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72" r:id="rId3"/>
    <p:sldId id="273" r:id="rId4"/>
    <p:sldId id="274" r:id="rId5"/>
    <p:sldId id="275" r:id="rId6"/>
    <p:sldId id="276" r:id="rId7"/>
    <p:sldId id="27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B37"/>
    <a:srgbClr val="78AA9B"/>
    <a:srgbClr val="113552"/>
    <a:srgbClr val="103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01"/>
    <p:restoredTop sz="76479"/>
  </p:normalViewPr>
  <p:slideViewPr>
    <p:cSldViewPr snapToGrid="0" snapToObjects="1">
      <p:cViewPr varScale="1">
        <p:scale>
          <a:sx n="93" d="100"/>
          <a:sy n="93" d="100"/>
        </p:scale>
        <p:origin x="10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D3FED-D120-894F-B1EF-C9E6098704B5}" type="datetimeFigureOut">
              <a:rPr lang="en-US" smtClean="0"/>
              <a:t>10/28/22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FA38C-F115-F94A-8501-A72B8CAC0FC1}" type="slidenum">
              <a:rPr lang="en-US" smtClean="0"/>
              <a:t>‹#›</a:t>
            </a:fld>
            <a:endParaRPr lang="en-US"/>
          </a:p>
        </p:txBody>
      </p:sp>
    </p:spTree>
    <p:extLst>
      <p:ext uri="{BB962C8B-B14F-4D97-AF65-F5344CB8AC3E}">
        <p14:creationId xmlns:p14="http://schemas.microsoft.com/office/powerpoint/2010/main" val="75679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9FA38C-F115-F94A-8501-A72B8CAC0FC1}" type="slidenum">
              <a:rPr lang="en-US" smtClean="0"/>
              <a:t>2</a:t>
            </a:fld>
            <a:endParaRPr lang="en-US"/>
          </a:p>
        </p:txBody>
      </p:sp>
    </p:spTree>
    <p:extLst>
      <p:ext uri="{BB962C8B-B14F-4D97-AF65-F5344CB8AC3E}">
        <p14:creationId xmlns:p14="http://schemas.microsoft.com/office/powerpoint/2010/main" val="404773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9FA38C-F115-F94A-8501-A72B8CAC0FC1}" type="slidenum">
              <a:rPr lang="en-US" smtClean="0"/>
              <a:t>3</a:t>
            </a:fld>
            <a:endParaRPr lang="en-US"/>
          </a:p>
        </p:txBody>
      </p:sp>
    </p:spTree>
    <p:extLst>
      <p:ext uri="{BB962C8B-B14F-4D97-AF65-F5344CB8AC3E}">
        <p14:creationId xmlns:p14="http://schemas.microsoft.com/office/powerpoint/2010/main" val="24446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9FA38C-F115-F94A-8501-A72B8CAC0FC1}" type="slidenum">
              <a:rPr lang="en-US" smtClean="0"/>
              <a:t>4</a:t>
            </a:fld>
            <a:endParaRPr lang="en-US"/>
          </a:p>
        </p:txBody>
      </p:sp>
    </p:spTree>
    <p:extLst>
      <p:ext uri="{BB962C8B-B14F-4D97-AF65-F5344CB8AC3E}">
        <p14:creationId xmlns:p14="http://schemas.microsoft.com/office/powerpoint/2010/main" val="413210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effectLst/>
                <a:latin typeface="Arial" panose="020B0604020202020204" pitchFamily="34" charset="0"/>
                <a:ea typeface="Arial" panose="020B0604020202020204" pitchFamily="34" charset="0"/>
              </a:rPr>
              <a:t>Goal 1:</a:t>
            </a:r>
            <a:r>
              <a:rPr lang="en-US" sz="1800" dirty="0">
                <a:effectLst/>
                <a:latin typeface="Arial" panose="020B0604020202020204" pitchFamily="34" charset="0"/>
                <a:ea typeface="Arial" panose="020B0604020202020204" pitchFamily="34" charset="0"/>
              </a:rPr>
              <a:t> Providing for the most efficient use of federal, state, and local workforce development resources. All of the WDC’s projects strive for the most efficient use of resources. </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b="1" i="1" dirty="0">
                <a:effectLst/>
                <a:latin typeface="Arial" panose="020B0604020202020204" pitchFamily="34" charset="0"/>
                <a:ea typeface="Arial" panose="020B0604020202020204" pitchFamily="34" charset="0"/>
              </a:rPr>
              <a:t>Goal 3:</a:t>
            </a:r>
            <a:r>
              <a:rPr lang="en-US" sz="1800" dirty="0">
                <a:effectLst/>
                <a:latin typeface="Arial" panose="020B0604020202020204" pitchFamily="34" charset="0"/>
                <a:ea typeface="Arial" panose="020B0604020202020204" pitchFamily="34" charset="0"/>
              </a:rPr>
              <a:t> Improving the effectiveness, quality, and coordination of programs and services designed to maintain a highly skilled workforce. </a:t>
            </a: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Next Steps Idaho</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An initiative of the State Board of Education in partnership with the Idaho Workforce Development Council, Next Steps Idaho is designed to help all Idahoans understand and pursue the many education and career opportunities available to them. </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Arial" panose="020B0604020202020204" pitchFamily="34" charset="0"/>
                <a:ea typeface="Arial" panose="020B0604020202020204" pitchFamily="34" charset="0"/>
              </a:rPr>
              <a:t>More than 1.1 million pageviews since 2021 </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Arial" panose="020B0604020202020204" pitchFamily="34" charset="0"/>
                <a:ea typeface="Arial" panose="020B0604020202020204" pitchFamily="34" charset="0"/>
              </a:rPr>
              <a:t>Users spend an average of more than 5 minutes on the site per visit</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Idaho Launch</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This program offers statewide data about hiring trends and  addresses the skills gap by empowering individual job seekers to directly access funded training opportunities to equip them with the skills and knowledge being sought by employers in every region of the state.</a:t>
            </a:r>
          </a:p>
          <a:p>
            <a:endParaRPr lang="en-US" dirty="0"/>
          </a:p>
        </p:txBody>
      </p:sp>
      <p:sp>
        <p:nvSpPr>
          <p:cNvPr id="4" name="Slide Number Placeholder 3"/>
          <p:cNvSpPr>
            <a:spLocks noGrp="1"/>
          </p:cNvSpPr>
          <p:nvPr>
            <p:ph type="sldNum" sz="quarter" idx="5"/>
          </p:nvPr>
        </p:nvSpPr>
        <p:spPr/>
        <p:txBody>
          <a:bodyPr/>
          <a:lstStyle/>
          <a:p>
            <a:fld id="{A79FA38C-F115-F94A-8501-A72B8CAC0FC1}" type="slidenum">
              <a:rPr lang="en-US" smtClean="0"/>
              <a:t>5</a:t>
            </a:fld>
            <a:endParaRPr lang="en-US"/>
          </a:p>
        </p:txBody>
      </p:sp>
    </p:spTree>
    <p:extLst>
      <p:ext uri="{BB962C8B-B14F-4D97-AF65-F5344CB8AC3E}">
        <p14:creationId xmlns:p14="http://schemas.microsoft.com/office/powerpoint/2010/main" val="243020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effectLst/>
                <a:latin typeface="Arial" panose="020B0604020202020204" pitchFamily="34" charset="0"/>
                <a:ea typeface="Arial" panose="020B0604020202020204" pitchFamily="34" charset="0"/>
              </a:rPr>
              <a:t>Goal 1:</a:t>
            </a:r>
            <a:r>
              <a:rPr lang="en-US" sz="1800" dirty="0">
                <a:effectLst/>
                <a:latin typeface="Arial" panose="020B0604020202020204" pitchFamily="34" charset="0"/>
                <a:ea typeface="Arial" panose="020B0604020202020204" pitchFamily="34" charset="0"/>
              </a:rPr>
              <a:t> Providing for the most efficient use of federal, state, and local workforce development resources. All of the WDC’s projects strive for the most efficient use of resources. </a:t>
            </a: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b="1" i="1" dirty="0">
                <a:effectLst/>
                <a:latin typeface="Arial" panose="020B0604020202020204" pitchFamily="34" charset="0"/>
                <a:ea typeface="Arial" panose="020B0604020202020204" pitchFamily="34" charset="0"/>
              </a:rPr>
              <a:t>Goal 2:</a:t>
            </a:r>
            <a:r>
              <a:rPr lang="en-US" sz="1800" dirty="0">
                <a:effectLst/>
                <a:latin typeface="Arial" panose="020B0604020202020204" pitchFamily="34" charset="0"/>
                <a:ea typeface="Arial" panose="020B0604020202020204" pitchFamily="34" charset="0"/>
              </a:rPr>
              <a:t> Increasing the public awareness of and access to career education and training opportunities.</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Workforce Innovation and Opportunity Act (WIOA)</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With this federally funded program—which establishes the Workforce Development System and provides funding to support training and employment services for adults, dislocated workers, and low-income, out-of-school youth—the Council applies its collective wisdom, experience, research, and local insights to help maximize the impact of these funds, in response to dynamic workforce needs. </a:t>
            </a:r>
          </a:p>
          <a:p>
            <a:pPr marL="0" marR="0">
              <a:lnSpc>
                <a:spcPct val="115000"/>
              </a:lnSpc>
              <a:spcBef>
                <a:spcPts val="0"/>
              </a:spcBef>
              <a:spcAft>
                <a:spcPts val="0"/>
              </a:spcAft>
            </a:pPr>
            <a:endParaRPr lang="en-US" sz="1800" b="1"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Grant Opportunities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Utilizing state, federal, and private funds, the Workforce Development Council funds employer, industry, and public sector projects that increase the economic mobility of Idahoans, support growth of the economy, and develop Idaho’s workforce pipeline through training initiatives that serve multiple employers and industries. </a:t>
            </a: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Talent Pipeline Management Initiative</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The Talent Pipeline Management Initiative (TPM), created by the U.S. Chamber of Commerce Foundation, uses a tested employer-led methodology to overcome industry specific skills gap challenges and helps employers save time, money and get the talent they need. Through TPM employers take the lead in building scalable, sustainable pipelines of talent. Cohorts are up and running in every region of Idaho. </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Arial" panose="020B0604020202020204" pitchFamily="34" charset="0"/>
                <a:ea typeface="Arial" panose="020B0604020202020204" pitchFamily="34" charset="0"/>
              </a:rPr>
              <a:t>Youth Apprenticeship Readiness Grant</a:t>
            </a:r>
            <a:r>
              <a:rPr lang="en-US" sz="1800" dirty="0">
                <a:effectLst/>
                <a:latin typeface="Arial" panose="020B0604020202020204" pitchFamily="34" charset="0"/>
                <a:ea typeface="Arial" panose="020B0604020202020204" pitchFamily="34" charset="0"/>
              </a:rPr>
              <a:t> </a:t>
            </a:r>
          </a:p>
          <a:p>
            <a:r>
              <a:rPr lang="en-US" sz="1800" dirty="0">
                <a:effectLst/>
                <a:latin typeface="Arial" panose="020B0604020202020204" pitchFamily="34" charset="0"/>
                <a:ea typeface="Arial" panose="020B0604020202020204" pitchFamily="34" charset="0"/>
              </a:rPr>
              <a:t>Through a joint effort with the Idaho Workforce Development Council, Idaho Department of Labor, and Idaho Career and Technical Education, Idaho business for Education is scaling up Idaho’s Youth Apprenticeship program, with a goal of placing 400 apprentices by 2024 in some of the 1,200 federal apprenticeships.</a:t>
            </a:r>
            <a:r>
              <a:rPr lang="en-US" sz="2800" dirty="0">
                <a:effectLst/>
              </a:rPr>
              <a:t> </a:t>
            </a:r>
          </a:p>
          <a:p>
            <a:endParaRPr lang="en-US" sz="2800" dirty="0">
              <a:effectLst/>
            </a:endParaRPr>
          </a:p>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LEADER Initiative</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Sensing a gap in making critical workforce-readiness connections, the Council created this initiative, designed to help employers and education entities scale work-based learning opportunities through programs such as internships, externships, apprenticeships, co-ops, career education, and on-the-job training.</a:t>
            </a:r>
          </a:p>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 </a:t>
            </a: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79FA38C-F115-F94A-8501-A72B8CAC0FC1}" type="slidenum">
              <a:rPr lang="en-US" smtClean="0"/>
              <a:t>6</a:t>
            </a:fld>
            <a:endParaRPr lang="en-US"/>
          </a:p>
        </p:txBody>
      </p:sp>
    </p:spTree>
    <p:extLst>
      <p:ext uri="{BB962C8B-B14F-4D97-AF65-F5344CB8AC3E}">
        <p14:creationId xmlns:p14="http://schemas.microsoft.com/office/powerpoint/2010/main" val="358542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CD9B-2D13-0D43-A51C-CC3BCC44CF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06247D-3124-2F4A-8130-93090A84F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606D38-1202-6B45-A72F-E5AE76C308BE}"/>
              </a:ext>
            </a:extLst>
          </p:cNvPr>
          <p:cNvSpPr>
            <a:spLocks noGrp="1"/>
          </p:cNvSpPr>
          <p:nvPr>
            <p:ph type="dt" sz="half" idx="10"/>
          </p:nvPr>
        </p:nvSpPr>
        <p:spPr/>
        <p:txBody>
          <a:bodyPr/>
          <a:lstStyle/>
          <a:p>
            <a:fld id="{285361A6-AABC-4D4F-B374-CB1EEBDF72E9}" type="datetimeFigureOut">
              <a:rPr lang="en-US" smtClean="0"/>
              <a:t>10/28/22</a:t>
            </a:fld>
            <a:endParaRPr lang="en-US"/>
          </a:p>
        </p:txBody>
      </p:sp>
      <p:sp>
        <p:nvSpPr>
          <p:cNvPr id="5" name="Footer Placeholder 4">
            <a:extLst>
              <a:ext uri="{FF2B5EF4-FFF2-40B4-BE49-F238E27FC236}">
                <a16:creationId xmlns:a16="http://schemas.microsoft.com/office/drawing/2014/main" id="{97DC29D7-8EEB-6B43-BE44-A37F05464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E4DA7-8661-6C46-8B86-CDE0AF5A0D1C}"/>
              </a:ext>
            </a:extLst>
          </p:cNvPr>
          <p:cNvSpPr>
            <a:spLocks noGrp="1"/>
          </p:cNvSpPr>
          <p:nvPr>
            <p:ph type="sldNum" sz="quarter" idx="12"/>
          </p:nvPr>
        </p:nvSpPr>
        <p:spPr/>
        <p:txBody>
          <a:bodyPr/>
          <a:lstStyle/>
          <a:p>
            <a:fld id="{79748C73-685D-714A-A405-4F1046F7B394}" type="slidenum">
              <a:rPr lang="en-US" smtClean="0"/>
              <a:t>‹#›</a:t>
            </a:fld>
            <a:endParaRPr lang="en-US"/>
          </a:p>
        </p:txBody>
      </p:sp>
    </p:spTree>
    <p:extLst>
      <p:ext uri="{BB962C8B-B14F-4D97-AF65-F5344CB8AC3E}">
        <p14:creationId xmlns:p14="http://schemas.microsoft.com/office/powerpoint/2010/main" val="218503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ED82B4-68AF-6020-B781-75216DF5E1A1}"/>
              </a:ext>
            </a:extLst>
          </p:cNvPr>
          <p:cNvSpPr/>
          <p:nvPr userDrawn="1"/>
        </p:nvSpPr>
        <p:spPr>
          <a:xfrm>
            <a:off x="0" y="0"/>
            <a:ext cx="12192000" cy="1272209"/>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5CBF383-5199-9D2F-EBBB-DC9739BF9290}"/>
              </a:ext>
            </a:extLst>
          </p:cNvPr>
          <p:cNvSpPr>
            <a:spLocks noGrp="1"/>
          </p:cNvSpPr>
          <p:nvPr>
            <p:ph type="title"/>
          </p:nvPr>
        </p:nvSpPr>
        <p:spPr>
          <a:xfrm>
            <a:off x="579782" y="0"/>
            <a:ext cx="10515600" cy="1272209"/>
          </a:xfrm>
        </p:spPr>
        <p:txBody>
          <a:bodyPr>
            <a:normAutofit/>
          </a:bodyPr>
          <a:lstStyle/>
          <a:p>
            <a:endParaRPr lang="en-US" sz="3000" b="1" dirty="0">
              <a:solidFill>
                <a:schemeClr val="bg1"/>
              </a:solidFill>
              <a:latin typeface="Arial" panose="020B0604020202020204" pitchFamily="34" charset="0"/>
              <a:cs typeface="Arial" panose="020B0604020202020204" pitchFamily="34" charset="0"/>
            </a:endParaRPr>
          </a:p>
        </p:txBody>
      </p:sp>
      <p:sp>
        <p:nvSpPr>
          <p:cNvPr id="9" name="Slide Number Placeholder 13">
            <a:extLst>
              <a:ext uri="{FF2B5EF4-FFF2-40B4-BE49-F238E27FC236}">
                <a16:creationId xmlns:a16="http://schemas.microsoft.com/office/drawing/2014/main" id="{F4F5BDB1-67B1-4DCC-7CD9-F33C0C1782F7}"/>
              </a:ext>
            </a:extLst>
          </p:cNvPr>
          <p:cNvSpPr>
            <a:spLocks noGrp="1"/>
          </p:cNvSpPr>
          <p:nvPr>
            <p:ph type="sldNum" sz="quarter" idx="12"/>
          </p:nvPr>
        </p:nvSpPr>
        <p:spPr>
          <a:xfrm>
            <a:off x="579782" y="6217204"/>
            <a:ext cx="294861" cy="302865"/>
          </a:xfrm>
          <a:solidFill>
            <a:schemeClr val="accent3"/>
          </a:solidFill>
        </p:spPr>
        <p:txBody>
          <a:bodyPr/>
          <a:lstStyle/>
          <a:p>
            <a:pPr algn="ctr"/>
            <a:fld id="{4F0B98DD-DB61-2040-B124-7B25D1724A97}" type="slidenum">
              <a:rPr lang="en-US" smtClean="0">
                <a:solidFill>
                  <a:schemeClr val="bg1"/>
                </a:solidFill>
              </a:rPr>
              <a:pPr algn="ctr"/>
              <a:t>‹#›</a:t>
            </a:fld>
            <a:endParaRPr lang="en-US" dirty="0">
              <a:solidFill>
                <a:schemeClr val="bg1"/>
              </a:solidFill>
            </a:endParaRPr>
          </a:p>
        </p:txBody>
      </p:sp>
      <p:sp>
        <p:nvSpPr>
          <p:cNvPr id="11" name="Text Placeholder 10">
            <a:extLst>
              <a:ext uri="{FF2B5EF4-FFF2-40B4-BE49-F238E27FC236}">
                <a16:creationId xmlns:a16="http://schemas.microsoft.com/office/drawing/2014/main" id="{0F5B9137-2C6A-E327-4420-05331400BBCF}"/>
              </a:ext>
            </a:extLst>
          </p:cNvPr>
          <p:cNvSpPr>
            <a:spLocks noGrp="1"/>
          </p:cNvSpPr>
          <p:nvPr>
            <p:ph type="body" sz="quarter" idx="13"/>
          </p:nvPr>
        </p:nvSpPr>
        <p:spPr>
          <a:xfrm>
            <a:off x="579438" y="1668463"/>
            <a:ext cx="10515600" cy="3933825"/>
          </a:xfrm>
        </p:spPr>
        <p:txBody>
          <a:bodyPr/>
          <a:lstStyle>
            <a:lvl1pPr>
              <a:defRPr>
                <a:solidFill>
                  <a:srgbClr val="373B37"/>
                </a:solidFill>
                <a:latin typeface="Arial" panose="020B0604020202020204" pitchFamily="34" charset="0"/>
                <a:cs typeface="Arial" panose="020B0604020202020204" pitchFamily="34" charset="0"/>
              </a:defRPr>
            </a:lvl1pPr>
            <a:lvl2pPr>
              <a:defRPr>
                <a:solidFill>
                  <a:srgbClr val="373B37"/>
                </a:solidFill>
                <a:latin typeface="Arial" panose="020B0604020202020204" pitchFamily="34" charset="0"/>
                <a:cs typeface="Arial" panose="020B0604020202020204" pitchFamily="34" charset="0"/>
              </a:defRPr>
            </a:lvl2pPr>
            <a:lvl3pPr>
              <a:defRPr>
                <a:solidFill>
                  <a:srgbClr val="373B37"/>
                </a:solidFill>
                <a:latin typeface="Arial" panose="020B0604020202020204" pitchFamily="34" charset="0"/>
                <a:cs typeface="Arial" panose="020B0604020202020204" pitchFamily="34" charset="0"/>
              </a:defRPr>
            </a:lvl3pPr>
            <a:lvl4pPr>
              <a:defRPr>
                <a:solidFill>
                  <a:srgbClr val="373B37"/>
                </a:solidFill>
                <a:latin typeface="Arial" panose="020B0604020202020204" pitchFamily="34" charset="0"/>
                <a:cs typeface="Arial" panose="020B0604020202020204" pitchFamily="34" charset="0"/>
              </a:defRPr>
            </a:lvl4pPr>
            <a:lvl5pPr>
              <a:defRPr>
                <a:solidFill>
                  <a:srgbClr val="373B37"/>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0D4442F2-2FDC-8A2E-15C8-C5DDCCFC1341}"/>
              </a:ext>
            </a:extLst>
          </p:cNvPr>
          <p:cNvPicPr>
            <a:picLocks noChangeAspect="1"/>
          </p:cNvPicPr>
          <p:nvPr userDrawn="1"/>
        </p:nvPicPr>
        <p:blipFill>
          <a:blip r:embed="rId2"/>
          <a:stretch>
            <a:fillRect/>
          </a:stretch>
        </p:blipFill>
        <p:spPr>
          <a:xfrm>
            <a:off x="9975732" y="6093285"/>
            <a:ext cx="1636486" cy="498328"/>
          </a:xfrm>
          <a:prstGeom prst="rect">
            <a:avLst/>
          </a:prstGeom>
        </p:spPr>
      </p:pic>
      <p:pic>
        <p:nvPicPr>
          <p:cNvPr id="2" name="Picture 1">
            <a:extLst>
              <a:ext uri="{FF2B5EF4-FFF2-40B4-BE49-F238E27FC236}">
                <a16:creationId xmlns:a16="http://schemas.microsoft.com/office/drawing/2014/main" id="{812C3FA4-211C-1C18-4240-E85433A553F1}"/>
              </a:ext>
            </a:extLst>
          </p:cNvPr>
          <p:cNvPicPr>
            <a:picLocks noChangeAspect="1"/>
          </p:cNvPicPr>
          <p:nvPr userDrawn="1"/>
        </p:nvPicPr>
        <p:blipFill>
          <a:blip r:embed="rId3"/>
          <a:stretch>
            <a:fillRect/>
          </a:stretch>
        </p:blipFill>
        <p:spPr>
          <a:xfrm>
            <a:off x="1075211" y="6172074"/>
            <a:ext cx="3027716" cy="365414"/>
          </a:xfrm>
          <a:prstGeom prst="rect">
            <a:avLst/>
          </a:prstGeom>
        </p:spPr>
      </p:pic>
    </p:spTree>
    <p:extLst>
      <p:ext uri="{BB962C8B-B14F-4D97-AF65-F5344CB8AC3E}">
        <p14:creationId xmlns:p14="http://schemas.microsoft.com/office/powerpoint/2010/main" val="330089964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3740D-649B-1B46-950D-F5B37D21A5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F1C80D-64D4-3640-9420-DA6C4B460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1BED9-2D56-9643-A3F4-CDE1D020F5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361A6-AABC-4D4F-B374-CB1EEBDF72E9}" type="datetimeFigureOut">
              <a:rPr lang="en-US" smtClean="0"/>
              <a:t>10/28/22</a:t>
            </a:fld>
            <a:endParaRPr lang="en-US"/>
          </a:p>
        </p:txBody>
      </p:sp>
      <p:sp>
        <p:nvSpPr>
          <p:cNvPr id="5" name="Footer Placeholder 4">
            <a:extLst>
              <a:ext uri="{FF2B5EF4-FFF2-40B4-BE49-F238E27FC236}">
                <a16:creationId xmlns:a16="http://schemas.microsoft.com/office/drawing/2014/main" id="{7CA00340-7A4A-4042-A0A5-50F676E118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6CC841-B1C3-0549-B253-6EC413BA9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48C73-685D-714A-A405-4F1046F7B394}" type="slidenum">
              <a:rPr lang="en-US" smtClean="0"/>
              <a:t>‹#›</a:t>
            </a:fld>
            <a:endParaRPr lang="en-US"/>
          </a:p>
        </p:txBody>
      </p:sp>
    </p:spTree>
    <p:extLst>
      <p:ext uri="{BB962C8B-B14F-4D97-AF65-F5344CB8AC3E}">
        <p14:creationId xmlns:p14="http://schemas.microsoft.com/office/powerpoint/2010/main" val="247033657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nextsteps.idaho.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idaholaunch.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handful of cash&#10;&#10;Description automatically generated with low confidence">
            <a:extLst>
              <a:ext uri="{FF2B5EF4-FFF2-40B4-BE49-F238E27FC236}">
                <a16:creationId xmlns:a16="http://schemas.microsoft.com/office/drawing/2014/main" id="{976ED6AE-1185-6E0C-B4D6-6901DE81537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2" y="1629605"/>
            <a:ext cx="12192001" cy="5228393"/>
          </a:xfrm>
          <a:prstGeom prst="rect">
            <a:avLst/>
          </a:prstGeom>
        </p:spPr>
      </p:pic>
      <p:sp>
        <p:nvSpPr>
          <p:cNvPr id="7" name="Rectangle 6">
            <a:extLst>
              <a:ext uri="{FF2B5EF4-FFF2-40B4-BE49-F238E27FC236}">
                <a16:creationId xmlns:a16="http://schemas.microsoft.com/office/drawing/2014/main" id="{B6946EE8-07D1-2105-7EC2-42814EBF47D6}"/>
              </a:ext>
            </a:extLst>
          </p:cNvPr>
          <p:cNvSpPr/>
          <p:nvPr/>
        </p:nvSpPr>
        <p:spPr>
          <a:xfrm>
            <a:off x="1" y="6185624"/>
            <a:ext cx="12191999" cy="67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BAE6DC-8A4B-A740-95F7-8CDB2FC8CC5B}"/>
              </a:ext>
            </a:extLst>
          </p:cNvPr>
          <p:cNvSpPr/>
          <p:nvPr/>
        </p:nvSpPr>
        <p:spPr>
          <a:xfrm>
            <a:off x="-1" y="0"/>
            <a:ext cx="12191999" cy="1629605"/>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662619-77C9-A64B-974A-B851BD7394F2}"/>
              </a:ext>
            </a:extLst>
          </p:cNvPr>
          <p:cNvSpPr/>
          <p:nvPr/>
        </p:nvSpPr>
        <p:spPr>
          <a:xfrm rot="16200000">
            <a:off x="882636" y="746972"/>
            <a:ext cx="4556016" cy="6321288"/>
          </a:xfrm>
          <a:prstGeom prst="rect">
            <a:avLst/>
          </a:prstGeom>
          <a:gradFill>
            <a:gsLst>
              <a:gs pos="0">
                <a:schemeClr val="tx1">
                  <a:alpha val="27275"/>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A90A6053-AEAC-714A-A5AB-DF76A0EECC67}"/>
              </a:ext>
            </a:extLst>
          </p:cNvPr>
          <p:cNvSpPr>
            <a:spLocks noGrp="1"/>
          </p:cNvSpPr>
          <p:nvPr>
            <p:ph type="ctrTitle"/>
          </p:nvPr>
        </p:nvSpPr>
        <p:spPr>
          <a:xfrm>
            <a:off x="562591" y="2923025"/>
            <a:ext cx="9144000" cy="1969182"/>
          </a:xfrm>
        </p:spPr>
        <p:txBody>
          <a:bodyPr anchor="t">
            <a:noAutofit/>
          </a:bodyPr>
          <a:lstStyle/>
          <a:p>
            <a:pPr algn="l">
              <a:lnSpc>
                <a:spcPct val="100000"/>
              </a:lnSpc>
            </a:pP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Agency</a:t>
            </a:r>
            <a:b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Overview</a:t>
            </a:r>
          </a:p>
        </p:txBody>
      </p:sp>
      <p:pic>
        <p:nvPicPr>
          <p:cNvPr id="3" name="Picture 2">
            <a:extLst>
              <a:ext uri="{FF2B5EF4-FFF2-40B4-BE49-F238E27FC236}">
                <a16:creationId xmlns:a16="http://schemas.microsoft.com/office/drawing/2014/main" id="{51412F4B-8D11-676D-F79F-CD67C174133C}"/>
              </a:ext>
            </a:extLst>
          </p:cNvPr>
          <p:cNvPicPr>
            <a:picLocks noChangeAspect="1"/>
          </p:cNvPicPr>
          <p:nvPr/>
        </p:nvPicPr>
        <p:blipFill>
          <a:blip r:embed="rId3"/>
          <a:stretch>
            <a:fillRect/>
          </a:stretch>
        </p:blipFill>
        <p:spPr>
          <a:xfrm>
            <a:off x="604156" y="389306"/>
            <a:ext cx="2743201" cy="835336"/>
          </a:xfrm>
          <a:prstGeom prst="rect">
            <a:avLst/>
          </a:prstGeom>
        </p:spPr>
      </p:pic>
      <p:pic>
        <p:nvPicPr>
          <p:cNvPr id="4" name="Picture 3">
            <a:extLst>
              <a:ext uri="{FF2B5EF4-FFF2-40B4-BE49-F238E27FC236}">
                <a16:creationId xmlns:a16="http://schemas.microsoft.com/office/drawing/2014/main" id="{45563390-E814-7D11-CE1E-4C0D1C7CC5C7}"/>
              </a:ext>
            </a:extLst>
          </p:cNvPr>
          <p:cNvPicPr>
            <a:picLocks noChangeAspect="1"/>
          </p:cNvPicPr>
          <p:nvPr/>
        </p:nvPicPr>
        <p:blipFill>
          <a:blip r:embed="rId4"/>
          <a:stretch>
            <a:fillRect/>
          </a:stretch>
        </p:blipFill>
        <p:spPr>
          <a:xfrm>
            <a:off x="604156" y="6337588"/>
            <a:ext cx="3027716" cy="365414"/>
          </a:xfrm>
          <a:prstGeom prst="rect">
            <a:avLst/>
          </a:prstGeom>
        </p:spPr>
      </p:pic>
    </p:spTree>
    <p:extLst>
      <p:ext uri="{BB962C8B-B14F-4D97-AF65-F5344CB8AC3E}">
        <p14:creationId xmlns:p14="http://schemas.microsoft.com/office/powerpoint/2010/main" val="322255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9998682A-662A-BE7A-C653-19269CE6816D}"/>
              </a:ext>
            </a:extLst>
          </p:cNvPr>
          <p:cNvPicPr>
            <a:picLocks noChangeAspect="1"/>
          </p:cNvPicPr>
          <p:nvPr/>
        </p:nvPicPr>
        <p:blipFill>
          <a:blip r:embed="rId3"/>
          <a:stretch>
            <a:fillRect/>
          </a:stretch>
        </p:blipFill>
        <p:spPr>
          <a:xfrm>
            <a:off x="7765134" y="1785384"/>
            <a:ext cx="3842857" cy="3846159"/>
          </a:xfrm>
          <a:prstGeom prst="rect">
            <a:avLst/>
          </a:prstGeom>
        </p:spPr>
      </p:pic>
      <p:sp>
        <p:nvSpPr>
          <p:cNvPr id="8" name="Rectangle 7">
            <a:extLst>
              <a:ext uri="{FF2B5EF4-FFF2-40B4-BE49-F238E27FC236}">
                <a16:creationId xmlns:a16="http://schemas.microsoft.com/office/drawing/2014/main" id="{A2B8C6D3-B704-1A41-8308-FAF7512BB131}"/>
              </a:ext>
            </a:extLst>
          </p:cNvPr>
          <p:cNvSpPr/>
          <p:nvPr/>
        </p:nvSpPr>
        <p:spPr>
          <a:xfrm>
            <a:off x="0" y="0"/>
            <a:ext cx="12192000" cy="1272209"/>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2EFADAB-BD4C-B54F-8CB3-6A48C7687012}"/>
              </a:ext>
            </a:extLst>
          </p:cNvPr>
          <p:cNvSpPr>
            <a:spLocks noGrp="1"/>
          </p:cNvSpPr>
          <p:nvPr>
            <p:ph type="title"/>
          </p:nvPr>
        </p:nvSpPr>
        <p:spPr>
          <a:xfrm>
            <a:off x="579782" y="0"/>
            <a:ext cx="10515600" cy="1272209"/>
          </a:xfrm>
        </p:spPr>
        <p:txBody>
          <a:bodyPr>
            <a:normAutofit/>
          </a:bodyPr>
          <a:lstStyle/>
          <a:p>
            <a:r>
              <a:rPr lang="en-US" sz="3000" b="1" dirty="0">
                <a:solidFill>
                  <a:schemeClr val="bg1"/>
                </a:solidFill>
                <a:effectLst/>
                <a:latin typeface="Arial" panose="020B0604020202020204" pitchFamily="34" charset="0"/>
                <a:ea typeface="Arial" panose="020B0604020202020204" pitchFamily="34" charset="0"/>
                <a:cs typeface="Arial" panose="020B0604020202020204" pitchFamily="34" charset="0"/>
              </a:rPr>
              <a:t>We make sure </a:t>
            </a:r>
            <a:r>
              <a:rPr lang="en-US" sz="3000" b="1" dirty="0">
                <a:solidFill>
                  <a:schemeClr val="bg1"/>
                </a:solidFill>
                <a:latin typeface="Arial" panose="020B0604020202020204" pitchFamily="34" charset="0"/>
                <a:ea typeface="Arial" panose="020B0604020202020204" pitchFamily="34" charset="0"/>
                <a:cs typeface="Arial" panose="020B0604020202020204" pitchFamily="34" charset="0"/>
              </a:rPr>
              <a:t>I</a:t>
            </a:r>
            <a:r>
              <a:rPr lang="en-US" sz="3000" b="1" dirty="0">
                <a:solidFill>
                  <a:schemeClr val="bg1"/>
                </a:solidFill>
                <a:effectLst/>
                <a:latin typeface="Arial" panose="020B0604020202020204" pitchFamily="34" charset="0"/>
                <a:ea typeface="Arial" panose="020B0604020202020204" pitchFamily="34" charset="0"/>
                <a:cs typeface="Arial" panose="020B0604020202020204" pitchFamily="34" charset="0"/>
              </a:rPr>
              <a:t>daho works.</a:t>
            </a:r>
            <a:r>
              <a:rPr lang="en-US" sz="3000" b="1" dirty="0">
                <a:solidFill>
                  <a:schemeClr val="bg1"/>
                </a:solidFill>
                <a:effectLst/>
                <a:latin typeface="Arial" panose="020B0604020202020204" pitchFamily="34" charset="0"/>
                <a:cs typeface="Arial" panose="020B0604020202020204" pitchFamily="34" charset="0"/>
              </a:rPr>
              <a:t> </a:t>
            </a:r>
            <a:endParaRPr lang="en-US" sz="3000" b="1" dirty="0">
              <a:solidFill>
                <a:schemeClr val="bg1"/>
              </a:solidFill>
              <a:latin typeface="Arial" panose="020B0604020202020204" pitchFamily="34" charset="0"/>
              <a:cs typeface="Arial" panose="020B0604020202020204" pitchFamily="34" charset="0"/>
            </a:endParaRPr>
          </a:p>
        </p:txBody>
      </p:sp>
      <p:sp>
        <p:nvSpPr>
          <p:cNvPr id="12" name="Slide Number Placeholder 13">
            <a:extLst>
              <a:ext uri="{FF2B5EF4-FFF2-40B4-BE49-F238E27FC236}">
                <a16:creationId xmlns:a16="http://schemas.microsoft.com/office/drawing/2014/main" id="{3D02F2B4-314F-3542-A761-388C2A7157A0}"/>
              </a:ext>
            </a:extLst>
          </p:cNvPr>
          <p:cNvSpPr>
            <a:spLocks noGrp="1"/>
          </p:cNvSpPr>
          <p:nvPr>
            <p:ph type="sldNum" sz="quarter" idx="12"/>
          </p:nvPr>
        </p:nvSpPr>
        <p:spPr>
          <a:xfrm>
            <a:off x="579782" y="6217204"/>
            <a:ext cx="294861" cy="302865"/>
          </a:xfrm>
          <a:solidFill>
            <a:schemeClr val="accent3"/>
          </a:solidFill>
        </p:spPr>
        <p:txBody>
          <a:bodyPr/>
          <a:lstStyle/>
          <a:p>
            <a:pPr algn="ctr"/>
            <a:fld id="{4F0B98DD-DB61-2040-B124-7B25D1724A97}" type="slidenum">
              <a:rPr lang="en-US" smtClean="0">
                <a:solidFill>
                  <a:schemeClr val="bg1"/>
                </a:solidFill>
              </a:rPr>
              <a:pPr algn="ctr"/>
              <a:t>2</a:t>
            </a:fld>
            <a:endParaRPr lang="en-US" dirty="0">
              <a:solidFill>
                <a:schemeClr val="bg1"/>
              </a:solidFill>
            </a:endParaRPr>
          </a:p>
        </p:txBody>
      </p:sp>
      <p:sp>
        <p:nvSpPr>
          <p:cNvPr id="3" name="Content Placeholder 2">
            <a:extLst>
              <a:ext uri="{FF2B5EF4-FFF2-40B4-BE49-F238E27FC236}">
                <a16:creationId xmlns:a16="http://schemas.microsoft.com/office/drawing/2014/main" id="{B4D26212-321C-68B5-9956-84F2F96247BD}"/>
              </a:ext>
            </a:extLst>
          </p:cNvPr>
          <p:cNvSpPr>
            <a:spLocks noGrp="1"/>
          </p:cNvSpPr>
          <p:nvPr>
            <p:ph idx="4294967295"/>
          </p:nvPr>
        </p:nvSpPr>
        <p:spPr>
          <a:xfrm>
            <a:off x="521726" y="1712941"/>
            <a:ext cx="6488675" cy="4351338"/>
          </a:xfrm>
        </p:spPr>
        <p:txBody>
          <a:bodyPr>
            <a:normAutofit/>
          </a:bodyPr>
          <a:lstStyle/>
          <a:p>
            <a:pPr marL="0" indent="0">
              <a:lnSpc>
                <a:spcPct val="100000"/>
              </a:lnSpc>
              <a:spcBef>
                <a:spcPts val="600"/>
              </a:spcBef>
              <a:spcAft>
                <a:spcPts val="600"/>
              </a:spcAft>
              <a:buNone/>
            </a:pPr>
            <a:r>
              <a:rPr lang="en-US" sz="2000" dirty="0">
                <a:effectLst/>
                <a:latin typeface="Arial" panose="020B0604020202020204" pitchFamily="34" charset="0"/>
                <a:ea typeface="Arial" panose="020B0604020202020204" pitchFamily="34" charset="0"/>
              </a:rPr>
              <a:t>Through its committees, programs, and collaborations the Idaho Workforce Development Council help connect Idahoans to career opportunities, and Idaho’s employers to a qualified workforce. </a:t>
            </a:r>
            <a:endParaRPr lang="en-US" sz="2000" dirty="0">
              <a:latin typeface="Arial" panose="020B0604020202020204" pitchFamily="34" charset="0"/>
              <a:ea typeface="Arial" panose="020B0604020202020204" pitchFamily="34" charset="0"/>
            </a:endParaRPr>
          </a:p>
          <a:p>
            <a:pPr marL="0" marR="0" indent="0">
              <a:lnSpc>
                <a:spcPct val="100000"/>
              </a:lnSpc>
              <a:spcBef>
                <a:spcPts val="1800"/>
              </a:spcBef>
              <a:spcAft>
                <a:spcPts val="600"/>
              </a:spcAft>
              <a:buNone/>
            </a:pPr>
            <a:r>
              <a:rPr lang="en-US" sz="1500" b="1" spc="300" dirty="0">
                <a:solidFill>
                  <a:schemeClr val="accent1"/>
                </a:solidFill>
                <a:effectLst/>
                <a:latin typeface="Arial" panose="020B0604020202020204" pitchFamily="34" charset="0"/>
                <a:ea typeface="Arial" panose="020B0604020202020204" pitchFamily="34" charset="0"/>
              </a:rPr>
              <a:t>VISION</a:t>
            </a:r>
            <a:endParaRPr lang="en-US" sz="1500" spc="300" dirty="0">
              <a:solidFill>
                <a:schemeClr val="accent1"/>
              </a:solidFill>
              <a:effectLst/>
              <a:latin typeface="Arial" panose="020B0604020202020204" pitchFamily="34" charset="0"/>
              <a:ea typeface="Arial" panose="020B0604020202020204" pitchFamily="34" charset="0"/>
            </a:endParaRPr>
          </a:p>
          <a:p>
            <a:pPr marL="0" marR="0" indent="0">
              <a:lnSpc>
                <a:spcPct val="100000"/>
              </a:lnSpc>
              <a:spcBef>
                <a:spcPts val="0"/>
              </a:spcBef>
              <a:spcAft>
                <a:spcPts val="600"/>
              </a:spcAft>
              <a:buNone/>
            </a:pPr>
            <a:r>
              <a:rPr lang="en-US" sz="1800" i="1" spc="50" dirty="0">
                <a:effectLst/>
                <a:latin typeface="Arial" panose="020B0604020202020204" pitchFamily="34" charset="0"/>
                <a:ea typeface="Arial" panose="020B0604020202020204" pitchFamily="34" charset="0"/>
              </a:rPr>
              <a:t>We envision a future where Idaho’s diverse and prepared workforce meets the needs of our unique communities       and employers. </a:t>
            </a:r>
            <a:endParaRPr lang="en-US" sz="1800" spc="50" dirty="0">
              <a:effectLst/>
              <a:latin typeface="Arial" panose="020B0604020202020204" pitchFamily="34" charset="0"/>
              <a:ea typeface="Arial" panose="020B0604020202020204" pitchFamily="34" charset="0"/>
            </a:endParaRPr>
          </a:p>
          <a:p>
            <a:pPr marL="0" marR="0" indent="0">
              <a:lnSpc>
                <a:spcPct val="100000"/>
              </a:lnSpc>
              <a:spcBef>
                <a:spcPts val="1800"/>
              </a:spcBef>
              <a:spcAft>
                <a:spcPts val="600"/>
              </a:spcAft>
              <a:buNone/>
            </a:pPr>
            <a:r>
              <a:rPr lang="en-US" sz="1500" b="1" spc="300" dirty="0">
                <a:solidFill>
                  <a:schemeClr val="accent1"/>
                </a:solidFill>
                <a:latin typeface="Arial" panose="020B0604020202020204" pitchFamily="34" charset="0"/>
              </a:rPr>
              <a:t>MISSION</a:t>
            </a:r>
          </a:p>
          <a:p>
            <a:pPr marL="0" marR="0" indent="0">
              <a:lnSpc>
                <a:spcPct val="100000"/>
              </a:lnSpc>
              <a:spcBef>
                <a:spcPts val="0"/>
              </a:spcBef>
              <a:spcAft>
                <a:spcPts val="600"/>
              </a:spcAft>
              <a:buNone/>
            </a:pPr>
            <a:r>
              <a:rPr lang="en-US" sz="1800" i="1" spc="50" dirty="0">
                <a:latin typeface="Arial" panose="020B0604020202020204" pitchFamily="34" charset="0"/>
              </a:rPr>
              <a:t>We champion strategies that prepare Idahoans for careers that meet employers' needs. </a:t>
            </a:r>
          </a:p>
        </p:txBody>
      </p:sp>
    </p:spTree>
    <p:extLst>
      <p:ext uri="{BB962C8B-B14F-4D97-AF65-F5344CB8AC3E}">
        <p14:creationId xmlns:p14="http://schemas.microsoft.com/office/powerpoint/2010/main" val="368622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classroom&#10;&#10;Description automatically generated with medium confidence">
            <a:extLst>
              <a:ext uri="{FF2B5EF4-FFF2-40B4-BE49-F238E27FC236}">
                <a16:creationId xmlns:a16="http://schemas.microsoft.com/office/drawing/2014/main" id="{EAA25FB6-1B82-C6A6-B231-FCFE8EED485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5132" y="1785384"/>
            <a:ext cx="3847085" cy="3846159"/>
          </a:xfrm>
          <a:prstGeom prst="rect">
            <a:avLst/>
          </a:prstGeom>
        </p:spPr>
      </p:pic>
      <p:sp>
        <p:nvSpPr>
          <p:cNvPr id="8" name="Rectangle 7">
            <a:extLst>
              <a:ext uri="{FF2B5EF4-FFF2-40B4-BE49-F238E27FC236}">
                <a16:creationId xmlns:a16="http://schemas.microsoft.com/office/drawing/2014/main" id="{A2B8C6D3-B704-1A41-8308-FAF7512BB131}"/>
              </a:ext>
            </a:extLst>
          </p:cNvPr>
          <p:cNvSpPr/>
          <p:nvPr/>
        </p:nvSpPr>
        <p:spPr>
          <a:xfrm>
            <a:off x="0" y="0"/>
            <a:ext cx="12192000" cy="1272209"/>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2EFADAB-BD4C-B54F-8CB3-6A48C7687012}"/>
              </a:ext>
            </a:extLst>
          </p:cNvPr>
          <p:cNvSpPr>
            <a:spLocks noGrp="1"/>
          </p:cNvSpPr>
          <p:nvPr>
            <p:ph type="title"/>
          </p:nvPr>
        </p:nvSpPr>
        <p:spPr>
          <a:xfrm>
            <a:off x="579782" y="0"/>
            <a:ext cx="10515600" cy="1272209"/>
          </a:xfrm>
        </p:spPr>
        <p:txBody>
          <a:bodyPr>
            <a:normAutofit/>
          </a:bodyPr>
          <a:lstStyle/>
          <a:p>
            <a:r>
              <a:rPr lang="en-US" sz="3000" b="1" dirty="0">
                <a:solidFill>
                  <a:schemeClr val="bg1"/>
                </a:solidFill>
                <a:effectLst/>
                <a:latin typeface="Arial" panose="020B0604020202020204" pitchFamily="34" charset="0"/>
                <a:ea typeface="Arial" panose="020B0604020202020204" pitchFamily="34" charset="0"/>
                <a:cs typeface="Arial" panose="020B0604020202020204" pitchFamily="34" charset="0"/>
              </a:rPr>
              <a:t>Who We Are</a:t>
            </a:r>
            <a:endParaRPr lang="en-US" sz="3000" b="1" dirty="0">
              <a:solidFill>
                <a:schemeClr val="bg1"/>
              </a:solidFill>
              <a:latin typeface="Arial" panose="020B0604020202020204" pitchFamily="34" charset="0"/>
              <a:cs typeface="Arial" panose="020B0604020202020204" pitchFamily="34" charset="0"/>
            </a:endParaRPr>
          </a:p>
        </p:txBody>
      </p:sp>
      <p:sp>
        <p:nvSpPr>
          <p:cNvPr id="12" name="Slide Number Placeholder 13">
            <a:extLst>
              <a:ext uri="{FF2B5EF4-FFF2-40B4-BE49-F238E27FC236}">
                <a16:creationId xmlns:a16="http://schemas.microsoft.com/office/drawing/2014/main" id="{3D02F2B4-314F-3542-A761-388C2A7157A0}"/>
              </a:ext>
            </a:extLst>
          </p:cNvPr>
          <p:cNvSpPr>
            <a:spLocks noGrp="1"/>
          </p:cNvSpPr>
          <p:nvPr>
            <p:ph type="sldNum" sz="quarter" idx="12"/>
          </p:nvPr>
        </p:nvSpPr>
        <p:spPr>
          <a:xfrm>
            <a:off x="579782" y="6217204"/>
            <a:ext cx="294861" cy="302865"/>
          </a:xfrm>
          <a:solidFill>
            <a:schemeClr val="accent3"/>
          </a:solidFill>
        </p:spPr>
        <p:txBody>
          <a:bodyPr/>
          <a:lstStyle/>
          <a:p>
            <a:pPr algn="ctr"/>
            <a:fld id="{4F0B98DD-DB61-2040-B124-7B25D1724A97}" type="slidenum">
              <a:rPr lang="en-US" smtClean="0">
                <a:solidFill>
                  <a:schemeClr val="bg1"/>
                </a:solidFill>
              </a:rPr>
              <a:pPr algn="ctr"/>
              <a:t>3</a:t>
            </a:fld>
            <a:endParaRPr lang="en-US" dirty="0">
              <a:solidFill>
                <a:schemeClr val="bg1"/>
              </a:solidFill>
            </a:endParaRPr>
          </a:p>
        </p:txBody>
      </p:sp>
      <p:sp>
        <p:nvSpPr>
          <p:cNvPr id="3" name="Content Placeholder 2">
            <a:extLst>
              <a:ext uri="{FF2B5EF4-FFF2-40B4-BE49-F238E27FC236}">
                <a16:creationId xmlns:a16="http://schemas.microsoft.com/office/drawing/2014/main" id="{B4D26212-321C-68B5-9956-84F2F96247BD}"/>
              </a:ext>
            </a:extLst>
          </p:cNvPr>
          <p:cNvSpPr>
            <a:spLocks noGrp="1"/>
          </p:cNvSpPr>
          <p:nvPr>
            <p:ph idx="4294967295"/>
          </p:nvPr>
        </p:nvSpPr>
        <p:spPr>
          <a:xfrm>
            <a:off x="521726" y="1712941"/>
            <a:ext cx="6807988" cy="4351338"/>
          </a:xfrm>
        </p:spPr>
        <p:txBody>
          <a:bodyPr>
            <a:noAutofit/>
          </a:bodyPr>
          <a:lstStyle/>
          <a:p>
            <a:pPr marL="0" indent="0">
              <a:lnSpc>
                <a:spcPct val="100000"/>
              </a:lnSpc>
              <a:spcBef>
                <a:spcPts val="600"/>
              </a:spcBef>
              <a:spcAft>
                <a:spcPts val="600"/>
              </a:spcAft>
              <a:buNone/>
            </a:pPr>
            <a:r>
              <a:rPr lang="en-US" sz="1800" dirty="0">
                <a:effectLst/>
                <a:latin typeface="Arial" panose="020B0604020202020204" pitchFamily="34" charset="0"/>
                <a:ea typeface="Arial" panose="020B0604020202020204" pitchFamily="34" charset="0"/>
              </a:rPr>
              <a:t>Established in 2017, the Council is made up of 37 Governor appointed members from throughout the state:</a:t>
            </a:r>
          </a:p>
          <a:p>
            <a:pPr marL="502920">
              <a:lnSpc>
                <a:spcPct val="100000"/>
              </a:lnSpc>
              <a:spcBef>
                <a:spcPts val="600"/>
              </a:spcBef>
              <a:spcAft>
                <a:spcPts val="600"/>
              </a:spcAft>
            </a:pPr>
            <a:r>
              <a:rPr lang="en-US" sz="1800" dirty="0">
                <a:effectLst/>
                <a:latin typeface="Arial" panose="020B0604020202020204" pitchFamily="34" charset="0"/>
                <a:ea typeface="Arial" panose="020B0604020202020204" pitchFamily="34" charset="0"/>
              </a:rPr>
              <a:t>17 Idaho employers</a:t>
            </a:r>
          </a:p>
          <a:p>
            <a:pPr marL="502920">
              <a:lnSpc>
                <a:spcPct val="100000"/>
              </a:lnSpc>
              <a:spcBef>
                <a:spcPts val="600"/>
              </a:spcBef>
              <a:spcAft>
                <a:spcPts val="600"/>
              </a:spcAft>
            </a:pPr>
            <a:r>
              <a:rPr lang="en-US" sz="1800" dirty="0">
                <a:effectLst/>
                <a:latin typeface="Arial" panose="020B0604020202020204" pitchFamily="34" charset="0"/>
                <a:ea typeface="Arial" panose="020B0604020202020204" pitchFamily="34" charset="0"/>
              </a:rPr>
              <a:t>10 state government representatives </a:t>
            </a:r>
          </a:p>
          <a:p>
            <a:pPr marL="502920">
              <a:lnSpc>
                <a:spcPct val="100000"/>
              </a:lnSpc>
              <a:spcBef>
                <a:spcPts val="600"/>
              </a:spcBef>
              <a:spcAft>
                <a:spcPts val="600"/>
              </a:spcAft>
            </a:pPr>
            <a:r>
              <a:rPr lang="en-US" sz="1800" dirty="0">
                <a:effectLst/>
                <a:latin typeface="Arial" panose="020B0604020202020204" pitchFamily="34" charset="0"/>
                <a:ea typeface="Arial" panose="020B0604020202020204" pitchFamily="34" charset="0"/>
              </a:rPr>
              <a:t>7 workforce representatives</a:t>
            </a:r>
          </a:p>
          <a:p>
            <a:pPr marL="502920">
              <a:lnSpc>
                <a:spcPct val="100000"/>
              </a:lnSpc>
              <a:spcBef>
                <a:spcPts val="600"/>
              </a:spcBef>
              <a:spcAft>
                <a:spcPts val="600"/>
              </a:spcAft>
            </a:pPr>
            <a:r>
              <a:rPr lang="en-US" sz="1800" dirty="0">
                <a:effectLst/>
                <a:latin typeface="Arial" panose="020B0604020202020204" pitchFamily="34" charset="0"/>
                <a:ea typeface="Arial" panose="020B0604020202020204" pitchFamily="34" charset="0"/>
              </a:rPr>
              <a:t>A member from each chamber of the legislature, and a representative of the Governor. </a:t>
            </a:r>
          </a:p>
          <a:p>
            <a:pPr marL="0" indent="0">
              <a:lnSpc>
                <a:spcPct val="100000"/>
              </a:lnSpc>
              <a:spcBef>
                <a:spcPts val="1800"/>
              </a:spcBef>
              <a:spcAft>
                <a:spcPts val="600"/>
              </a:spcAft>
              <a:buNone/>
            </a:pPr>
            <a:r>
              <a:rPr lang="en-US" sz="1800" dirty="0">
                <a:effectLst/>
                <a:latin typeface="Arial" panose="020B0604020202020204" pitchFamily="34" charset="0"/>
                <a:ea typeface="Arial" panose="020B0604020202020204" pitchFamily="34" charset="0"/>
              </a:rPr>
              <a:t>Represented industry sectors include Healthcare, Construction, Technology, Aerospace, Energy, Finance, Professional Services, and Advanced Manufacturing. The Council also serves as the State Workforce Development Board. </a:t>
            </a:r>
          </a:p>
        </p:txBody>
      </p:sp>
    </p:spTree>
    <p:extLst>
      <p:ext uri="{BB962C8B-B14F-4D97-AF65-F5344CB8AC3E}">
        <p14:creationId xmlns:p14="http://schemas.microsoft.com/office/powerpoint/2010/main" val="415772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with low confidence">
            <a:extLst>
              <a:ext uri="{FF2B5EF4-FFF2-40B4-BE49-F238E27FC236}">
                <a16:creationId xmlns:a16="http://schemas.microsoft.com/office/drawing/2014/main" id="{0737FE7B-BFD1-E84D-938E-3B03D2EA6FB7}"/>
              </a:ext>
            </a:extLst>
          </p:cNvPr>
          <p:cNvPicPr>
            <a:picLocks noChangeAspect="1"/>
          </p:cNvPicPr>
          <p:nvPr/>
        </p:nvPicPr>
        <p:blipFill>
          <a:blip r:embed="rId3"/>
          <a:stretch>
            <a:fillRect/>
          </a:stretch>
        </p:blipFill>
        <p:spPr>
          <a:xfrm>
            <a:off x="7765132" y="1785384"/>
            <a:ext cx="3851153" cy="3846159"/>
          </a:xfrm>
          <a:prstGeom prst="rect">
            <a:avLst/>
          </a:prstGeom>
        </p:spPr>
      </p:pic>
      <p:sp>
        <p:nvSpPr>
          <p:cNvPr id="8" name="Rectangle 7">
            <a:extLst>
              <a:ext uri="{FF2B5EF4-FFF2-40B4-BE49-F238E27FC236}">
                <a16:creationId xmlns:a16="http://schemas.microsoft.com/office/drawing/2014/main" id="{A2B8C6D3-B704-1A41-8308-FAF7512BB131}"/>
              </a:ext>
            </a:extLst>
          </p:cNvPr>
          <p:cNvSpPr/>
          <p:nvPr/>
        </p:nvSpPr>
        <p:spPr>
          <a:xfrm>
            <a:off x="0" y="0"/>
            <a:ext cx="12192000" cy="1272209"/>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2EFADAB-BD4C-B54F-8CB3-6A48C7687012}"/>
              </a:ext>
            </a:extLst>
          </p:cNvPr>
          <p:cNvSpPr>
            <a:spLocks noGrp="1"/>
          </p:cNvSpPr>
          <p:nvPr>
            <p:ph type="title"/>
          </p:nvPr>
        </p:nvSpPr>
        <p:spPr>
          <a:xfrm>
            <a:off x="579782" y="0"/>
            <a:ext cx="10515600" cy="1272209"/>
          </a:xfrm>
        </p:spPr>
        <p:txBody>
          <a:bodyPr>
            <a:normAutofit/>
          </a:bodyPr>
          <a:lstStyle/>
          <a:p>
            <a:r>
              <a:rPr lang="en-US" sz="3000" b="1" dirty="0">
                <a:solidFill>
                  <a:schemeClr val="bg1"/>
                </a:solidFill>
                <a:effectLst/>
                <a:latin typeface="Arial" panose="020B0604020202020204" pitchFamily="34" charset="0"/>
                <a:ea typeface="Arial" panose="020B0604020202020204" pitchFamily="34" charset="0"/>
                <a:cs typeface="Arial" panose="020B0604020202020204" pitchFamily="34" charset="0"/>
              </a:rPr>
              <a:t>What We Do</a:t>
            </a:r>
            <a:endParaRPr lang="en-US" sz="3000" b="1" dirty="0">
              <a:solidFill>
                <a:schemeClr val="bg1"/>
              </a:solidFill>
              <a:latin typeface="Arial" panose="020B0604020202020204" pitchFamily="34" charset="0"/>
              <a:cs typeface="Arial" panose="020B0604020202020204" pitchFamily="34" charset="0"/>
            </a:endParaRPr>
          </a:p>
        </p:txBody>
      </p:sp>
      <p:sp>
        <p:nvSpPr>
          <p:cNvPr id="12" name="Slide Number Placeholder 13">
            <a:extLst>
              <a:ext uri="{FF2B5EF4-FFF2-40B4-BE49-F238E27FC236}">
                <a16:creationId xmlns:a16="http://schemas.microsoft.com/office/drawing/2014/main" id="{3D02F2B4-314F-3542-A761-388C2A7157A0}"/>
              </a:ext>
            </a:extLst>
          </p:cNvPr>
          <p:cNvSpPr>
            <a:spLocks noGrp="1"/>
          </p:cNvSpPr>
          <p:nvPr>
            <p:ph type="sldNum" sz="quarter" idx="12"/>
          </p:nvPr>
        </p:nvSpPr>
        <p:spPr>
          <a:xfrm>
            <a:off x="579782" y="6217204"/>
            <a:ext cx="294861" cy="302865"/>
          </a:xfrm>
          <a:solidFill>
            <a:schemeClr val="accent3"/>
          </a:solidFill>
        </p:spPr>
        <p:txBody>
          <a:bodyPr/>
          <a:lstStyle/>
          <a:p>
            <a:pPr algn="ctr"/>
            <a:fld id="{4F0B98DD-DB61-2040-B124-7B25D1724A97}" type="slidenum">
              <a:rPr lang="en-US" smtClean="0">
                <a:solidFill>
                  <a:schemeClr val="bg1"/>
                </a:solidFill>
              </a:rPr>
              <a:pPr algn="ctr"/>
              <a:t>4</a:t>
            </a:fld>
            <a:endParaRPr lang="en-US" dirty="0">
              <a:solidFill>
                <a:schemeClr val="bg1"/>
              </a:solidFill>
            </a:endParaRPr>
          </a:p>
        </p:txBody>
      </p:sp>
      <p:sp>
        <p:nvSpPr>
          <p:cNvPr id="3" name="Content Placeholder 2">
            <a:extLst>
              <a:ext uri="{FF2B5EF4-FFF2-40B4-BE49-F238E27FC236}">
                <a16:creationId xmlns:a16="http://schemas.microsoft.com/office/drawing/2014/main" id="{B4D26212-321C-68B5-9956-84F2F96247BD}"/>
              </a:ext>
            </a:extLst>
          </p:cNvPr>
          <p:cNvSpPr>
            <a:spLocks noGrp="1"/>
          </p:cNvSpPr>
          <p:nvPr>
            <p:ph idx="4294967295"/>
          </p:nvPr>
        </p:nvSpPr>
        <p:spPr>
          <a:xfrm>
            <a:off x="521726" y="1712941"/>
            <a:ext cx="6358045" cy="4351338"/>
          </a:xfrm>
        </p:spPr>
        <p:txBody>
          <a:bodyPr>
            <a:noAutofit/>
          </a:bodyPr>
          <a:lstStyle/>
          <a:p>
            <a:pPr marL="0" indent="0">
              <a:lnSpc>
                <a:spcPct val="100000"/>
              </a:lnSpc>
              <a:spcBef>
                <a:spcPts val="1200"/>
              </a:spcBef>
              <a:spcAft>
                <a:spcPts val="1200"/>
              </a:spcAft>
              <a:buNone/>
            </a:pPr>
            <a:r>
              <a:rPr lang="en-US" sz="2000" dirty="0">
                <a:effectLst/>
                <a:latin typeface="Arial" panose="020B0604020202020204" pitchFamily="34" charset="0"/>
                <a:ea typeface="Arial" panose="020B0604020202020204" pitchFamily="34" charset="0"/>
              </a:rPr>
              <a:t>The Council’s work is focused on three strategic goals:</a:t>
            </a:r>
          </a:p>
          <a:p>
            <a:pPr marL="0" indent="0">
              <a:lnSpc>
                <a:spcPct val="100000"/>
              </a:lnSpc>
              <a:spcBef>
                <a:spcPts val="1200"/>
              </a:spcBef>
              <a:spcAft>
                <a:spcPts val="1200"/>
              </a:spcAft>
              <a:buNone/>
            </a:pPr>
            <a:r>
              <a:rPr lang="en-US" sz="2000" u="sng" dirty="0">
                <a:latin typeface="Arial" panose="020B0604020202020204" pitchFamily="34" charset="0"/>
                <a:ea typeface="Arial" panose="020B0604020202020204" pitchFamily="34" charset="0"/>
              </a:rPr>
              <a:t>Goal #1 </a:t>
            </a:r>
            <a:r>
              <a:rPr lang="en-US" sz="2000" dirty="0">
                <a:latin typeface="Arial" panose="020B0604020202020204" pitchFamily="34" charset="0"/>
                <a:ea typeface="Arial" panose="020B0604020202020204" pitchFamily="34" charset="0"/>
              </a:rPr>
              <a:t>- Increasing the public awareness of and access to career education and training opportunities. </a:t>
            </a:r>
          </a:p>
          <a:p>
            <a:pPr marL="0" indent="0">
              <a:lnSpc>
                <a:spcPct val="100000"/>
              </a:lnSpc>
              <a:spcBef>
                <a:spcPts val="1200"/>
              </a:spcBef>
              <a:spcAft>
                <a:spcPts val="1200"/>
              </a:spcAft>
              <a:buNone/>
            </a:pPr>
            <a:r>
              <a:rPr lang="en-US" sz="2000" u="sng" dirty="0">
                <a:latin typeface="Arial" panose="020B0604020202020204" pitchFamily="34" charset="0"/>
                <a:ea typeface="Arial" panose="020B0604020202020204" pitchFamily="34" charset="0"/>
              </a:rPr>
              <a:t>Goal #2 </a:t>
            </a:r>
            <a:r>
              <a:rPr lang="en-US" sz="2000" dirty="0">
                <a:latin typeface="Arial" panose="020B0604020202020204" pitchFamily="34" charset="0"/>
                <a:ea typeface="Arial" panose="020B0604020202020204" pitchFamily="34" charset="0"/>
              </a:rPr>
              <a:t>- Improving the effectiveness, quality, and coordination of programs and services designed to maintain a highly skilled workforce. </a:t>
            </a:r>
          </a:p>
          <a:p>
            <a:pPr marL="0" indent="0">
              <a:lnSpc>
                <a:spcPct val="100000"/>
              </a:lnSpc>
              <a:spcBef>
                <a:spcPts val="1200"/>
              </a:spcBef>
              <a:spcAft>
                <a:spcPts val="1200"/>
              </a:spcAft>
              <a:buNone/>
            </a:pPr>
            <a:r>
              <a:rPr lang="en-US" sz="2000" u="sng" dirty="0">
                <a:effectLst/>
                <a:latin typeface="Arial" panose="020B0604020202020204" pitchFamily="34" charset="0"/>
                <a:ea typeface="Arial" panose="020B0604020202020204" pitchFamily="34" charset="0"/>
              </a:rPr>
              <a:t>Goal #3 </a:t>
            </a:r>
            <a:r>
              <a:rPr lang="en-US" sz="2000" dirty="0">
                <a:effectLst/>
                <a:latin typeface="Arial" panose="020B0604020202020204" pitchFamily="34" charset="0"/>
                <a:ea typeface="Arial" panose="020B0604020202020204" pitchFamily="34" charset="0"/>
              </a:rPr>
              <a:t>- Providing for the most efficient use of federal, state, and local workforce development resources. </a:t>
            </a:r>
          </a:p>
        </p:txBody>
      </p:sp>
    </p:spTree>
    <p:extLst>
      <p:ext uri="{BB962C8B-B14F-4D97-AF65-F5344CB8AC3E}">
        <p14:creationId xmlns:p14="http://schemas.microsoft.com/office/powerpoint/2010/main" val="2578153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B8C6D3-B704-1A41-8308-FAF7512BB131}"/>
              </a:ext>
            </a:extLst>
          </p:cNvPr>
          <p:cNvSpPr/>
          <p:nvPr/>
        </p:nvSpPr>
        <p:spPr>
          <a:xfrm>
            <a:off x="0" y="0"/>
            <a:ext cx="12192000" cy="1272209"/>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2EFADAB-BD4C-B54F-8CB3-6A48C7687012}"/>
              </a:ext>
            </a:extLst>
          </p:cNvPr>
          <p:cNvSpPr>
            <a:spLocks noGrp="1"/>
          </p:cNvSpPr>
          <p:nvPr>
            <p:ph type="title"/>
          </p:nvPr>
        </p:nvSpPr>
        <p:spPr>
          <a:xfrm>
            <a:off x="579782" y="0"/>
            <a:ext cx="10515600" cy="1272209"/>
          </a:xfrm>
        </p:spPr>
        <p:txBody>
          <a:bodyPr>
            <a:normAutofit/>
          </a:bodyPr>
          <a:lstStyle/>
          <a:p>
            <a:r>
              <a:rPr lang="en-US" sz="3000" b="1" dirty="0">
                <a:solidFill>
                  <a:schemeClr val="bg1"/>
                </a:solidFill>
                <a:effectLst/>
                <a:latin typeface="Arial" panose="020B0604020202020204" pitchFamily="34" charset="0"/>
                <a:ea typeface="Arial" panose="020B0604020202020204" pitchFamily="34" charset="0"/>
                <a:cs typeface="Arial" panose="020B0604020202020204" pitchFamily="34" charset="0"/>
              </a:rPr>
              <a:t>Featured Projects: Goals 1 &amp; 3</a:t>
            </a:r>
            <a:endParaRPr lang="en-US" sz="3000" b="1" dirty="0">
              <a:solidFill>
                <a:schemeClr val="bg1"/>
              </a:solidFill>
              <a:latin typeface="Arial" panose="020B0604020202020204" pitchFamily="34" charset="0"/>
              <a:cs typeface="Arial" panose="020B0604020202020204" pitchFamily="34" charset="0"/>
            </a:endParaRPr>
          </a:p>
        </p:txBody>
      </p:sp>
      <p:sp>
        <p:nvSpPr>
          <p:cNvPr id="12" name="Slide Number Placeholder 13">
            <a:extLst>
              <a:ext uri="{FF2B5EF4-FFF2-40B4-BE49-F238E27FC236}">
                <a16:creationId xmlns:a16="http://schemas.microsoft.com/office/drawing/2014/main" id="{3D02F2B4-314F-3542-A761-388C2A7157A0}"/>
              </a:ext>
            </a:extLst>
          </p:cNvPr>
          <p:cNvSpPr>
            <a:spLocks noGrp="1"/>
          </p:cNvSpPr>
          <p:nvPr>
            <p:ph type="sldNum" sz="quarter" idx="12"/>
          </p:nvPr>
        </p:nvSpPr>
        <p:spPr>
          <a:xfrm>
            <a:off x="579782" y="6217204"/>
            <a:ext cx="294861" cy="302865"/>
          </a:xfrm>
          <a:solidFill>
            <a:schemeClr val="accent3"/>
          </a:solidFill>
        </p:spPr>
        <p:txBody>
          <a:bodyPr/>
          <a:lstStyle/>
          <a:p>
            <a:pPr algn="ctr"/>
            <a:fld id="{4F0B98DD-DB61-2040-B124-7B25D1724A97}" type="slidenum">
              <a:rPr lang="en-US" smtClean="0">
                <a:solidFill>
                  <a:schemeClr val="bg1"/>
                </a:solidFill>
              </a:rPr>
              <a:pPr algn="ctr"/>
              <a:t>5</a:t>
            </a:fld>
            <a:endParaRPr lang="en-US" dirty="0">
              <a:solidFill>
                <a:schemeClr val="bg1"/>
              </a:solidFill>
            </a:endParaRPr>
          </a:p>
        </p:txBody>
      </p:sp>
      <p:sp>
        <p:nvSpPr>
          <p:cNvPr id="3" name="Content Placeholder 2">
            <a:extLst>
              <a:ext uri="{FF2B5EF4-FFF2-40B4-BE49-F238E27FC236}">
                <a16:creationId xmlns:a16="http://schemas.microsoft.com/office/drawing/2014/main" id="{B4D26212-321C-68B5-9956-84F2F96247BD}"/>
              </a:ext>
            </a:extLst>
          </p:cNvPr>
          <p:cNvSpPr>
            <a:spLocks noGrp="1"/>
          </p:cNvSpPr>
          <p:nvPr>
            <p:ph idx="4294967295"/>
          </p:nvPr>
        </p:nvSpPr>
        <p:spPr>
          <a:xfrm>
            <a:off x="6200974" y="1632388"/>
            <a:ext cx="4659874" cy="4351338"/>
          </a:xfrm>
        </p:spPr>
        <p:txBody>
          <a:bodyPr>
            <a:noAutofit/>
          </a:bodyPr>
          <a:lstStyle/>
          <a:p>
            <a:pPr marL="0" indent="0">
              <a:lnSpc>
                <a:spcPct val="100000"/>
              </a:lnSpc>
              <a:spcBef>
                <a:spcPts val="600"/>
              </a:spcBef>
              <a:buNone/>
            </a:pPr>
            <a:r>
              <a:rPr lang="en-US" sz="2400" b="1" dirty="0">
                <a:effectLst/>
                <a:latin typeface="Arial" panose="020B0604020202020204" pitchFamily="34" charset="0"/>
                <a:ea typeface="Arial" panose="020B0604020202020204" pitchFamily="34" charset="0"/>
              </a:rPr>
              <a:t>Next Steps Idaho Website </a:t>
            </a:r>
          </a:p>
          <a:p>
            <a:pPr marL="0" indent="0">
              <a:lnSpc>
                <a:spcPct val="100000"/>
              </a:lnSpc>
              <a:spcBef>
                <a:spcPts val="600"/>
              </a:spcBef>
              <a:buNone/>
            </a:pPr>
            <a:r>
              <a:rPr lang="en-US" sz="2000" dirty="0">
                <a:effectLst/>
                <a:latin typeface="Arial" panose="020B0604020202020204" pitchFamily="34" charset="0"/>
                <a:ea typeface="Arial" panose="020B0604020202020204" pitchFamily="34" charset="0"/>
                <a:hlinkClick r:id="rId3"/>
              </a:rPr>
              <a:t>https://nextsteps.idaho.gov/</a:t>
            </a:r>
            <a:endParaRPr lang="en-US" sz="2000" dirty="0">
              <a:effectLst/>
              <a:latin typeface="Arial" panose="020B0604020202020204" pitchFamily="34" charset="0"/>
              <a:ea typeface="Arial" panose="020B0604020202020204" pitchFamily="34" charset="0"/>
            </a:endParaRPr>
          </a:p>
          <a:p>
            <a:pPr marL="0" indent="0">
              <a:lnSpc>
                <a:spcPct val="100000"/>
              </a:lnSpc>
              <a:spcBef>
                <a:spcPts val="600"/>
              </a:spcBef>
              <a:buNone/>
            </a:pPr>
            <a:endParaRPr lang="en-US" sz="2000" dirty="0">
              <a:effectLst/>
              <a:latin typeface="Arial" panose="020B0604020202020204" pitchFamily="34" charset="0"/>
              <a:ea typeface="Arial" panose="020B0604020202020204" pitchFamily="34" charset="0"/>
            </a:endParaRPr>
          </a:p>
        </p:txBody>
      </p:sp>
      <p:sp>
        <p:nvSpPr>
          <p:cNvPr id="2" name="Content Placeholder 2">
            <a:extLst>
              <a:ext uri="{FF2B5EF4-FFF2-40B4-BE49-F238E27FC236}">
                <a16:creationId xmlns:a16="http://schemas.microsoft.com/office/drawing/2014/main" id="{A395204F-056F-FD62-E4EB-40CAA9398012}"/>
              </a:ext>
            </a:extLst>
          </p:cNvPr>
          <p:cNvSpPr txBox="1">
            <a:spLocks/>
          </p:cNvSpPr>
          <p:nvPr/>
        </p:nvSpPr>
        <p:spPr>
          <a:xfrm>
            <a:off x="958414" y="1632388"/>
            <a:ext cx="465987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dirty="0">
                <a:latin typeface="Arial" panose="020B0604020202020204" pitchFamily="34" charset="0"/>
                <a:ea typeface="Arial" panose="020B0604020202020204" pitchFamily="34" charset="0"/>
              </a:rPr>
              <a:t>Idaho Launch </a:t>
            </a:r>
          </a:p>
          <a:p>
            <a:pPr marL="0" indent="0">
              <a:lnSpc>
                <a:spcPct val="100000"/>
              </a:lnSpc>
              <a:spcBef>
                <a:spcPts val="600"/>
              </a:spcBef>
              <a:buFont typeface="Arial" panose="020B0604020202020204" pitchFamily="34" charset="0"/>
              <a:buNone/>
            </a:pPr>
            <a:r>
              <a:rPr lang="en-US" sz="2000" dirty="0" err="1">
                <a:latin typeface="Arial" panose="020B0604020202020204" pitchFamily="34" charset="0"/>
                <a:ea typeface="Arial" panose="020B0604020202020204" pitchFamily="34" charset="0"/>
                <a:hlinkClick r:id="rId4"/>
              </a:rPr>
              <a:t>idaholaunch.com</a:t>
            </a:r>
            <a:endParaRPr lang="en-US" sz="2000" dirty="0">
              <a:latin typeface="Arial" panose="020B0604020202020204" pitchFamily="34" charset="0"/>
              <a:ea typeface="Arial" panose="020B0604020202020204" pitchFamily="34" charset="0"/>
            </a:endParaRPr>
          </a:p>
        </p:txBody>
      </p:sp>
      <p:pic>
        <p:nvPicPr>
          <p:cNvPr id="9" name="Picture 8" descr="Graphical user interface, website&#10;&#10;Description automatically generated">
            <a:extLst>
              <a:ext uri="{FF2B5EF4-FFF2-40B4-BE49-F238E27FC236}">
                <a16:creationId xmlns:a16="http://schemas.microsoft.com/office/drawing/2014/main" id="{06751D5A-225B-EB9E-751C-30AA537D47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8289" y="2810414"/>
            <a:ext cx="3149782" cy="2738364"/>
          </a:xfrm>
          <a:prstGeom prst="rect">
            <a:avLst/>
          </a:prstGeom>
          <a:ln>
            <a:solidFill>
              <a:schemeClr val="bg2">
                <a:lumMod val="90000"/>
              </a:schemeClr>
            </a:solidFill>
          </a:ln>
        </p:spPr>
      </p:pic>
      <p:pic>
        <p:nvPicPr>
          <p:cNvPr id="13" name="Picture 12" descr="Graphical user interface, website&#10;&#10;Description automatically generated">
            <a:extLst>
              <a:ext uri="{FF2B5EF4-FFF2-40B4-BE49-F238E27FC236}">
                <a16:creationId xmlns:a16="http://schemas.microsoft.com/office/drawing/2014/main" id="{A8253C74-20E7-BAF3-D1B4-82905BC5532C}"/>
              </a:ext>
            </a:extLst>
          </p:cNvPr>
          <p:cNvPicPr>
            <a:picLocks noChangeAspect="1"/>
          </p:cNvPicPr>
          <p:nvPr/>
        </p:nvPicPr>
        <p:blipFill>
          <a:blip r:embed="rId6"/>
          <a:stretch>
            <a:fillRect/>
          </a:stretch>
        </p:blipFill>
        <p:spPr>
          <a:xfrm>
            <a:off x="1020141" y="2819368"/>
            <a:ext cx="3149660" cy="2729410"/>
          </a:xfrm>
          <a:prstGeom prst="rect">
            <a:avLst/>
          </a:prstGeom>
          <a:ln>
            <a:solidFill>
              <a:schemeClr val="bg2">
                <a:lumMod val="90000"/>
              </a:schemeClr>
            </a:solidFill>
          </a:ln>
        </p:spPr>
      </p:pic>
      <p:cxnSp>
        <p:nvCxnSpPr>
          <p:cNvPr id="20" name="Straight Connector 19">
            <a:extLst>
              <a:ext uri="{FF2B5EF4-FFF2-40B4-BE49-F238E27FC236}">
                <a16:creationId xmlns:a16="http://schemas.microsoft.com/office/drawing/2014/main" id="{CFB406CE-6A5B-3FEB-96E9-4D8643DF4984}"/>
              </a:ext>
            </a:extLst>
          </p:cNvPr>
          <p:cNvCxnSpPr>
            <a:cxnSpLocks/>
          </p:cNvCxnSpPr>
          <p:nvPr/>
        </p:nvCxnSpPr>
        <p:spPr>
          <a:xfrm>
            <a:off x="5186488" y="1887332"/>
            <a:ext cx="0" cy="38414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67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looking at a computer screen&#10;&#10;Description automatically generated with medium confidence">
            <a:extLst>
              <a:ext uri="{FF2B5EF4-FFF2-40B4-BE49-F238E27FC236}">
                <a16:creationId xmlns:a16="http://schemas.microsoft.com/office/drawing/2014/main" id="{C8DAE90F-5C7B-B7B1-C136-9D18DA2C78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5131" y="1785384"/>
            <a:ext cx="3847085" cy="3850182"/>
          </a:xfrm>
          <a:prstGeom prst="rect">
            <a:avLst/>
          </a:prstGeom>
        </p:spPr>
      </p:pic>
      <p:sp>
        <p:nvSpPr>
          <p:cNvPr id="8" name="Rectangle 7">
            <a:extLst>
              <a:ext uri="{FF2B5EF4-FFF2-40B4-BE49-F238E27FC236}">
                <a16:creationId xmlns:a16="http://schemas.microsoft.com/office/drawing/2014/main" id="{A2B8C6D3-B704-1A41-8308-FAF7512BB131}"/>
              </a:ext>
            </a:extLst>
          </p:cNvPr>
          <p:cNvSpPr/>
          <p:nvPr/>
        </p:nvSpPr>
        <p:spPr>
          <a:xfrm>
            <a:off x="0" y="0"/>
            <a:ext cx="12192000" cy="1272209"/>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2EFADAB-BD4C-B54F-8CB3-6A48C7687012}"/>
              </a:ext>
            </a:extLst>
          </p:cNvPr>
          <p:cNvSpPr>
            <a:spLocks noGrp="1"/>
          </p:cNvSpPr>
          <p:nvPr>
            <p:ph type="title"/>
          </p:nvPr>
        </p:nvSpPr>
        <p:spPr>
          <a:xfrm>
            <a:off x="579782" y="0"/>
            <a:ext cx="10515600" cy="1272209"/>
          </a:xfrm>
        </p:spPr>
        <p:txBody>
          <a:bodyPr>
            <a:normAutofit/>
          </a:bodyPr>
          <a:lstStyle/>
          <a:p>
            <a:r>
              <a:rPr lang="en-US" sz="3000" b="1" dirty="0">
                <a:solidFill>
                  <a:schemeClr val="bg1"/>
                </a:solidFill>
                <a:effectLst/>
                <a:latin typeface="Arial" panose="020B0604020202020204" pitchFamily="34" charset="0"/>
                <a:ea typeface="Arial" panose="020B0604020202020204" pitchFamily="34" charset="0"/>
                <a:cs typeface="Arial" panose="020B0604020202020204" pitchFamily="34" charset="0"/>
              </a:rPr>
              <a:t>Featured Projects: Goals 1 </a:t>
            </a:r>
            <a:r>
              <a:rPr lang="en-US" sz="3000" b="1">
                <a:solidFill>
                  <a:schemeClr val="bg1"/>
                </a:solidFill>
                <a:effectLst/>
                <a:latin typeface="Arial" panose="020B0604020202020204" pitchFamily="34" charset="0"/>
                <a:ea typeface="Arial" panose="020B0604020202020204" pitchFamily="34" charset="0"/>
                <a:cs typeface="Arial" panose="020B0604020202020204" pitchFamily="34" charset="0"/>
              </a:rPr>
              <a:t>&amp; 2</a:t>
            </a:r>
            <a:endParaRPr lang="en-US" sz="3000" b="1" dirty="0">
              <a:solidFill>
                <a:schemeClr val="bg1"/>
              </a:solidFill>
              <a:latin typeface="Arial" panose="020B0604020202020204" pitchFamily="34" charset="0"/>
              <a:cs typeface="Arial" panose="020B0604020202020204" pitchFamily="34" charset="0"/>
            </a:endParaRPr>
          </a:p>
        </p:txBody>
      </p:sp>
      <p:sp>
        <p:nvSpPr>
          <p:cNvPr id="12" name="Slide Number Placeholder 13">
            <a:extLst>
              <a:ext uri="{FF2B5EF4-FFF2-40B4-BE49-F238E27FC236}">
                <a16:creationId xmlns:a16="http://schemas.microsoft.com/office/drawing/2014/main" id="{3D02F2B4-314F-3542-A761-388C2A7157A0}"/>
              </a:ext>
            </a:extLst>
          </p:cNvPr>
          <p:cNvSpPr>
            <a:spLocks noGrp="1"/>
          </p:cNvSpPr>
          <p:nvPr>
            <p:ph type="sldNum" sz="quarter" idx="12"/>
          </p:nvPr>
        </p:nvSpPr>
        <p:spPr>
          <a:xfrm>
            <a:off x="579782" y="6217204"/>
            <a:ext cx="294861" cy="302865"/>
          </a:xfrm>
          <a:solidFill>
            <a:schemeClr val="accent3"/>
          </a:solidFill>
        </p:spPr>
        <p:txBody>
          <a:bodyPr/>
          <a:lstStyle/>
          <a:p>
            <a:pPr algn="ctr"/>
            <a:fld id="{4F0B98DD-DB61-2040-B124-7B25D1724A97}" type="slidenum">
              <a:rPr lang="en-US" smtClean="0">
                <a:solidFill>
                  <a:schemeClr val="bg1"/>
                </a:solidFill>
              </a:rPr>
              <a:pPr algn="ctr"/>
              <a:t>6</a:t>
            </a:fld>
            <a:endParaRPr lang="en-US" dirty="0">
              <a:solidFill>
                <a:schemeClr val="bg1"/>
              </a:solidFill>
            </a:endParaRPr>
          </a:p>
        </p:txBody>
      </p:sp>
      <p:sp>
        <p:nvSpPr>
          <p:cNvPr id="6" name="Content Placeholder 2">
            <a:extLst>
              <a:ext uri="{FF2B5EF4-FFF2-40B4-BE49-F238E27FC236}">
                <a16:creationId xmlns:a16="http://schemas.microsoft.com/office/drawing/2014/main" id="{99B24BB2-2B01-6C0B-1CCF-2E4EE1D64681}"/>
              </a:ext>
            </a:extLst>
          </p:cNvPr>
          <p:cNvSpPr txBox="1">
            <a:spLocks/>
          </p:cNvSpPr>
          <p:nvPr/>
        </p:nvSpPr>
        <p:spPr>
          <a:xfrm>
            <a:off x="521726" y="1712941"/>
            <a:ext cx="635804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None/>
            </a:pPr>
            <a:r>
              <a:rPr lang="en-US" sz="2400" b="1" dirty="0">
                <a:latin typeface="Arial" panose="020B0604020202020204" pitchFamily="34" charset="0"/>
                <a:ea typeface="Arial" panose="020B0604020202020204" pitchFamily="34" charset="0"/>
              </a:rPr>
              <a:t>Workforce Innovation and Opportunity Act</a:t>
            </a:r>
          </a:p>
          <a:p>
            <a:pPr marL="0" indent="0">
              <a:lnSpc>
                <a:spcPct val="100000"/>
              </a:lnSpc>
              <a:spcBef>
                <a:spcPts val="1200"/>
              </a:spcBef>
              <a:spcAft>
                <a:spcPts val="1200"/>
              </a:spcAft>
              <a:buFont typeface="Arial" panose="020B0604020202020204" pitchFamily="34" charset="0"/>
              <a:buNone/>
            </a:pPr>
            <a:r>
              <a:rPr lang="en-US" sz="2400" b="1" dirty="0">
                <a:latin typeface="Arial" panose="020B0604020202020204" pitchFamily="34" charset="0"/>
                <a:ea typeface="Arial" panose="020B0604020202020204" pitchFamily="34" charset="0"/>
              </a:rPr>
              <a:t>Grant Opportunities</a:t>
            </a:r>
          </a:p>
          <a:p>
            <a:pPr marL="0" indent="0">
              <a:lnSpc>
                <a:spcPct val="100000"/>
              </a:lnSpc>
              <a:spcBef>
                <a:spcPts val="1200"/>
              </a:spcBef>
              <a:spcAft>
                <a:spcPts val="1200"/>
              </a:spcAft>
              <a:buFont typeface="Arial" panose="020B0604020202020204" pitchFamily="34" charset="0"/>
              <a:buNone/>
            </a:pPr>
            <a:r>
              <a:rPr lang="en-US" sz="2400" b="1" dirty="0">
                <a:latin typeface="Arial" panose="020B0604020202020204" pitchFamily="34" charset="0"/>
                <a:ea typeface="Arial" panose="020B0604020202020204" pitchFamily="34" charset="0"/>
              </a:rPr>
              <a:t>Talent Pipeline Management Initiative</a:t>
            </a:r>
          </a:p>
          <a:p>
            <a:pPr marL="0" indent="0">
              <a:lnSpc>
                <a:spcPct val="100000"/>
              </a:lnSpc>
              <a:spcBef>
                <a:spcPts val="1200"/>
              </a:spcBef>
              <a:spcAft>
                <a:spcPts val="1200"/>
              </a:spcAft>
              <a:buNone/>
            </a:pPr>
            <a:r>
              <a:rPr lang="en-US" sz="2400" b="1" dirty="0">
                <a:latin typeface="Arial" panose="020B0604020202020204" pitchFamily="34" charset="0"/>
                <a:ea typeface="Arial" panose="020B0604020202020204" pitchFamily="34" charset="0"/>
              </a:rPr>
              <a:t>Youth Apprenticeship Readiness Grant</a:t>
            </a:r>
          </a:p>
          <a:p>
            <a:pPr marL="0" indent="0">
              <a:lnSpc>
                <a:spcPct val="100000"/>
              </a:lnSpc>
              <a:spcBef>
                <a:spcPts val="1200"/>
              </a:spcBef>
              <a:spcAft>
                <a:spcPts val="1200"/>
              </a:spcAft>
              <a:buNone/>
            </a:pPr>
            <a:r>
              <a:rPr lang="en-US" sz="2400" b="1" dirty="0">
                <a:latin typeface="Arial" panose="020B0604020202020204" pitchFamily="34" charset="0"/>
                <a:ea typeface="Arial" panose="020B0604020202020204" pitchFamily="34" charset="0"/>
              </a:rPr>
              <a:t>Idaho Leader</a:t>
            </a:r>
          </a:p>
          <a:p>
            <a:pPr marL="0" indent="0">
              <a:lnSpc>
                <a:spcPct val="100000"/>
              </a:lnSpc>
              <a:spcBef>
                <a:spcPts val="1200"/>
              </a:spcBef>
              <a:spcAft>
                <a:spcPts val="1200"/>
              </a:spcAft>
              <a:buFont typeface="Arial" panose="020B0604020202020204" pitchFamily="34" charset="0"/>
              <a:buNone/>
            </a:pPr>
            <a:endParaRPr lang="en-US" sz="2400" b="1"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7418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people&#10;&#10;Description automatically generated">
            <a:extLst>
              <a:ext uri="{FF2B5EF4-FFF2-40B4-BE49-F238E27FC236}">
                <a16:creationId xmlns:a16="http://schemas.microsoft.com/office/drawing/2014/main" id="{7F51AE0E-35E5-E978-7BE7-9A81F08A848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629605"/>
            <a:ext cx="12191998" cy="5228394"/>
          </a:xfrm>
          <a:prstGeom prst="rect">
            <a:avLst/>
          </a:prstGeom>
        </p:spPr>
      </p:pic>
      <p:sp>
        <p:nvSpPr>
          <p:cNvPr id="6" name="Rectangle 5">
            <a:extLst>
              <a:ext uri="{FF2B5EF4-FFF2-40B4-BE49-F238E27FC236}">
                <a16:creationId xmlns:a16="http://schemas.microsoft.com/office/drawing/2014/main" id="{36BAE6DC-8A4B-A740-95F7-8CDB2FC8CC5B}"/>
              </a:ext>
            </a:extLst>
          </p:cNvPr>
          <p:cNvSpPr/>
          <p:nvPr/>
        </p:nvSpPr>
        <p:spPr>
          <a:xfrm>
            <a:off x="-1" y="0"/>
            <a:ext cx="12191999" cy="1629605"/>
          </a:xfrm>
          <a:prstGeom prst="rect">
            <a:avLst/>
          </a:prstGeom>
          <a:solidFill>
            <a:srgbClr val="113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662619-77C9-A64B-974A-B851BD7394F2}"/>
              </a:ext>
            </a:extLst>
          </p:cNvPr>
          <p:cNvSpPr/>
          <p:nvPr/>
        </p:nvSpPr>
        <p:spPr>
          <a:xfrm rot="16200000">
            <a:off x="882637" y="746971"/>
            <a:ext cx="4556018" cy="6321288"/>
          </a:xfrm>
          <a:prstGeom prst="rect">
            <a:avLst/>
          </a:prstGeom>
          <a:gradFill>
            <a:gsLst>
              <a:gs pos="0">
                <a:schemeClr val="tx1">
                  <a:alpha val="48983"/>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1412F4B-8D11-676D-F79F-CD67C174133C}"/>
              </a:ext>
            </a:extLst>
          </p:cNvPr>
          <p:cNvPicPr>
            <a:picLocks noChangeAspect="1"/>
          </p:cNvPicPr>
          <p:nvPr/>
        </p:nvPicPr>
        <p:blipFill>
          <a:blip r:embed="rId3"/>
          <a:stretch>
            <a:fillRect/>
          </a:stretch>
        </p:blipFill>
        <p:spPr>
          <a:xfrm>
            <a:off x="604156" y="389306"/>
            <a:ext cx="2743201" cy="835336"/>
          </a:xfrm>
          <a:prstGeom prst="rect">
            <a:avLst/>
          </a:prstGeom>
        </p:spPr>
      </p:pic>
      <p:sp>
        <p:nvSpPr>
          <p:cNvPr id="12" name="Title 1">
            <a:extLst>
              <a:ext uri="{FF2B5EF4-FFF2-40B4-BE49-F238E27FC236}">
                <a16:creationId xmlns:a16="http://schemas.microsoft.com/office/drawing/2014/main" id="{C31D28B1-902E-D0B0-565B-260F13AF4A08}"/>
              </a:ext>
            </a:extLst>
          </p:cNvPr>
          <p:cNvSpPr>
            <a:spLocks noGrp="1"/>
          </p:cNvSpPr>
          <p:nvPr>
            <p:ph type="ctrTitle"/>
          </p:nvPr>
        </p:nvSpPr>
        <p:spPr>
          <a:xfrm>
            <a:off x="555169" y="3583737"/>
            <a:ext cx="9144000" cy="671285"/>
          </a:xfrm>
        </p:spPr>
        <p:txBody>
          <a:bodyPr anchor="t">
            <a:noAutofit/>
          </a:bodyPr>
          <a:lstStyle/>
          <a:p>
            <a:pPr algn="l"/>
            <a:r>
              <a:rPr lang="en-US" sz="4800" b="1" dirty="0">
                <a:solidFill>
                  <a:schemeClr val="bg1"/>
                </a:solidFill>
                <a:effectLst>
                  <a:outerShdw blurRad="50800" dist="38100" dir="2700000" algn="tl" rotWithShape="0">
                    <a:prstClr val="black">
                      <a:alpha val="19000"/>
                    </a:prstClr>
                  </a:outerShdw>
                </a:effectLst>
                <a:latin typeface="Arial" panose="020B0604020202020204" pitchFamily="34" charset="0"/>
                <a:cs typeface="Arial" panose="020B0604020202020204" pitchFamily="34" charset="0"/>
              </a:rPr>
              <a:t>wdc.idaho.gov</a:t>
            </a:r>
            <a:endParaRPr lang="en-US" sz="4800" b="1" spc="300" dirty="0">
              <a:solidFill>
                <a:schemeClr val="bg1"/>
              </a:solidFill>
              <a:effectLst>
                <a:outerShdw blurRad="50800" dist="38100" dir="2700000" algn="tl" rotWithShape="0">
                  <a:prstClr val="black">
                    <a:alpha val="19000"/>
                  </a:prst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4C93DB7-FB1D-3EA0-8921-7445B0B60499}"/>
              </a:ext>
            </a:extLst>
          </p:cNvPr>
          <p:cNvSpPr/>
          <p:nvPr/>
        </p:nvSpPr>
        <p:spPr>
          <a:xfrm>
            <a:off x="1" y="6185624"/>
            <a:ext cx="12191999" cy="67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BEBC4F-82B2-F96C-D0BF-2036796E9FF5}"/>
              </a:ext>
            </a:extLst>
          </p:cNvPr>
          <p:cNvPicPr>
            <a:picLocks noChangeAspect="1"/>
          </p:cNvPicPr>
          <p:nvPr/>
        </p:nvPicPr>
        <p:blipFill>
          <a:blip r:embed="rId4"/>
          <a:stretch>
            <a:fillRect/>
          </a:stretch>
        </p:blipFill>
        <p:spPr>
          <a:xfrm>
            <a:off x="604156" y="6337588"/>
            <a:ext cx="3027716" cy="365414"/>
          </a:xfrm>
          <a:prstGeom prst="rect">
            <a:avLst/>
          </a:prstGeom>
        </p:spPr>
      </p:pic>
    </p:spTree>
    <p:extLst>
      <p:ext uri="{BB962C8B-B14F-4D97-AF65-F5344CB8AC3E}">
        <p14:creationId xmlns:p14="http://schemas.microsoft.com/office/powerpoint/2010/main" val="4002444314"/>
      </p:ext>
    </p:extLst>
  </p:cSld>
  <p:clrMapOvr>
    <a:masterClrMapping/>
  </p:clrMapOvr>
</p:sld>
</file>

<file path=ppt/theme/theme1.xml><?xml version="1.0" encoding="utf-8"?>
<a:theme xmlns:a="http://schemas.openxmlformats.org/drawingml/2006/main" name="Office Theme">
  <a:themeElements>
    <a:clrScheme name="Workforce Development Council">
      <a:dk1>
        <a:srgbClr val="000000"/>
      </a:dk1>
      <a:lt1>
        <a:srgbClr val="FFFFFF"/>
      </a:lt1>
      <a:dk2>
        <a:srgbClr val="113451"/>
      </a:dk2>
      <a:lt2>
        <a:srgbClr val="E7E6E6"/>
      </a:lt2>
      <a:accent1>
        <a:srgbClr val="78AA9B"/>
      </a:accent1>
      <a:accent2>
        <a:srgbClr val="265583"/>
      </a:accent2>
      <a:accent3>
        <a:srgbClr val="2E8C9D"/>
      </a:accent3>
      <a:accent4>
        <a:srgbClr val="B3D37E"/>
      </a:accent4>
      <a:accent5>
        <a:srgbClr val="DABB3A"/>
      </a:accent5>
      <a:accent6>
        <a:srgbClr val="373B3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820</Words>
  <Application>Microsoft Macintosh PowerPoint</Application>
  <PresentationFormat>Widescreen</PresentationFormat>
  <Paragraphs>71</Paragraphs>
  <Slides>7</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Agency Overview</vt:lpstr>
      <vt:lpstr>We make sure Idaho works. </vt:lpstr>
      <vt:lpstr>Who We Are</vt:lpstr>
      <vt:lpstr>What We Do</vt:lpstr>
      <vt:lpstr>Featured Projects: Goals 1 &amp; 3</vt:lpstr>
      <vt:lpstr>Featured Projects: Goals 1 &amp; 2</vt:lpstr>
      <vt:lpstr>wdc.idaho.gov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Apprenticeships</dc:title>
  <dc:creator>Casey Bender</dc:creator>
  <cp:lastModifiedBy>Brick Kane</cp:lastModifiedBy>
  <cp:revision>22</cp:revision>
  <dcterms:created xsi:type="dcterms:W3CDTF">2019-11-05T17:40:06Z</dcterms:created>
  <dcterms:modified xsi:type="dcterms:W3CDTF">2022-10-28T21:21:34Z</dcterms:modified>
</cp:coreProperties>
</file>