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72" r:id="rId2"/>
    <p:sldId id="275" r:id="rId3"/>
    <p:sldId id="273" r:id="rId4"/>
    <p:sldId id="27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AA9B"/>
    <a:srgbClr val="373B37"/>
    <a:srgbClr val="113552"/>
    <a:srgbClr val="1035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5"/>
    <p:restoredTop sz="76463"/>
  </p:normalViewPr>
  <p:slideViewPr>
    <p:cSldViewPr snapToGrid="0" snapToObjects="1">
      <p:cViewPr varScale="1">
        <p:scale>
          <a:sx n="96" d="100"/>
          <a:sy n="96" d="100"/>
        </p:scale>
        <p:origin x="16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8D3FED-D120-894F-B1EF-C9E6098704B5}" type="datetimeFigureOut">
              <a:rPr lang="en-US" smtClean="0"/>
              <a:t>10/25/22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FA38C-F115-F94A-8501-A72B8CAC0FC1}" type="slidenum">
              <a:rPr lang="en-US" smtClean="0"/>
              <a:t>‹#›</a:t>
            </a:fld>
            <a:endParaRPr lang="en-US"/>
          </a:p>
        </p:txBody>
      </p:sp>
    </p:spTree>
    <p:extLst>
      <p:ext uri="{BB962C8B-B14F-4D97-AF65-F5344CB8AC3E}">
        <p14:creationId xmlns:p14="http://schemas.microsoft.com/office/powerpoint/2010/main" val="75679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A38C-F115-F94A-8501-A72B8CAC0FC1}" type="slidenum">
              <a:rPr lang="en-US" smtClean="0"/>
              <a:t>1</a:t>
            </a:fld>
            <a:endParaRPr lang="en-US"/>
          </a:p>
        </p:txBody>
      </p:sp>
    </p:spTree>
    <p:extLst>
      <p:ext uri="{BB962C8B-B14F-4D97-AF65-F5344CB8AC3E}">
        <p14:creationId xmlns:p14="http://schemas.microsoft.com/office/powerpoint/2010/main" val="4047730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A38C-F115-F94A-8501-A72B8CAC0FC1}" type="slidenum">
              <a:rPr lang="en-US" smtClean="0"/>
              <a:t>2</a:t>
            </a:fld>
            <a:endParaRPr lang="en-US"/>
          </a:p>
        </p:txBody>
      </p:sp>
    </p:spTree>
    <p:extLst>
      <p:ext uri="{BB962C8B-B14F-4D97-AF65-F5344CB8AC3E}">
        <p14:creationId xmlns:p14="http://schemas.microsoft.com/office/powerpoint/2010/main" val="802906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A38C-F115-F94A-8501-A72B8CAC0FC1}" type="slidenum">
              <a:rPr lang="en-US" smtClean="0"/>
              <a:t>3</a:t>
            </a:fld>
            <a:endParaRPr lang="en-US"/>
          </a:p>
        </p:txBody>
      </p:sp>
    </p:spTree>
    <p:extLst>
      <p:ext uri="{BB962C8B-B14F-4D97-AF65-F5344CB8AC3E}">
        <p14:creationId xmlns:p14="http://schemas.microsoft.com/office/powerpoint/2010/main" val="613826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A38C-F115-F94A-8501-A72B8CAC0FC1}" type="slidenum">
              <a:rPr lang="en-US" smtClean="0"/>
              <a:t>4</a:t>
            </a:fld>
            <a:endParaRPr lang="en-US"/>
          </a:p>
        </p:txBody>
      </p:sp>
    </p:spTree>
    <p:extLst>
      <p:ext uri="{BB962C8B-B14F-4D97-AF65-F5344CB8AC3E}">
        <p14:creationId xmlns:p14="http://schemas.microsoft.com/office/powerpoint/2010/main" val="317473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ACD9B-2D13-0D43-A51C-CC3BCC44CF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06247D-3124-2F4A-8130-93090A84F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606D38-1202-6B45-A72F-E5AE76C308BE}"/>
              </a:ext>
            </a:extLst>
          </p:cNvPr>
          <p:cNvSpPr>
            <a:spLocks noGrp="1"/>
          </p:cNvSpPr>
          <p:nvPr>
            <p:ph type="dt" sz="half" idx="10"/>
          </p:nvPr>
        </p:nvSpPr>
        <p:spPr/>
        <p:txBody>
          <a:bodyPr/>
          <a:lstStyle/>
          <a:p>
            <a:fld id="{285361A6-AABC-4D4F-B374-CB1EEBDF72E9}" type="datetimeFigureOut">
              <a:rPr lang="en-US" smtClean="0"/>
              <a:t>10/25/22</a:t>
            </a:fld>
            <a:endParaRPr lang="en-US"/>
          </a:p>
        </p:txBody>
      </p:sp>
      <p:sp>
        <p:nvSpPr>
          <p:cNvPr id="5" name="Footer Placeholder 4">
            <a:extLst>
              <a:ext uri="{FF2B5EF4-FFF2-40B4-BE49-F238E27FC236}">
                <a16:creationId xmlns:a16="http://schemas.microsoft.com/office/drawing/2014/main" id="{97DC29D7-8EEB-6B43-BE44-A37F05464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E4DA7-8661-6C46-8B86-CDE0AF5A0D1C}"/>
              </a:ext>
            </a:extLst>
          </p:cNvPr>
          <p:cNvSpPr>
            <a:spLocks noGrp="1"/>
          </p:cNvSpPr>
          <p:nvPr>
            <p:ph type="sldNum" sz="quarter" idx="12"/>
          </p:nvPr>
        </p:nvSpPr>
        <p:spPr/>
        <p:txBody>
          <a:bodyPr/>
          <a:lstStyle/>
          <a:p>
            <a:fld id="{79748C73-685D-714A-A405-4F1046F7B394}" type="slidenum">
              <a:rPr lang="en-US" smtClean="0"/>
              <a:t>‹#›</a:t>
            </a:fld>
            <a:endParaRPr lang="en-US"/>
          </a:p>
        </p:txBody>
      </p:sp>
    </p:spTree>
    <p:extLst>
      <p:ext uri="{BB962C8B-B14F-4D97-AF65-F5344CB8AC3E}">
        <p14:creationId xmlns:p14="http://schemas.microsoft.com/office/powerpoint/2010/main" val="218503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ED82B4-68AF-6020-B781-75216DF5E1A1}"/>
              </a:ext>
            </a:extLst>
          </p:cNvPr>
          <p:cNvSpPr/>
          <p:nvPr userDrawn="1"/>
        </p:nvSpPr>
        <p:spPr>
          <a:xfrm>
            <a:off x="0" y="0"/>
            <a:ext cx="12192000" cy="1272209"/>
          </a:xfrm>
          <a:prstGeom prst="rect">
            <a:avLst/>
          </a:prstGeom>
          <a:solidFill>
            <a:srgbClr val="11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5CBF383-5199-9D2F-EBBB-DC9739BF9290}"/>
              </a:ext>
            </a:extLst>
          </p:cNvPr>
          <p:cNvSpPr>
            <a:spLocks noGrp="1"/>
          </p:cNvSpPr>
          <p:nvPr>
            <p:ph type="title"/>
          </p:nvPr>
        </p:nvSpPr>
        <p:spPr>
          <a:xfrm>
            <a:off x="579782" y="0"/>
            <a:ext cx="10515600" cy="1272209"/>
          </a:xfrm>
        </p:spPr>
        <p:txBody>
          <a:bodyPr>
            <a:normAutofit/>
          </a:bodyPr>
          <a:lstStyle/>
          <a:p>
            <a:endParaRPr lang="en-US" sz="3000" b="1" dirty="0">
              <a:solidFill>
                <a:schemeClr val="bg1"/>
              </a:solidFill>
              <a:latin typeface="Arial" panose="020B0604020202020204" pitchFamily="34" charset="0"/>
              <a:cs typeface="Arial" panose="020B0604020202020204" pitchFamily="34" charset="0"/>
            </a:endParaRPr>
          </a:p>
        </p:txBody>
      </p:sp>
      <p:sp>
        <p:nvSpPr>
          <p:cNvPr id="9" name="Slide Number Placeholder 13">
            <a:extLst>
              <a:ext uri="{FF2B5EF4-FFF2-40B4-BE49-F238E27FC236}">
                <a16:creationId xmlns:a16="http://schemas.microsoft.com/office/drawing/2014/main" id="{F4F5BDB1-67B1-4DCC-7CD9-F33C0C1782F7}"/>
              </a:ext>
            </a:extLst>
          </p:cNvPr>
          <p:cNvSpPr>
            <a:spLocks noGrp="1"/>
          </p:cNvSpPr>
          <p:nvPr>
            <p:ph type="sldNum" sz="quarter" idx="12"/>
          </p:nvPr>
        </p:nvSpPr>
        <p:spPr>
          <a:xfrm>
            <a:off x="579782" y="6217204"/>
            <a:ext cx="294861" cy="302865"/>
          </a:xfrm>
          <a:solidFill>
            <a:schemeClr val="accent3"/>
          </a:solidFill>
        </p:spPr>
        <p:txBody>
          <a:bodyPr/>
          <a:lstStyle/>
          <a:p>
            <a:pPr algn="ctr"/>
            <a:fld id="{4F0B98DD-DB61-2040-B124-7B25D1724A97}" type="slidenum">
              <a:rPr lang="en-US" smtClean="0">
                <a:solidFill>
                  <a:schemeClr val="bg1"/>
                </a:solidFill>
              </a:rPr>
              <a:pPr algn="ctr"/>
              <a:t>‹#›</a:t>
            </a:fld>
            <a:endParaRPr lang="en-US" dirty="0">
              <a:solidFill>
                <a:schemeClr val="bg1"/>
              </a:solidFill>
            </a:endParaRPr>
          </a:p>
        </p:txBody>
      </p:sp>
      <p:sp>
        <p:nvSpPr>
          <p:cNvPr id="11" name="Text Placeholder 10">
            <a:extLst>
              <a:ext uri="{FF2B5EF4-FFF2-40B4-BE49-F238E27FC236}">
                <a16:creationId xmlns:a16="http://schemas.microsoft.com/office/drawing/2014/main" id="{0F5B9137-2C6A-E327-4420-05331400BBCF}"/>
              </a:ext>
            </a:extLst>
          </p:cNvPr>
          <p:cNvSpPr>
            <a:spLocks noGrp="1"/>
          </p:cNvSpPr>
          <p:nvPr>
            <p:ph type="body" sz="quarter" idx="13"/>
          </p:nvPr>
        </p:nvSpPr>
        <p:spPr>
          <a:xfrm>
            <a:off x="579438" y="1668463"/>
            <a:ext cx="10515600" cy="3933825"/>
          </a:xfrm>
        </p:spPr>
        <p:txBody>
          <a:bodyPr/>
          <a:lstStyle>
            <a:lvl1pPr>
              <a:defRPr>
                <a:solidFill>
                  <a:srgbClr val="373B37"/>
                </a:solidFill>
                <a:latin typeface="Arial" panose="020B0604020202020204" pitchFamily="34" charset="0"/>
                <a:cs typeface="Arial" panose="020B0604020202020204" pitchFamily="34" charset="0"/>
              </a:defRPr>
            </a:lvl1pPr>
            <a:lvl2pPr>
              <a:defRPr>
                <a:solidFill>
                  <a:srgbClr val="373B37"/>
                </a:solidFill>
                <a:latin typeface="Arial" panose="020B0604020202020204" pitchFamily="34" charset="0"/>
                <a:cs typeface="Arial" panose="020B0604020202020204" pitchFamily="34" charset="0"/>
              </a:defRPr>
            </a:lvl2pPr>
            <a:lvl3pPr>
              <a:defRPr>
                <a:solidFill>
                  <a:srgbClr val="373B37"/>
                </a:solidFill>
                <a:latin typeface="Arial" panose="020B0604020202020204" pitchFamily="34" charset="0"/>
                <a:cs typeface="Arial" panose="020B0604020202020204" pitchFamily="34" charset="0"/>
              </a:defRPr>
            </a:lvl3pPr>
            <a:lvl4pPr>
              <a:defRPr>
                <a:solidFill>
                  <a:srgbClr val="373B37"/>
                </a:solidFill>
                <a:latin typeface="Arial" panose="020B0604020202020204" pitchFamily="34" charset="0"/>
                <a:cs typeface="Arial" panose="020B0604020202020204" pitchFamily="34" charset="0"/>
              </a:defRPr>
            </a:lvl4pPr>
            <a:lvl5pPr>
              <a:defRPr>
                <a:solidFill>
                  <a:srgbClr val="373B37"/>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0D4442F2-2FDC-8A2E-15C8-C5DDCCFC1341}"/>
              </a:ext>
            </a:extLst>
          </p:cNvPr>
          <p:cNvPicPr>
            <a:picLocks noChangeAspect="1"/>
          </p:cNvPicPr>
          <p:nvPr userDrawn="1"/>
        </p:nvPicPr>
        <p:blipFill>
          <a:blip r:embed="rId2"/>
          <a:stretch>
            <a:fillRect/>
          </a:stretch>
        </p:blipFill>
        <p:spPr>
          <a:xfrm>
            <a:off x="9975732" y="6093285"/>
            <a:ext cx="1636486" cy="498328"/>
          </a:xfrm>
          <a:prstGeom prst="rect">
            <a:avLst/>
          </a:prstGeom>
        </p:spPr>
      </p:pic>
      <p:pic>
        <p:nvPicPr>
          <p:cNvPr id="2" name="Picture 1">
            <a:extLst>
              <a:ext uri="{FF2B5EF4-FFF2-40B4-BE49-F238E27FC236}">
                <a16:creationId xmlns:a16="http://schemas.microsoft.com/office/drawing/2014/main" id="{FC3E9B8D-F5B5-E34F-F72B-36F745F67A0C}"/>
              </a:ext>
            </a:extLst>
          </p:cNvPr>
          <p:cNvPicPr>
            <a:picLocks noChangeAspect="1"/>
          </p:cNvPicPr>
          <p:nvPr userDrawn="1"/>
        </p:nvPicPr>
        <p:blipFill>
          <a:blip r:embed="rId3"/>
          <a:stretch>
            <a:fillRect/>
          </a:stretch>
        </p:blipFill>
        <p:spPr>
          <a:xfrm>
            <a:off x="1075211" y="6172074"/>
            <a:ext cx="3027716" cy="365414"/>
          </a:xfrm>
          <a:prstGeom prst="rect">
            <a:avLst/>
          </a:prstGeom>
        </p:spPr>
      </p:pic>
    </p:spTree>
    <p:extLst>
      <p:ext uri="{BB962C8B-B14F-4D97-AF65-F5344CB8AC3E}">
        <p14:creationId xmlns:p14="http://schemas.microsoft.com/office/powerpoint/2010/main" val="330089964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F3740D-649B-1B46-950D-F5B37D21A5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F1C80D-64D4-3640-9420-DA6C4B460B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F1BED9-2D56-9643-A3F4-CDE1D020F5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361A6-AABC-4D4F-B374-CB1EEBDF72E9}" type="datetimeFigureOut">
              <a:rPr lang="en-US" smtClean="0"/>
              <a:t>10/25/22</a:t>
            </a:fld>
            <a:endParaRPr lang="en-US"/>
          </a:p>
        </p:txBody>
      </p:sp>
      <p:sp>
        <p:nvSpPr>
          <p:cNvPr id="5" name="Footer Placeholder 4">
            <a:extLst>
              <a:ext uri="{FF2B5EF4-FFF2-40B4-BE49-F238E27FC236}">
                <a16:creationId xmlns:a16="http://schemas.microsoft.com/office/drawing/2014/main" id="{7CA00340-7A4A-4042-A0A5-50F676E118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6CC841-B1C3-0549-B253-6EC413BA9B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48C73-685D-714A-A405-4F1046F7B394}" type="slidenum">
              <a:rPr lang="en-US" smtClean="0"/>
              <a:t>‹#›</a:t>
            </a:fld>
            <a:endParaRPr lang="en-US"/>
          </a:p>
        </p:txBody>
      </p:sp>
    </p:spTree>
    <p:extLst>
      <p:ext uri="{BB962C8B-B14F-4D97-AF65-F5344CB8AC3E}">
        <p14:creationId xmlns:p14="http://schemas.microsoft.com/office/powerpoint/2010/main" val="247033657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dahoyouthapprenticeship.org/" TargetMode="External"/><Relationship Id="rId7" Type="http://schemas.openxmlformats.org/officeDocument/2006/relationships/hyperlink" Target="mailto:aleblanc@idahobe.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tblonsky@idahobe.org" TargetMode="External"/><Relationship Id="rId5" Type="http://schemas.openxmlformats.org/officeDocument/2006/relationships/hyperlink" Target="mailto:rplothow@idahobe.org" TargetMode="External"/><Relationship Id="rId4" Type="http://schemas.openxmlformats.org/officeDocument/2006/relationships/hyperlink" Target="mailto:cfeliciano@idahob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indoor&#10;&#10;Description automatically generated">
            <a:extLst>
              <a:ext uri="{FF2B5EF4-FFF2-40B4-BE49-F238E27FC236}">
                <a16:creationId xmlns:a16="http://schemas.microsoft.com/office/drawing/2014/main" id="{10B638A9-B2C3-200C-437A-418F2CDFF4CF}"/>
              </a:ext>
            </a:extLst>
          </p:cNvPr>
          <p:cNvPicPr>
            <a:picLocks noChangeAspect="1"/>
          </p:cNvPicPr>
          <p:nvPr/>
        </p:nvPicPr>
        <p:blipFill>
          <a:blip r:embed="rId3"/>
          <a:stretch>
            <a:fillRect/>
          </a:stretch>
        </p:blipFill>
        <p:spPr>
          <a:xfrm>
            <a:off x="7765133" y="1785384"/>
            <a:ext cx="3841202" cy="3846158"/>
          </a:xfrm>
          <a:prstGeom prst="rect">
            <a:avLst/>
          </a:prstGeom>
        </p:spPr>
      </p:pic>
      <p:sp>
        <p:nvSpPr>
          <p:cNvPr id="8" name="Rectangle 7">
            <a:extLst>
              <a:ext uri="{FF2B5EF4-FFF2-40B4-BE49-F238E27FC236}">
                <a16:creationId xmlns:a16="http://schemas.microsoft.com/office/drawing/2014/main" id="{A2B8C6D3-B704-1A41-8308-FAF7512BB131}"/>
              </a:ext>
            </a:extLst>
          </p:cNvPr>
          <p:cNvSpPr/>
          <p:nvPr/>
        </p:nvSpPr>
        <p:spPr>
          <a:xfrm>
            <a:off x="0" y="0"/>
            <a:ext cx="12192000" cy="1272209"/>
          </a:xfrm>
          <a:prstGeom prst="rect">
            <a:avLst/>
          </a:prstGeom>
          <a:solidFill>
            <a:srgbClr val="11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2EFADAB-BD4C-B54F-8CB3-6A48C7687012}"/>
              </a:ext>
            </a:extLst>
          </p:cNvPr>
          <p:cNvSpPr>
            <a:spLocks noGrp="1"/>
          </p:cNvSpPr>
          <p:nvPr>
            <p:ph type="title"/>
          </p:nvPr>
        </p:nvSpPr>
        <p:spPr>
          <a:xfrm>
            <a:off x="579782" y="0"/>
            <a:ext cx="10515600" cy="1272209"/>
          </a:xfrm>
        </p:spPr>
        <p:txBody>
          <a:bodyPr>
            <a:normAutofit/>
          </a:bodyPr>
          <a:lstStyle/>
          <a:p>
            <a:r>
              <a:rPr lang="en-US" sz="3000" b="1" dirty="0">
                <a:solidFill>
                  <a:schemeClr val="bg1"/>
                </a:solidFill>
                <a:effectLst/>
                <a:latin typeface="Arial" panose="020B0604020202020204" pitchFamily="34" charset="0"/>
                <a:ea typeface="Arial" panose="020B0604020202020204" pitchFamily="34" charset="0"/>
                <a:cs typeface="Arial" panose="020B0604020202020204" pitchFamily="34" charset="0"/>
              </a:rPr>
              <a:t>Youth Apprenticeship Readiness Grant</a:t>
            </a:r>
            <a:endParaRPr lang="en-US" sz="3000" b="1" dirty="0">
              <a:solidFill>
                <a:schemeClr val="bg1"/>
              </a:solidFill>
              <a:latin typeface="Arial" panose="020B0604020202020204" pitchFamily="34" charset="0"/>
              <a:cs typeface="Arial" panose="020B0604020202020204" pitchFamily="34" charset="0"/>
            </a:endParaRPr>
          </a:p>
        </p:txBody>
      </p:sp>
      <p:sp>
        <p:nvSpPr>
          <p:cNvPr id="12" name="Slide Number Placeholder 13">
            <a:extLst>
              <a:ext uri="{FF2B5EF4-FFF2-40B4-BE49-F238E27FC236}">
                <a16:creationId xmlns:a16="http://schemas.microsoft.com/office/drawing/2014/main" id="{3D02F2B4-314F-3542-A761-388C2A7157A0}"/>
              </a:ext>
            </a:extLst>
          </p:cNvPr>
          <p:cNvSpPr>
            <a:spLocks noGrp="1"/>
          </p:cNvSpPr>
          <p:nvPr>
            <p:ph type="sldNum" sz="quarter" idx="12"/>
          </p:nvPr>
        </p:nvSpPr>
        <p:spPr>
          <a:xfrm>
            <a:off x="579782" y="6217204"/>
            <a:ext cx="294861" cy="302865"/>
          </a:xfrm>
          <a:solidFill>
            <a:schemeClr val="accent3"/>
          </a:solidFill>
        </p:spPr>
        <p:txBody>
          <a:bodyPr/>
          <a:lstStyle/>
          <a:p>
            <a:pPr algn="ctr"/>
            <a:fld id="{4F0B98DD-DB61-2040-B124-7B25D1724A97}" type="slidenum">
              <a:rPr lang="en-US" smtClean="0">
                <a:solidFill>
                  <a:schemeClr val="bg1"/>
                </a:solidFill>
              </a:rPr>
              <a:pPr algn="ctr"/>
              <a:t>1</a:t>
            </a:fld>
            <a:endParaRPr lang="en-US" dirty="0">
              <a:solidFill>
                <a:schemeClr val="bg1"/>
              </a:solidFill>
            </a:endParaRPr>
          </a:p>
        </p:txBody>
      </p:sp>
      <p:sp>
        <p:nvSpPr>
          <p:cNvPr id="3" name="Content Placeholder 2">
            <a:extLst>
              <a:ext uri="{FF2B5EF4-FFF2-40B4-BE49-F238E27FC236}">
                <a16:creationId xmlns:a16="http://schemas.microsoft.com/office/drawing/2014/main" id="{B4D26212-321C-68B5-9956-84F2F96247BD}"/>
              </a:ext>
            </a:extLst>
          </p:cNvPr>
          <p:cNvSpPr>
            <a:spLocks noGrp="1"/>
          </p:cNvSpPr>
          <p:nvPr>
            <p:ph idx="4294967295"/>
          </p:nvPr>
        </p:nvSpPr>
        <p:spPr>
          <a:xfrm>
            <a:off x="521726" y="1712940"/>
            <a:ext cx="6502529" cy="3004833"/>
          </a:xfrm>
        </p:spPr>
        <p:txBody>
          <a:bodyPr>
            <a:noAutofit/>
          </a:bodyPr>
          <a:lstStyle/>
          <a:p>
            <a:pPr marL="0" indent="0">
              <a:lnSpc>
                <a:spcPct val="100000"/>
              </a:lnSpc>
              <a:spcBef>
                <a:spcPts val="2400"/>
              </a:spcBef>
              <a:buNone/>
            </a:pPr>
            <a:r>
              <a:rPr lang="en-US" sz="2000" b="0" i="0" u="none" strike="noStrike" dirty="0">
                <a:solidFill>
                  <a:srgbClr val="000000"/>
                </a:solidFill>
                <a:effectLst/>
                <a:latin typeface="Arial" panose="020B0604020202020204" pitchFamily="34" charset="0"/>
              </a:rPr>
              <a:t>In 2020, the Idaho Workforce Development Council received a Youth Apprenticeship Readiness Grant to develop 400 Registered </a:t>
            </a:r>
            <a:r>
              <a:rPr lang="en-US" sz="2000" dirty="0">
                <a:solidFill>
                  <a:srgbClr val="000000"/>
                </a:solidFill>
                <a:latin typeface="Arial" panose="020B0604020202020204" pitchFamily="34" charset="0"/>
              </a:rPr>
              <a:t>A</a:t>
            </a:r>
            <a:r>
              <a:rPr lang="en-US" sz="2000" b="0" i="0" u="none" strike="noStrike" dirty="0">
                <a:solidFill>
                  <a:srgbClr val="000000"/>
                </a:solidFill>
                <a:effectLst/>
                <a:latin typeface="Arial" panose="020B0604020202020204" pitchFamily="34" charset="0"/>
              </a:rPr>
              <a:t>pprenticeships for Idaho youth between the ages of 16-24, one of just 14 projects nationwide. </a:t>
            </a:r>
          </a:p>
          <a:p>
            <a:pPr marL="0" indent="0">
              <a:lnSpc>
                <a:spcPct val="100000"/>
              </a:lnSpc>
              <a:spcBef>
                <a:spcPts val="2400"/>
              </a:spcBef>
              <a:buNone/>
            </a:pPr>
            <a:r>
              <a:rPr lang="en-US" sz="1600" b="0" i="0" u="none" strike="noStrike" dirty="0">
                <a:solidFill>
                  <a:srgbClr val="78AA9B"/>
                </a:solidFill>
                <a:effectLst/>
                <a:latin typeface="Arial" panose="020B0604020202020204" pitchFamily="34" charset="0"/>
              </a:rPr>
              <a:t>The Idaho Youth Apprenticeship Project is wholly funded by a grant from the U.S. Department of Labor in the amount of $2,490,630. </a:t>
            </a:r>
            <a:endParaRPr lang="en-US" sz="1600" dirty="0">
              <a:solidFill>
                <a:srgbClr val="78AA9B"/>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68622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B8C6D3-B704-1A41-8308-FAF7512BB131}"/>
              </a:ext>
            </a:extLst>
          </p:cNvPr>
          <p:cNvSpPr/>
          <p:nvPr/>
        </p:nvSpPr>
        <p:spPr>
          <a:xfrm>
            <a:off x="0" y="0"/>
            <a:ext cx="12192000" cy="1272209"/>
          </a:xfrm>
          <a:prstGeom prst="rect">
            <a:avLst/>
          </a:prstGeom>
          <a:solidFill>
            <a:srgbClr val="11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2EFADAB-BD4C-B54F-8CB3-6A48C7687012}"/>
              </a:ext>
            </a:extLst>
          </p:cNvPr>
          <p:cNvSpPr>
            <a:spLocks noGrp="1"/>
          </p:cNvSpPr>
          <p:nvPr>
            <p:ph type="title"/>
          </p:nvPr>
        </p:nvSpPr>
        <p:spPr>
          <a:xfrm>
            <a:off x="579782" y="0"/>
            <a:ext cx="10515600" cy="1272209"/>
          </a:xfrm>
        </p:spPr>
        <p:txBody>
          <a:bodyPr>
            <a:normAutofit/>
          </a:bodyPr>
          <a:lstStyle/>
          <a:p>
            <a:r>
              <a:rPr lang="en-US" sz="3000" b="1" dirty="0">
                <a:solidFill>
                  <a:schemeClr val="bg1"/>
                </a:solidFill>
                <a:effectLst/>
                <a:latin typeface="Arial" panose="020B0604020202020204" pitchFamily="34" charset="0"/>
                <a:ea typeface="Arial" panose="020B0604020202020204" pitchFamily="34" charset="0"/>
                <a:cs typeface="Arial" panose="020B0604020202020204" pitchFamily="34" charset="0"/>
              </a:rPr>
              <a:t>Youth Apprenticeship Readiness Grant</a:t>
            </a:r>
            <a:endParaRPr lang="en-US" sz="3000" b="1" dirty="0">
              <a:solidFill>
                <a:schemeClr val="bg1"/>
              </a:solidFill>
              <a:latin typeface="Arial" panose="020B0604020202020204" pitchFamily="34" charset="0"/>
              <a:cs typeface="Arial" panose="020B0604020202020204" pitchFamily="34" charset="0"/>
            </a:endParaRPr>
          </a:p>
        </p:txBody>
      </p:sp>
      <p:sp>
        <p:nvSpPr>
          <p:cNvPr id="12" name="Slide Number Placeholder 13">
            <a:extLst>
              <a:ext uri="{FF2B5EF4-FFF2-40B4-BE49-F238E27FC236}">
                <a16:creationId xmlns:a16="http://schemas.microsoft.com/office/drawing/2014/main" id="{3D02F2B4-314F-3542-A761-388C2A7157A0}"/>
              </a:ext>
            </a:extLst>
          </p:cNvPr>
          <p:cNvSpPr>
            <a:spLocks noGrp="1"/>
          </p:cNvSpPr>
          <p:nvPr>
            <p:ph type="sldNum" sz="quarter" idx="12"/>
          </p:nvPr>
        </p:nvSpPr>
        <p:spPr>
          <a:xfrm>
            <a:off x="579782" y="6217204"/>
            <a:ext cx="294861" cy="302865"/>
          </a:xfrm>
          <a:solidFill>
            <a:schemeClr val="accent3"/>
          </a:solidFill>
        </p:spPr>
        <p:txBody>
          <a:bodyPr/>
          <a:lstStyle/>
          <a:p>
            <a:pPr algn="ctr"/>
            <a:fld id="{4F0B98DD-DB61-2040-B124-7B25D1724A97}" type="slidenum">
              <a:rPr lang="en-US" smtClean="0">
                <a:solidFill>
                  <a:schemeClr val="bg1"/>
                </a:solidFill>
              </a:rPr>
              <a:pPr algn="ctr"/>
              <a:t>2</a:t>
            </a:fld>
            <a:endParaRPr lang="en-US" dirty="0">
              <a:solidFill>
                <a:schemeClr val="bg1"/>
              </a:solidFill>
            </a:endParaRPr>
          </a:p>
        </p:txBody>
      </p:sp>
      <p:sp>
        <p:nvSpPr>
          <p:cNvPr id="3" name="Content Placeholder 2">
            <a:extLst>
              <a:ext uri="{FF2B5EF4-FFF2-40B4-BE49-F238E27FC236}">
                <a16:creationId xmlns:a16="http://schemas.microsoft.com/office/drawing/2014/main" id="{B4D26212-321C-68B5-9956-84F2F96247BD}"/>
              </a:ext>
            </a:extLst>
          </p:cNvPr>
          <p:cNvSpPr>
            <a:spLocks noGrp="1"/>
          </p:cNvSpPr>
          <p:nvPr>
            <p:ph idx="4294967295"/>
          </p:nvPr>
        </p:nvSpPr>
        <p:spPr>
          <a:xfrm>
            <a:off x="521726" y="1712940"/>
            <a:ext cx="6502529" cy="4383059"/>
          </a:xfrm>
        </p:spPr>
        <p:txBody>
          <a:bodyPr>
            <a:noAutofit/>
          </a:bodyPr>
          <a:lstStyle/>
          <a:p>
            <a:pPr marL="0" indent="0" rtl="0">
              <a:spcBef>
                <a:spcPts val="0"/>
              </a:spcBef>
              <a:spcAft>
                <a:spcPts val="0"/>
              </a:spcAft>
              <a:buNone/>
            </a:pPr>
            <a:r>
              <a:rPr lang="en-US" sz="1800" b="0" i="0" u="none" strike="noStrike" dirty="0">
                <a:solidFill>
                  <a:srgbClr val="000000"/>
                </a:solidFill>
                <a:effectLst/>
                <a:latin typeface="Arial" panose="020B0604020202020204" pitchFamily="34" charset="0"/>
              </a:rPr>
              <a:t>Through a grant from, and in partnership with, the Idaho Workforce Development Council, Idaho Business for Education (IBE) has been charged with developing a statewide system to support youth apprenticeship programs. Regional staff are helping employers and educators start Registered </a:t>
            </a:r>
            <a:r>
              <a:rPr lang="en-US" sz="1800" dirty="0">
                <a:solidFill>
                  <a:srgbClr val="000000"/>
                </a:solidFill>
                <a:latin typeface="Arial" panose="020B0604020202020204" pitchFamily="34" charset="0"/>
              </a:rPr>
              <a:t>A</a:t>
            </a:r>
            <a:r>
              <a:rPr lang="en-US" sz="1800" b="0" i="0" u="none" strike="noStrike" dirty="0">
                <a:solidFill>
                  <a:srgbClr val="000000"/>
                </a:solidFill>
                <a:effectLst/>
                <a:latin typeface="Arial" panose="020B0604020202020204" pitchFamily="34" charset="0"/>
              </a:rPr>
              <a:t>pprenticeships in their communities, connecting employers to talent, and connecting youth with apprenticeship opportunities.</a:t>
            </a:r>
            <a:endParaRPr lang="en-US" sz="1800" b="0" dirty="0">
              <a:effectLst/>
            </a:endParaRPr>
          </a:p>
          <a:p>
            <a:pPr marL="0" indent="0" rtl="0">
              <a:spcBef>
                <a:spcPts val="0"/>
              </a:spcBef>
              <a:spcAft>
                <a:spcPts val="0"/>
              </a:spcAft>
              <a:buNone/>
            </a:pPr>
            <a:endParaRPr lang="en-US" sz="1800" i="0" u="none" strike="noStrike" dirty="0">
              <a:solidFill>
                <a:srgbClr val="000000"/>
              </a:solidFill>
              <a:latin typeface="Arial" panose="020B0604020202020204" pitchFamily="34" charset="0"/>
            </a:endParaRPr>
          </a:p>
          <a:p>
            <a:pPr marL="0" indent="0" rtl="0">
              <a:spcBef>
                <a:spcPts val="0"/>
              </a:spcBef>
              <a:spcAft>
                <a:spcPts val="0"/>
              </a:spcAft>
              <a:buNone/>
            </a:pPr>
            <a:r>
              <a:rPr lang="en-US" sz="1800" b="0" i="0" u="none" strike="noStrike" dirty="0">
                <a:solidFill>
                  <a:srgbClr val="000000"/>
                </a:solidFill>
                <a:effectLst/>
                <a:latin typeface="Arial" panose="020B0604020202020204" pitchFamily="34" charset="0"/>
              </a:rPr>
              <a:t>Idaho Business for Education (IBE) was chosen to lead this project because of their access to both employers and the education system. Their membership is made up of nearly 250 business leaders from across the state.</a:t>
            </a:r>
          </a:p>
          <a:p>
            <a:pPr marL="0" indent="0" rtl="0">
              <a:spcBef>
                <a:spcPts val="0"/>
              </a:spcBef>
              <a:spcAft>
                <a:spcPts val="0"/>
              </a:spcAft>
              <a:buNone/>
            </a:pPr>
            <a:endParaRPr lang="en-US" sz="1800" i="0" u="none" strike="noStrike" dirty="0">
              <a:solidFill>
                <a:srgbClr val="000000"/>
              </a:solidFill>
              <a:latin typeface="Arial" panose="020B0604020202020204" pitchFamily="34" charset="0"/>
            </a:endParaRPr>
          </a:p>
          <a:p>
            <a:pPr marL="0" indent="0" rtl="0">
              <a:spcBef>
                <a:spcPts val="0"/>
              </a:spcBef>
              <a:spcAft>
                <a:spcPts val="0"/>
              </a:spcAft>
              <a:buNone/>
            </a:pPr>
            <a:r>
              <a:rPr lang="en-US" sz="1800" b="0" i="0" u="none" strike="noStrike" dirty="0">
                <a:solidFill>
                  <a:srgbClr val="000000"/>
                </a:solidFill>
                <a:effectLst/>
                <a:latin typeface="Arial" panose="020B0604020202020204" pitchFamily="34" charset="0"/>
              </a:rPr>
              <a:t>As part of this effort, IBE also collaborates closely with the Apprenticeship Idaho Coalition as it works to bolster Idaho’s apprenticeship system. </a:t>
            </a:r>
            <a:br>
              <a:rPr lang="en-US" sz="1800" dirty="0"/>
            </a:br>
            <a:endParaRPr lang="en-US" sz="1800" dirty="0">
              <a:effectLst/>
              <a:latin typeface="Arial" panose="020B0604020202020204" pitchFamily="34" charset="0"/>
              <a:ea typeface="Arial" panose="020B0604020202020204" pitchFamily="34" charset="0"/>
            </a:endParaRPr>
          </a:p>
        </p:txBody>
      </p:sp>
      <p:pic>
        <p:nvPicPr>
          <p:cNvPr id="6" name="Picture 5" descr="Graphical user interface, application&#10;&#10;Description automatically generated">
            <a:extLst>
              <a:ext uri="{FF2B5EF4-FFF2-40B4-BE49-F238E27FC236}">
                <a16:creationId xmlns:a16="http://schemas.microsoft.com/office/drawing/2014/main" id="{4A3706A5-119F-213B-64A6-7E55868F0B04}"/>
              </a:ext>
            </a:extLst>
          </p:cNvPr>
          <p:cNvPicPr>
            <a:picLocks noChangeAspect="1"/>
          </p:cNvPicPr>
          <p:nvPr/>
        </p:nvPicPr>
        <p:blipFill rotWithShape="1">
          <a:blip r:embed="rId3"/>
          <a:srcRect l="52812" t="7222" r="1472" b="29585"/>
          <a:stretch/>
        </p:blipFill>
        <p:spPr>
          <a:xfrm>
            <a:off x="7422686" y="2045630"/>
            <a:ext cx="3941813" cy="3064913"/>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172114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B8C6D3-B704-1A41-8308-FAF7512BB131}"/>
              </a:ext>
            </a:extLst>
          </p:cNvPr>
          <p:cNvSpPr/>
          <p:nvPr/>
        </p:nvSpPr>
        <p:spPr>
          <a:xfrm>
            <a:off x="0" y="0"/>
            <a:ext cx="12192000" cy="1272209"/>
          </a:xfrm>
          <a:prstGeom prst="rect">
            <a:avLst/>
          </a:prstGeom>
          <a:solidFill>
            <a:srgbClr val="11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2EFADAB-BD4C-B54F-8CB3-6A48C7687012}"/>
              </a:ext>
            </a:extLst>
          </p:cNvPr>
          <p:cNvSpPr>
            <a:spLocks noGrp="1"/>
          </p:cNvSpPr>
          <p:nvPr>
            <p:ph type="title"/>
          </p:nvPr>
        </p:nvSpPr>
        <p:spPr>
          <a:xfrm>
            <a:off x="579782" y="0"/>
            <a:ext cx="10515600" cy="1272209"/>
          </a:xfrm>
        </p:spPr>
        <p:txBody>
          <a:bodyPr>
            <a:normAutofit/>
          </a:bodyPr>
          <a:lstStyle/>
          <a:p>
            <a:r>
              <a:rPr lang="en-US" sz="3000" b="1" dirty="0">
                <a:solidFill>
                  <a:schemeClr val="bg1"/>
                </a:solidFill>
                <a:effectLst/>
                <a:latin typeface="Arial" panose="020B0604020202020204" pitchFamily="34" charset="0"/>
                <a:ea typeface="Arial" panose="020B0604020202020204" pitchFamily="34" charset="0"/>
                <a:cs typeface="Arial" panose="020B0604020202020204" pitchFamily="34" charset="0"/>
              </a:rPr>
              <a:t>Youth Apprenticeship Readiness Grant</a:t>
            </a:r>
            <a:endParaRPr lang="en-US" sz="3000" b="1" dirty="0">
              <a:solidFill>
                <a:schemeClr val="bg1"/>
              </a:solidFill>
              <a:latin typeface="Arial" panose="020B0604020202020204" pitchFamily="34" charset="0"/>
              <a:cs typeface="Arial" panose="020B0604020202020204" pitchFamily="34" charset="0"/>
            </a:endParaRPr>
          </a:p>
        </p:txBody>
      </p:sp>
      <p:sp>
        <p:nvSpPr>
          <p:cNvPr id="12" name="Slide Number Placeholder 13">
            <a:extLst>
              <a:ext uri="{FF2B5EF4-FFF2-40B4-BE49-F238E27FC236}">
                <a16:creationId xmlns:a16="http://schemas.microsoft.com/office/drawing/2014/main" id="{3D02F2B4-314F-3542-A761-388C2A7157A0}"/>
              </a:ext>
            </a:extLst>
          </p:cNvPr>
          <p:cNvSpPr>
            <a:spLocks noGrp="1"/>
          </p:cNvSpPr>
          <p:nvPr>
            <p:ph type="sldNum" sz="quarter" idx="12"/>
          </p:nvPr>
        </p:nvSpPr>
        <p:spPr>
          <a:xfrm>
            <a:off x="579782" y="6217204"/>
            <a:ext cx="294861" cy="302865"/>
          </a:xfrm>
          <a:solidFill>
            <a:schemeClr val="accent3"/>
          </a:solidFill>
        </p:spPr>
        <p:txBody>
          <a:bodyPr/>
          <a:lstStyle/>
          <a:p>
            <a:pPr algn="ctr"/>
            <a:fld id="{4F0B98DD-DB61-2040-B124-7B25D1724A97}" type="slidenum">
              <a:rPr lang="en-US" smtClean="0">
                <a:solidFill>
                  <a:schemeClr val="bg1"/>
                </a:solidFill>
              </a:rPr>
              <a:pPr algn="ctr"/>
              <a:t>3</a:t>
            </a:fld>
            <a:endParaRPr lang="en-US" dirty="0">
              <a:solidFill>
                <a:schemeClr val="bg1"/>
              </a:solidFill>
            </a:endParaRPr>
          </a:p>
        </p:txBody>
      </p:sp>
      <p:sp>
        <p:nvSpPr>
          <p:cNvPr id="3" name="Content Placeholder 2">
            <a:extLst>
              <a:ext uri="{FF2B5EF4-FFF2-40B4-BE49-F238E27FC236}">
                <a16:creationId xmlns:a16="http://schemas.microsoft.com/office/drawing/2014/main" id="{B4D26212-321C-68B5-9956-84F2F96247BD}"/>
              </a:ext>
            </a:extLst>
          </p:cNvPr>
          <p:cNvSpPr>
            <a:spLocks noGrp="1"/>
          </p:cNvSpPr>
          <p:nvPr>
            <p:ph idx="4294967295"/>
          </p:nvPr>
        </p:nvSpPr>
        <p:spPr>
          <a:xfrm>
            <a:off x="579782" y="1545734"/>
            <a:ext cx="6502529" cy="518593"/>
          </a:xfrm>
        </p:spPr>
        <p:txBody>
          <a:bodyPr>
            <a:noAutofit/>
          </a:bodyPr>
          <a:lstStyle/>
          <a:p>
            <a:pPr marL="0" indent="0">
              <a:lnSpc>
                <a:spcPct val="100000"/>
              </a:lnSpc>
              <a:spcBef>
                <a:spcPts val="2400"/>
              </a:spcBef>
              <a:buNone/>
            </a:pPr>
            <a:r>
              <a:rPr lang="en-US" sz="2000" b="1" dirty="0">
                <a:effectLst/>
                <a:latin typeface="Arial" panose="020B0604020202020204" pitchFamily="34" charset="0"/>
                <a:ea typeface="Arial" panose="020B0604020202020204" pitchFamily="34" charset="0"/>
              </a:rPr>
              <a:t>Why Youth Apprenticeship Programs?</a:t>
            </a:r>
          </a:p>
        </p:txBody>
      </p:sp>
      <p:sp>
        <p:nvSpPr>
          <p:cNvPr id="4" name="Content Placeholder 2">
            <a:extLst>
              <a:ext uri="{FF2B5EF4-FFF2-40B4-BE49-F238E27FC236}">
                <a16:creationId xmlns:a16="http://schemas.microsoft.com/office/drawing/2014/main" id="{27D2146C-4EA1-7B15-5E50-1B76BF28CD7D}"/>
              </a:ext>
            </a:extLst>
          </p:cNvPr>
          <p:cNvSpPr txBox="1">
            <a:spLocks/>
          </p:cNvSpPr>
          <p:nvPr/>
        </p:nvSpPr>
        <p:spPr>
          <a:xfrm>
            <a:off x="1200825" y="2337852"/>
            <a:ext cx="5663799" cy="418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fontAlgn="base">
              <a:spcBef>
                <a:spcPts val="0"/>
              </a:spcBef>
              <a:spcAft>
                <a:spcPts val="0"/>
              </a:spcAft>
              <a:buNone/>
            </a:pPr>
            <a:r>
              <a:rPr lang="en-US" sz="1800" b="0" i="0" u="none" strike="noStrike" dirty="0">
                <a:solidFill>
                  <a:srgbClr val="000000"/>
                </a:solidFill>
                <a:effectLst/>
                <a:latin typeface="Arial" panose="020B0604020202020204" pitchFamily="34" charset="0"/>
              </a:rPr>
              <a:t>Youth Apprenticeships provide access to an under-served labor pool</a:t>
            </a:r>
          </a:p>
          <a:p>
            <a:pPr marL="0" indent="0">
              <a:lnSpc>
                <a:spcPct val="100000"/>
              </a:lnSpc>
              <a:spcBef>
                <a:spcPts val="2400"/>
              </a:spcBef>
              <a:buNone/>
            </a:pPr>
            <a:r>
              <a:rPr lang="en-US" sz="1800" b="0" i="0" u="none" strike="noStrike" dirty="0">
                <a:solidFill>
                  <a:srgbClr val="000000"/>
                </a:solidFill>
                <a:effectLst/>
                <a:latin typeface="Arial" panose="020B0604020202020204" pitchFamily="34" charset="0"/>
              </a:rPr>
              <a:t>Employees are loyal to employers who invest in their skills and professional development</a:t>
            </a:r>
          </a:p>
          <a:p>
            <a:pPr marL="0" indent="0">
              <a:lnSpc>
                <a:spcPct val="100000"/>
              </a:lnSpc>
              <a:spcBef>
                <a:spcPts val="2400"/>
              </a:spcBef>
              <a:buNone/>
            </a:pPr>
            <a:r>
              <a:rPr lang="en-US" sz="1800" b="0" i="0" u="none" strike="noStrike" dirty="0">
                <a:solidFill>
                  <a:srgbClr val="000000"/>
                </a:solidFill>
                <a:effectLst/>
                <a:latin typeface="Arial" panose="020B0604020202020204" pitchFamily="34" charset="0"/>
              </a:rPr>
              <a:t>Apprenticeships provide another pathway for students to “go-on” to additional training after high school, one that includes real-world experience and leads to a recognized and marketable credential</a:t>
            </a:r>
            <a:endParaRPr lang="en-US" sz="1400" b="1" dirty="0">
              <a:latin typeface="Arial" panose="020B0604020202020204" pitchFamily="34" charset="0"/>
              <a:ea typeface="Arial" panose="020B0604020202020204" pitchFamily="34" charset="0"/>
            </a:endParaRPr>
          </a:p>
          <a:p>
            <a:pPr marL="0" indent="0">
              <a:lnSpc>
                <a:spcPct val="100000"/>
              </a:lnSpc>
              <a:spcBef>
                <a:spcPts val="2400"/>
              </a:spcBef>
              <a:buFont typeface="Arial" panose="020B0604020202020204" pitchFamily="34" charset="0"/>
              <a:buNone/>
            </a:pPr>
            <a:endParaRPr lang="en-US" sz="1400" b="1" dirty="0">
              <a:latin typeface="Arial" panose="020B0604020202020204" pitchFamily="34" charset="0"/>
              <a:ea typeface="Arial" panose="020B0604020202020204" pitchFamily="34" charset="0"/>
            </a:endParaRPr>
          </a:p>
        </p:txBody>
      </p:sp>
      <p:sp>
        <p:nvSpPr>
          <p:cNvPr id="13" name="Oval 12">
            <a:extLst>
              <a:ext uri="{FF2B5EF4-FFF2-40B4-BE49-F238E27FC236}">
                <a16:creationId xmlns:a16="http://schemas.microsoft.com/office/drawing/2014/main" id="{13B2E7BA-8110-6C18-654D-3ECE5E4F0E7C}"/>
              </a:ext>
            </a:extLst>
          </p:cNvPr>
          <p:cNvSpPr/>
          <p:nvPr/>
        </p:nvSpPr>
        <p:spPr>
          <a:xfrm>
            <a:off x="443194" y="2344378"/>
            <a:ext cx="568036" cy="568036"/>
          </a:xfrm>
          <a:prstGeom prst="ellipse">
            <a:avLst/>
          </a:prstGeom>
          <a:solidFill>
            <a:srgbClr val="78A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4" name="Oval 13">
            <a:extLst>
              <a:ext uri="{FF2B5EF4-FFF2-40B4-BE49-F238E27FC236}">
                <a16:creationId xmlns:a16="http://schemas.microsoft.com/office/drawing/2014/main" id="{973D006A-231A-E81A-075A-E7AE654E0F8C}"/>
              </a:ext>
            </a:extLst>
          </p:cNvPr>
          <p:cNvSpPr/>
          <p:nvPr/>
        </p:nvSpPr>
        <p:spPr>
          <a:xfrm>
            <a:off x="443194" y="3192465"/>
            <a:ext cx="568036" cy="568036"/>
          </a:xfrm>
          <a:prstGeom prst="ellipse">
            <a:avLst/>
          </a:prstGeom>
          <a:solidFill>
            <a:srgbClr val="78A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5" name="Oval 14">
            <a:extLst>
              <a:ext uri="{FF2B5EF4-FFF2-40B4-BE49-F238E27FC236}">
                <a16:creationId xmlns:a16="http://schemas.microsoft.com/office/drawing/2014/main" id="{5578E50A-72CA-CEA8-ECFC-5F58F6B740EB}"/>
              </a:ext>
            </a:extLst>
          </p:cNvPr>
          <p:cNvSpPr/>
          <p:nvPr/>
        </p:nvSpPr>
        <p:spPr>
          <a:xfrm>
            <a:off x="443194" y="4056538"/>
            <a:ext cx="568036" cy="568036"/>
          </a:xfrm>
          <a:prstGeom prst="ellipse">
            <a:avLst/>
          </a:prstGeom>
          <a:solidFill>
            <a:srgbClr val="78A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pic>
        <p:nvPicPr>
          <p:cNvPr id="5" name="Picture 4" descr="A picture containing person, dish&#10;&#10;Description automatically generated">
            <a:extLst>
              <a:ext uri="{FF2B5EF4-FFF2-40B4-BE49-F238E27FC236}">
                <a16:creationId xmlns:a16="http://schemas.microsoft.com/office/drawing/2014/main" id="{F215CA24-1350-44DB-9C7A-0C8723634D00}"/>
              </a:ext>
            </a:extLst>
          </p:cNvPr>
          <p:cNvPicPr>
            <a:picLocks noChangeAspect="1"/>
          </p:cNvPicPr>
          <p:nvPr/>
        </p:nvPicPr>
        <p:blipFill>
          <a:blip r:embed="rId3"/>
          <a:stretch>
            <a:fillRect/>
          </a:stretch>
        </p:blipFill>
        <p:spPr>
          <a:xfrm>
            <a:off x="7766059" y="1837421"/>
            <a:ext cx="3846159" cy="3846159"/>
          </a:xfrm>
          <a:prstGeom prst="rect">
            <a:avLst/>
          </a:prstGeom>
        </p:spPr>
      </p:pic>
    </p:spTree>
    <p:extLst>
      <p:ext uri="{BB962C8B-B14F-4D97-AF65-F5344CB8AC3E}">
        <p14:creationId xmlns:p14="http://schemas.microsoft.com/office/powerpoint/2010/main" val="1358846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B8C6D3-B704-1A41-8308-FAF7512BB131}"/>
              </a:ext>
            </a:extLst>
          </p:cNvPr>
          <p:cNvSpPr/>
          <p:nvPr/>
        </p:nvSpPr>
        <p:spPr>
          <a:xfrm>
            <a:off x="0" y="0"/>
            <a:ext cx="12192000" cy="1272209"/>
          </a:xfrm>
          <a:prstGeom prst="rect">
            <a:avLst/>
          </a:prstGeom>
          <a:solidFill>
            <a:srgbClr val="11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2EFADAB-BD4C-B54F-8CB3-6A48C7687012}"/>
              </a:ext>
            </a:extLst>
          </p:cNvPr>
          <p:cNvSpPr>
            <a:spLocks noGrp="1"/>
          </p:cNvSpPr>
          <p:nvPr>
            <p:ph type="title"/>
          </p:nvPr>
        </p:nvSpPr>
        <p:spPr>
          <a:xfrm>
            <a:off x="579782" y="0"/>
            <a:ext cx="10515600" cy="1272209"/>
          </a:xfrm>
        </p:spPr>
        <p:txBody>
          <a:bodyPr>
            <a:normAutofit/>
          </a:bodyPr>
          <a:lstStyle/>
          <a:p>
            <a:r>
              <a:rPr lang="en-US" sz="3000" b="1" dirty="0">
                <a:solidFill>
                  <a:schemeClr val="bg1"/>
                </a:solidFill>
                <a:effectLst/>
                <a:latin typeface="Arial" panose="020B0604020202020204" pitchFamily="34" charset="0"/>
                <a:ea typeface="Arial" panose="020B0604020202020204" pitchFamily="34" charset="0"/>
                <a:cs typeface="Arial" panose="020B0604020202020204" pitchFamily="34" charset="0"/>
              </a:rPr>
              <a:t>Youth Apprenticeship Readiness Grant</a:t>
            </a:r>
            <a:endParaRPr lang="en-US" sz="3000" b="1" dirty="0">
              <a:solidFill>
                <a:schemeClr val="bg1"/>
              </a:solidFill>
              <a:latin typeface="Arial" panose="020B0604020202020204" pitchFamily="34" charset="0"/>
              <a:cs typeface="Arial" panose="020B0604020202020204" pitchFamily="34" charset="0"/>
            </a:endParaRPr>
          </a:p>
        </p:txBody>
      </p:sp>
      <p:sp>
        <p:nvSpPr>
          <p:cNvPr id="12" name="Slide Number Placeholder 13">
            <a:extLst>
              <a:ext uri="{FF2B5EF4-FFF2-40B4-BE49-F238E27FC236}">
                <a16:creationId xmlns:a16="http://schemas.microsoft.com/office/drawing/2014/main" id="{3D02F2B4-314F-3542-A761-388C2A7157A0}"/>
              </a:ext>
            </a:extLst>
          </p:cNvPr>
          <p:cNvSpPr>
            <a:spLocks noGrp="1"/>
          </p:cNvSpPr>
          <p:nvPr>
            <p:ph type="sldNum" sz="quarter" idx="12"/>
          </p:nvPr>
        </p:nvSpPr>
        <p:spPr>
          <a:xfrm>
            <a:off x="579782" y="6217204"/>
            <a:ext cx="294861" cy="302865"/>
          </a:xfrm>
          <a:solidFill>
            <a:schemeClr val="accent3"/>
          </a:solidFill>
        </p:spPr>
        <p:txBody>
          <a:bodyPr/>
          <a:lstStyle/>
          <a:p>
            <a:pPr algn="ctr"/>
            <a:fld id="{4F0B98DD-DB61-2040-B124-7B25D1724A97}" type="slidenum">
              <a:rPr lang="en-US" smtClean="0">
                <a:solidFill>
                  <a:schemeClr val="bg1"/>
                </a:solidFill>
              </a:rPr>
              <a:pPr algn="ctr"/>
              <a:t>4</a:t>
            </a:fld>
            <a:endParaRPr lang="en-US" dirty="0">
              <a:solidFill>
                <a:schemeClr val="bg1"/>
              </a:solidFill>
            </a:endParaRPr>
          </a:p>
        </p:txBody>
      </p:sp>
      <p:sp>
        <p:nvSpPr>
          <p:cNvPr id="3" name="Content Placeholder 2">
            <a:extLst>
              <a:ext uri="{FF2B5EF4-FFF2-40B4-BE49-F238E27FC236}">
                <a16:creationId xmlns:a16="http://schemas.microsoft.com/office/drawing/2014/main" id="{B4D26212-321C-68B5-9956-84F2F96247BD}"/>
              </a:ext>
            </a:extLst>
          </p:cNvPr>
          <p:cNvSpPr>
            <a:spLocks noGrp="1"/>
          </p:cNvSpPr>
          <p:nvPr>
            <p:ph idx="4294967295"/>
          </p:nvPr>
        </p:nvSpPr>
        <p:spPr>
          <a:xfrm>
            <a:off x="521726" y="1712941"/>
            <a:ext cx="9457161" cy="1716059"/>
          </a:xfrm>
        </p:spPr>
        <p:txBody>
          <a:bodyPr>
            <a:noAutofit/>
          </a:bodyPr>
          <a:lstStyle/>
          <a:p>
            <a:pPr marL="0" indent="0">
              <a:lnSpc>
                <a:spcPct val="100000"/>
              </a:lnSpc>
              <a:spcBef>
                <a:spcPts val="1200"/>
              </a:spcBef>
              <a:buNone/>
            </a:pPr>
            <a:r>
              <a:rPr lang="en-US" sz="1800" b="0" i="0" u="none" strike="noStrike" dirty="0">
                <a:solidFill>
                  <a:srgbClr val="000000"/>
                </a:solidFill>
                <a:effectLst/>
                <a:latin typeface="Arial" panose="020B0604020202020204" pitchFamily="34" charset="0"/>
              </a:rPr>
              <a:t>If you would like to learn more or see open Youth Apprenticeship Opportunities visit:</a:t>
            </a:r>
          </a:p>
          <a:p>
            <a:pPr marL="0" indent="0">
              <a:lnSpc>
                <a:spcPct val="100000"/>
              </a:lnSpc>
              <a:spcBef>
                <a:spcPts val="1200"/>
              </a:spcBef>
              <a:buNone/>
            </a:pPr>
            <a:r>
              <a:rPr lang="en-US" sz="1800" b="0" i="0" u="sng" strike="noStrike" dirty="0">
                <a:solidFill>
                  <a:srgbClr val="1155CC"/>
                </a:solidFill>
                <a:effectLst/>
                <a:latin typeface="Arial" panose="020B0604020202020204" pitchFamily="34" charset="0"/>
                <a:hlinkClick r:id="rId3"/>
              </a:rPr>
              <a:t>idahoyouthapprenticeship.org/</a:t>
            </a:r>
            <a:r>
              <a:rPr lang="en-US" sz="1800" b="0" i="0" u="none" strike="noStrike" dirty="0">
                <a:solidFill>
                  <a:srgbClr val="000000"/>
                </a:solidFill>
                <a:effectLst/>
                <a:latin typeface="Arial" panose="020B0604020202020204" pitchFamily="34" charset="0"/>
                <a:hlinkClick r:id="rId3"/>
              </a:rPr>
              <a:t> </a:t>
            </a:r>
            <a:endParaRPr lang="en-US" sz="1600" b="1" i="0" u="none" strike="noStrike" dirty="0">
              <a:solidFill>
                <a:srgbClr val="000000"/>
              </a:solidFill>
              <a:latin typeface="Arial" panose="020B0604020202020204" pitchFamily="34" charset="0"/>
            </a:endParaRPr>
          </a:p>
          <a:p>
            <a:pPr marL="0" indent="0">
              <a:lnSpc>
                <a:spcPct val="100000"/>
              </a:lnSpc>
              <a:spcBef>
                <a:spcPts val="1200"/>
              </a:spcBef>
              <a:buNone/>
            </a:pPr>
            <a:endParaRPr lang="en-US" sz="1600" b="1" dirty="0">
              <a:solidFill>
                <a:srgbClr val="000000"/>
              </a:solidFill>
              <a:effectLst/>
              <a:latin typeface="Arial" panose="020B0604020202020204" pitchFamily="34" charset="0"/>
              <a:ea typeface="Arial" panose="020B0604020202020204" pitchFamily="34" charset="0"/>
            </a:endParaRPr>
          </a:p>
          <a:p>
            <a:pPr marL="0" indent="0">
              <a:lnSpc>
                <a:spcPct val="100000"/>
              </a:lnSpc>
              <a:spcBef>
                <a:spcPts val="1200"/>
              </a:spcBef>
              <a:buNone/>
            </a:pPr>
            <a:r>
              <a:rPr lang="en-US" sz="1800" b="0" i="0" u="none" strike="noStrike" dirty="0">
                <a:solidFill>
                  <a:srgbClr val="000000"/>
                </a:solidFill>
                <a:effectLst/>
                <a:latin typeface="Arial" panose="020B0604020202020204" pitchFamily="34" charset="0"/>
              </a:rPr>
              <a:t>If you are interested in starting a Youth Apprenticeship, contact your Regional Youth Apprenticeship Coordinator: </a:t>
            </a:r>
            <a:endParaRPr lang="en-US" sz="1600" b="1" dirty="0">
              <a:effectLst/>
              <a:latin typeface="Arial" panose="020B0604020202020204" pitchFamily="34" charset="0"/>
              <a:ea typeface="Arial" panose="020B0604020202020204" pitchFamily="34" charset="0"/>
            </a:endParaRPr>
          </a:p>
        </p:txBody>
      </p:sp>
      <p:sp>
        <p:nvSpPr>
          <p:cNvPr id="2" name="Content Placeholder 2">
            <a:extLst>
              <a:ext uri="{FF2B5EF4-FFF2-40B4-BE49-F238E27FC236}">
                <a16:creationId xmlns:a16="http://schemas.microsoft.com/office/drawing/2014/main" id="{7C7E8342-DD74-B1F7-B32A-B6AD2A9172C5}"/>
              </a:ext>
            </a:extLst>
          </p:cNvPr>
          <p:cNvSpPr txBox="1">
            <a:spLocks/>
          </p:cNvSpPr>
          <p:nvPr/>
        </p:nvSpPr>
        <p:spPr>
          <a:xfrm>
            <a:off x="579782" y="3609839"/>
            <a:ext cx="2263676" cy="17160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endParaRPr lang="en-US" sz="1600" b="1" dirty="0">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DC938D5B-EC98-701B-937A-62E95699F59A}"/>
              </a:ext>
            </a:extLst>
          </p:cNvPr>
          <p:cNvSpPr txBox="1"/>
          <p:nvPr/>
        </p:nvSpPr>
        <p:spPr>
          <a:xfrm>
            <a:off x="509897" y="4074882"/>
            <a:ext cx="2711804" cy="2031325"/>
          </a:xfrm>
          <a:prstGeom prst="rect">
            <a:avLst/>
          </a:prstGeom>
          <a:noFill/>
        </p:spPr>
        <p:txBody>
          <a:bodyPr wrap="square" rtlCol="0">
            <a:spAutoFit/>
          </a:bodyPr>
          <a:lstStyle/>
          <a:p>
            <a:pPr rtl="0">
              <a:spcBef>
                <a:spcPts val="0"/>
              </a:spcBef>
              <a:spcAft>
                <a:spcPts val="0"/>
              </a:spcAft>
            </a:pPr>
            <a:r>
              <a:rPr lang="en-US" sz="1600" b="1" i="0" u="sng" strike="noStrike" dirty="0">
                <a:solidFill>
                  <a:srgbClr val="78AA9B"/>
                </a:solidFill>
                <a:effectLst/>
                <a:latin typeface="Arial" panose="020B0604020202020204" pitchFamily="34" charset="0"/>
              </a:rPr>
              <a:t>NORTH IDAHO</a:t>
            </a:r>
          </a:p>
          <a:p>
            <a:pPr rtl="0">
              <a:spcBef>
                <a:spcPts val="0"/>
              </a:spcBef>
              <a:spcAft>
                <a:spcPts val="0"/>
              </a:spcAft>
            </a:pPr>
            <a:endParaRPr lang="en-US" sz="1800" b="1" i="0" u="none" strike="noStrike" dirty="0">
              <a:solidFill>
                <a:srgbClr val="78AA9B"/>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Christina Feliciano</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hlinkClick r:id="rId4"/>
              </a:rPr>
              <a:t>cfeliciano@idahobe.org</a:t>
            </a: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(208) 502-0070</a:t>
            </a:r>
            <a:endParaRPr lang="en-US" b="0" dirty="0">
              <a:effectLst/>
            </a:endParaRPr>
          </a:p>
          <a:p>
            <a:br>
              <a:rPr lang="en-US" dirty="0"/>
            </a:br>
            <a:endParaRPr lang="en-US" dirty="0"/>
          </a:p>
        </p:txBody>
      </p:sp>
      <p:sp>
        <p:nvSpPr>
          <p:cNvPr id="9" name="TextBox 8">
            <a:extLst>
              <a:ext uri="{FF2B5EF4-FFF2-40B4-BE49-F238E27FC236}">
                <a16:creationId xmlns:a16="http://schemas.microsoft.com/office/drawing/2014/main" id="{2F3DD864-F1AC-CB6C-8BA8-311FF43535AA}"/>
              </a:ext>
            </a:extLst>
          </p:cNvPr>
          <p:cNvSpPr txBox="1"/>
          <p:nvPr/>
        </p:nvSpPr>
        <p:spPr>
          <a:xfrm>
            <a:off x="3221701" y="4074877"/>
            <a:ext cx="2711804" cy="1754326"/>
          </a:xfrm>
          <a:prstGeom prst="rect">
            <a:avLst/>
          </a:prstGeom>
          <a:noFill/>
        </p:spPr>
        <p:txBody>
          <a:bodyPr wrap="square" rtlCol="0">
            <a:spAutoFit/>
          </a:bodyPr>
          <a:lstStyle/>
          <a:p>
            <a:pPr rtl="0">
              <a:spcBef>
                <a:spcPts val="0"/>
              </a:spcBef>
              <a:spcAft>
                <a:spcPts val="0"/>
              </a:spcAft>
            </a:pPr>
            <a:r>
              <a:rPr lang="en-US" sz="1600" b="1" i="0" u="sng" strike="noStrike" dirty="0">
                <a:solidFill>
                  <a:srgbClr val="78AA9B"/>
                </a:solidFill>
                <a:effectLst/>
                <a:latin typeface="Arial" panose="020B0604020202020204" pitchFamily="34" charset="0"/>
              </a:rPr>
              <a:t>EASTERN IDAHO</a:t>
            </a:r>
          </a:p>
          <a:p>
            <a:pPr rtl="0">
              <a:spcBef>
                <a:spcPts val="0"/>
              </a:spcBef>
              <a:spcAft>
                <a:spcPts val="0"/>
              </a:spcAft>
            </a:pPr>
            <a:endParaRPr lang="en-US" sz="1800" b="1" i="0" u="none" strike="noStrike" dirty="0">
              <a:solidFill>
                <a:srgbClr val="78AA9B"/>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Roger Plothow</a:t>
            </a:r>
          </a:p>
          <a:p>
            <a:pPr rtl="0">
              <a:spcBef>
                <a:spcPts val="0"/>
              </a:spcBef>
              <a:spcAft>
                <a:spcPts val="0"/>
              </a:spcAft>
            </a:pPr>
            <a:r>
              <a:rPr lang="en-US" sz="1800" b="0" i="0" u="none" strike="noStrike" dirty="0">
                <a:solidFill>
                  <a:srgbClr val="000000"/>
                </a:solidFill>
                <a:effectLst/>
                <a:latin typeface="Arial" panose="020B0604020202020204" pitchFamily="34" charset="0"/>
                <a:hlinkClick r:id="rId5"/>
              </a:rPr>
              <a:t>rplothow@idahobe.org</a:t>
            </a: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(208) 317-7791</a:t>
            </a:r>
            <a:br>
              <a:rPr lang="en-US" dirty="0"/>
            </a:br>
            <a:endParaRPr lang="en-US" dirty="0"/>
          </a:p>
        </p:txBody>
      </p:sp>
      <p:sp>
        <p:nvSpPr>
          <p:cNvPr id="13" name="TextBox 12">
            <a:extLst>
              <a:ext uri="{FF2B5EF4-FFF2-40B4-BE49-F238E27FC236}">
                <a16:creationId xmlns:a16="http://schemas.microsoft.com/office/drawing/2014/main" id="{0E37993F-8A22-93E9-3FDC-4753B575256A}"/>
              </a:ext>
            </a:extLst>
          </p:cNvPr>
          <p:cNvSpPr txBox="1"/>
          <p:nvPr/>
        </p:nvSpPr>
        <p:spPr>
          <a:xfrm>
            <a:off x="5933505" y="4071477"/>
            <a:ext cx="2711804" cy="1754326"/>
          </a:xfrm>
          <a:prstGeom prst="rect">
            <a:avLst/>
          </a:prstGeom>
          <a:noFill/>
        </p:spPr>
        <p:txBody>
          <a:bodyPr wrap="square" rtlCol="0">
            <a:spAutoFit/>
          </a:bodyPr>
          <a:lstStyle/>
          <a:p>
            <a:pPr rtl="0">
              <a:spcBef>
                <a:spcPts val="0"/>
              </a:spcBef>
              <a:spcAft>
                <a:spcPts val="0"/>
              </a:spcAft>
            </a:pPr>
            <a:r>
              <a:rPr lang="en-US" sz="1600" b="1" i="0" u="sng" strike="noStrike" dirty="0">
                <a:solidFill>
                  <a:srgbClr val="78AA9B"/>
                </a:solidFill>
                <a:effectLst/>
                <a:latin typeface="Arial" panose="020B0604020202020204" pitchFamily="34" charset="0"/>
              </a:rPr>
              <a:t>SOUTHWEST IDAHO</a:t>
            </a:r>
          </a:p>
          <a:p>
            <a:pPr rtl="0">
              <a:spcBef>
                <a:spcPts val="0"/>
              </a:spcBef>
              <a:spcAft>
                <a:spcPts val="0"/>
              </a:spcAft>
            </a:pPr>
            <a:endParaRPr lang="en-US" sz="1800" b="1" i="0" u="none" strike="noStrike" dirty="0">
              <a:solidFill>
                <a:srgbClr val="78AA9B"/>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Tim Blonsky</a:t>
            </a:r>
          </a:p>
          <a:p>
            <a:pPr rtl="0">
              <a:spcBef>
                <a:spcPts val="0"/>
              </a:spcBef>
              <a:spcAft>
                <a:spcPts val="0"/>
              </a:spcAft>
            </a:pPr>
            <a:r>
              <a:rPr lang="en-US" sz="1800" b="0" i="0" u="none" strike="noStrike" dirty="0">
                <a:solidFill>
                  <a:srgbClr val="000000"/>
                </a:solidFill>
                <a:effectLst/>
                <a:latin typeface="Arial" panose="020B0604020202020204" pitchFamily="34" charset="0"/>
                <a:hlinkClick r:id="rId6"/>
              </a:rPr>
              <a:t>tblonsky@idahobe.org</a:t>
            </a: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(208) 918-4705</a:t>
            </a:r>
            <a:br>
              <a:rPr lang="en-US" dirty="0"/>
            </a:br>
            <a:endParaRPr lang="en-US" dirty="0"/>
          </a:p>
        </p:txBody>
      </p:sp>
      <p:sp>
        <p:nvSpPr>
          <p:cNvPr id="14" name="TextBox 13">
            <a:extLst>
              <a:ext uri="{FF2B5EF4-FFF2-40B4-BE49-F238E27FC236}">
                <a16:creationId xmlns:a16="http://schemas.microsoft.com/office/drawing/2014/main" id="{01146499-9EF1-9CE6-B934-B8D0F61C5CA9}"/>
              </a:ext>
            </a:extLst>
          </p:cNvPr>
          <p:cNvSpPr txBox="1"/>
          <p:nvPr/>
        </p:nvSpPr>
        <p:spPr>
          <a:xfrm>
            <a:off x="8645309" y="4071477"/>
            <a:ext cx="3122621" cy="1754326"/>
          </a:xfrm>
          <a:prstGeom prst="rect">
            <a:avLst/>
          </a:prstGeom>
          <a:noFill/>
        </p:spPr>
        <p:txBody>
          <a:bodyPr wrap="square" rtlCol="0">
            <a:spAutoFit/>
          </a:bodyPr>
          <a:lstStyle/>
          <a:p>
            <a:pPr rtl="0">
              <a:spcBef>
                <a:spcPts val="0"/>
              </a:spcBef>
              <a:spcAft>
                <a:spcPts val="0"/>
              </a:spcAft>
            </a:pPr>
            <a:r>
              <a:rPr lang="en-US" sz="1600" b="1" i="0" u="sng" strike="noStrike" dirty="0">
                <a:solidFill>
                  <a:srgbClr val="78AA9B"/>
                </a:solidFill>
                <a:effectLst/>
                <a:latin typeface="Arial" panose="020B0604020202020204" pitchFamily="34" charset="0"/>
              </a:rPr>
              <a:t>SOUTH CENTRAL IDAHO</a:t>
            </a:r>
          </a:p>
          <a:p>
            <a:pPr rtl="0">
              <a:spcBef>
                <a:spcPts val="0"/>
              </a:spcBef>
              <a:spcAft>
                <a:spcPts val="0"/>
              </a:spcAft>
            </a:pPr>
            <a:endParaRPr lang="en-US" sz="1800" b="1" i="0" u="none" strike="noStrike" dirty="0">
              <a:solidFill>
                <a:srgbClr val="78AA9B"/>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Angie LeBlanc</a:t>
            </a:r>
          </a:p>
          <a:p>
            <a:pPr rtl="0">
              <a:spcBef>
                <a:spcPts val="0"/>
              </a:spcBef>
              <a:spcAft>
                <a:spcPts val="0"/>
              </a:spcAft>
            </a:pPr>
            <a:r>
              <a:rPr lang="en-US" sz="1800" b="0" i="0" u="none" strike="noStrike" dirty="0">
                <a:solidFill>
                  <a:srgbClr val="000000"/>
                </a:solidFill>
                <a:effectLst/>
                <a:latin typeface="Arial" panose="020B0604020202020204" pitchFamily="34" charset="0"/>
                <a:hlinkClick r:id="rId7"/>
              </a:rPr>
              <a:t>aleblanc@idahobe.org</a:t>
            </a: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(208) 534-8255</a:t>
            </a:r>
            <a:br>
              <a:rPr lang="en-US" dirty="0"/>
            </a:br>
            <a:endParaRPr lang="en-US" dirty="0"/>
          </a:p>
        </p:txBody>
      </p:sp>
    </p:spTree>
    <p:extLst>
      <p:ext uri="{BB962C8B-B14F-4D97-AF65-F5344CB8AC3E}">
        <p14:creationId xmlns:p14="http://schemas.microsoft.com/office/powerpoint/2010/main" val="2725828715"/>
      </p:ext>
    </p:extLst>
  </p:cSld>
  <p:clrMapOvr>
    <a:masterClrMapping/>
  </p:clrMapOvr>
</p:sld>
</file>

<file path=ppt/theme/theme1.xml><?xml version="1.0" encoding="utf-8"?>
<a:theme xmlns:a="http://schemas.openxmlformats.org/drawingml/2006/main" name="Office Theme">
  <a:themeElements>
    <a:clrScheme name="Workforce Development Council">
      <a:dk1>
        <a:srgbClr val="000000"/>
      </a:dk1>
      <a:lt1>
        <a:srgbClr val="FFFFFF"/>
      </a:lt1>
      <a:dk2>
        <a:srgbClr val="113451"/>
      </a:dk2>
      <a:lt2>
        <a:srgbClr val="E7E6E6"/>
      </a:lt2>
      <a:accent1>
        <a:srgbClr val="78AA9B"/>
      </a:accent1>
      <a:accent2>
        <a:srgbClr val="265583"/>
      </a:accent2>
      <a:accent3>
        <a:srgbClr val="2E8C9D"/>
      </a:accent3>
      <a:accent4>
        <a:srgbClr val="B3D37E"/>
      </a:accent4>
      <a:accent5>
        <a:srgbClr val="DABB3A"/>
      </a:accent5>
      <a:accent6>
        <a:srgbClr val="373B3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367</Words>
  <Application>Microsoft Macintosh PowerPoint</Application>
  <PresentationFormat>Widescreen</PresentationFormat>
  <Paragraphs>51</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Youth Apprenticeship Readiness Grant</vt:lpstr>
      <vt:lpstr>Youth Apprenticeship Readiness Grant</vt:lpstr>
      <vt:lpstr>Youth Apprenticeship Readiness Grant</vt:lpstr>
      <vt:lpstr>Youth Apprenticeship Readiness Grant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Apprenticeships</dc:title>
  <dc:creator>Casey Bender</dc:creator>
  <cp:lastModifiedBy>Brick Kane</cp:lastModifiedBy>
  <cp:revision>24</cp:revision>
  <dcterms:created xsi:type="dcterms:W3CDTF">2019-11-05T17:40:06Z</dcterms:created>
  <dcterms:modified xsi:type="dcterms:W3CDTF">2022-10-25T16:43:17Z</dcterms:modified>
</cp:coreProperties>
</file>