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72" r:id="rId2"/>
    <p:sldId id="275" r:id="rId3"/>
    <p:sldId id="273" r:id="rId4"/>
    <p:sldId id="276" r:id="rId5"/>
    <p:sldId id="277" r:id="rId6"/>
    <p:sldId id="278" r:id="rId7"/>
    <p:sldId id="279"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8B4964-3585-DAD3-27FF-D50B6C503F27}" name="Paige Nielebeck" initials="PN" userId="S::pnielebeck@ics.idaho.gov::0cc395c3-e930-430d-bb58-389a637ef6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9B"/>
    <a:srgbClr val="373B37"/>
    <a:srgbClr val="113552"/>
    <a:srgbClr val="1035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16"/>
    <p:restoredTop sz="76425"/>
  </p:normalViewPr>
  <p:slideViewPr>
    <p:cSldViewPr snapToGrid="0" snapToObjects="1">
      <p:cViewPr varScale="1">
        <p:scale>
          <a:sx n="82" d="100"/>
          <a:sy n="82" d="100"/>
        </p:scale>
        <p:origin x="192"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8D3FED-D120-894F-B1EF-C9E6098704B5}" type="datetimeFigureOut">
              <a:rPr lang="en-US" smtClean="0"/>
              <a:t>10/25/22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FA38C-F115-F94A-8501-A72B8CAC0FC1}" type="slidenum">
              <a:rPr lang="en-US" smtClean="0"/>
              <a:t>‹#›</a:t>
            </a:fld>
            <a:endParaRPr lang="en-US"/>
          </a:p>
        </p:txBody>
      </p:sp>
    </p:spTree>
    <p:extLst>
      <p:ext uri="{BB962C8B-B14F-4D97-AF65-F5344CB8AC3E}">
        <p14:creationId xmlns:p14="http://schemas.microsoft.com/office/powerpoint/2010/main" val="75679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FA38C-F115-F94A-8501-A72B8CAC0FC1}" type="slidenum">
              <a:rPr lang="en-US" smtClean="0"/>
              <a:t>1</a:t>
            </a:fld>
            <a:endParaRPr lang="en-US"/>
          </a:p>
        </p:txBody>
      </p:sp>
    </p:spTree>
    <p:extLst>
      <p:ext uri="{BB962C8B-B14F-4D97-AF65-F5344CB8AC3E}">
        <p14:creationId xmlns:p14="http://schemas.microsoft.com/office/powerpoint/2010/main" val="4047730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FA38C-F115-F94A-8501-A72B8CAC0FC1}" type="slidenum">
              <a:rPr lang="en-US" smtClean="0"/>
              <a:t>2</a:t>
            </a:fld>
            <a:endParaRPr lang="en-US"/>
          </a:p>
        </p:txBody>
      </p:sp>
    </p:spTree>
    <p:extLst>
      <p:ext uri="{BB962C8B-B14F-4D97-AF65-F5344CB8AC3E}">
        <p14:creationId xmlns:p14="http://schemas.microsoft.com/office/powerpoint/2010/main" val="277199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FA38C-F115-F94A-8501-A72B8CAC0FC1}" type="slidenum">
              <a:rPr lang="en-US" smtClean="0"/>
              <a:t>3</a:t>
            </a:fld>
            <a:endParaRPr lang="en-US"/>
          </a:p>
        </p:txBody>
      </p:sp>
    </p:spTree>
    <p:extLst>
      <p:ext uri="{BB962C8B-B14F-4D97-AF65-F5344CB8AC3E}">
        <p14:creationId xmlns:p14="http://schemas.microsoft.com/office/powerpoint/2010/main" val="244460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FA38C-F115-F94A-8501-A72B8CAC0FC1}" type="slidenum">
              <a:rPr lang="en-US" smtClean="0"/>
              <a:t>4</a:t>
            </a:fld>
            <a:endParaRPr lang="en-US"/>
          </a:p>
        </p:txBody>
      </p:sp>
    </p:spTree>
    <p:extLst>
      <p:ext uri="{BB962C8B-B14F-4D97-AF65-F5344CB8AC3E}">
        <p14:creationId xmlns:p14="http://schemas.microsoft.com/office/powerpoint/2010/main" val="1475412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FA38C-F115-F94A-8501-A72B8CAC0FC1}" type="slidenum">
              <a:rPr lang="en-US" smtClean="0"/>
              <a:t>5</a:t>
            </a:fld>
            <a:endParaRPr lang="en-US"/>
          </a:p>
        </p:txBody>
      </p:sp>
    </p:spTree>
    <p:extLst>
      <p:ext uri="{BB962C8B-B14F-4D97-AF65-F5344CB8AC3E}">
        <p14:creationId xmlns:p14="http://schemas.microsoft.com/office/powerpoint/2010/main" val="3887379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FA38C-F115-F94A-8501-A72B8CAC0FC1}" type="slidenum">
              <a:rPr lang="en-US" smtClean="0"/>
              <a:t>6</a:t>
            </a:fld>
            <a:endParaRPr lang="en-US"/>
          </a:p>
        </p:txBody>
      </p:sp>
    </p:spTree>
    <p:extLst>
      <p:ext uri="{BB962C8B-B14F-4D97-AF65-F5344CB8AC3E}">
        <p14:creationId xmlns:p14="http://schemas.microsoft.com/office/powerpoint/2010/main" val="2284502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FA38C-F115-F94A-8501-A72B8CAC0FC1}" type="slidenum">
              <a:rPr lang="en-US" smtClean="0"/>
              <a:t>7</a:t>
            </a:fld>
            <a:endParaRPr lang="en-US"/>
          </a:p>
        </p:txBody>
      </p:sp>
    </p:spTree>
    <p:extLst>
      <p:ext uri="{BB962C8B-B14F-4D97-AF65-F5344CB8AC3E}">
        <p14:creationId xmlns:p14="http://schemas.microsoft.com/office/powerpoint/2010/main" val="55376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FA38C-F115-F94A-8501-A72B8CAC0FC1}" type="slidenum">
              <a:rPr lang="en-US" smtClean="0"/>
              <a:t>8</a:t>
            </a:fld>
            <a:endParaRPr lang="en-US"/>
          </a:p>
        </p:txBody>
      </p:sp>
    </p:spTree>
    <p:extLst>
      <p:ext uri="{BB962C8B-B14F-4D97-AF65-F5344CB8AC3E}">
        <p14:creationId xmlns:p14="http://schemas.microsoft.com/office/powerpoint/2010/main" val="278302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ACD9B-2D13-0D43-A51C-CC3BCC44CF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06247D-3124-2F4A-8130-93090A84F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606D38-1202-6B45-A72F-E5AE76C308BE}"/>
              </a:ext>
            </a:extLst>
          </p:cNvPr>
          <p:cNvSpPr>
            <a:spLocks noGrp="1"/>
          </p:cNvSpPr>
          <p:nvPr>
            <p:ph type="dt" sz="half" idx="10"/>
          </p:nvPr>
        </p:nvSpPr>
        <p:spPr/>
        <p:txBody>
          <a:bodyPr/>
          <a:lstStyle/>
          <a:p>
            <a:fld id="{285361A6-AABC-4D4F-B374-CB1EEBDF72E9}" type="datetimeFigureOut">
              <a:rPr lang="en-US" smtClean="0"/>
              <a:t>10/25/22</a:t>
            </a:fld>
            <a:endParaRPr lang="en-US"/>
          </a:p>
        </p:txBody>
      </p:sp>
      <p:sp>
        <p:nvSpPr>
          <p:cNvPr id="5" name="Footer Placeholder 4">
            <a:extLst>
              <a:ext uri="{FF2B5EF4-FFF2-40B4-BE49-F238E27FC236}">
                <a16:creationId xmlns:a16="http://schemas.microsoft.com/office/drawing/2014/main" id="{97DC29D7-8EEB-6B43-BE44-A37F05464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E4DA7-8661-6C46-8B86-CDE0AF5A0D1C}"/>
              </a:ext>
            </a:extLst>
          </p:cNvPr>
          <p:cNvSpPr>
            <a:spLocks noGrp="1"/>
          </p:cNvSpPr>
          <p:nvPr>
            <p:ph type="sldNum" sz="quarter" idx="12"/>
          </p:nvPr>
        </p:nvSpPr>
        <p:spPr/>
        <p:txBody>
          <a:bodyPr/>
          <a:lstStyle/>
          <a:p>
            <a:fld id="{79748C73-685D-714A-A405-4F1046F7B394}" type="slidenum">
              <a:rPr lang="en-US" smtClean="0"/>
              <a:t>‹#›</a:t>
            </a:fld>
            <a:endParaRPr lang="en-US"/>
          </a:p>
        </p:txBody>
      </p:sp>
    </p:spTree>
    <p:extLst>
      <p:ext uri="{BB962C8B-B14F-4D97-AF65-F5344CB8AC3E}">
        <p14:creationId xmlns:p14="http://schemas.microsoft.com/office/powerpoint/2010/main" val="218503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ED82B4-68AF-6020-B781-75216DF5E1A1}"/>
              </a:ext>
            </a:extLst>
          </p:cNvPr>
          <p:cNvSpPr/>
          <p:nvPr userDrawn="1"/>
        </p:nvSpPr>
        <p:spPr>
          <a:xfrm>
            <a:off x="0" y="0"/>
            <a:ext cx="12192000" cy="1272209"/>
          </a:xfrm>
          <a:prstGeom prst="rect">
            <a:avLst/>
          </a:prstGeom>
          <a:solidFill>
            <a:srgbClr val="11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5CBF383-5199-9D2F-EBBB-DC9739BF9290}"/>
              </a:ext>
            </a:extLst>
          </p:cNvPr>
          <p:cNvSpPr>
            <a:spLocks noGrp="1"/>
          </p:cNvSpPr>
          <p:nvPr>
            <p:ph type="title"/>
          </p:nvPr>
        </p:nvSpPr>
        <p:spPr>
          <a:xfrm>
            <a:off x="579782" y="0"/>
            <a:ext cx="10515600" cy="1272209"/>
          </a:xfrm>
        </p:spPr>
        <p:txBody>
          <a:bodyPr>
            <a:normAutofit/>
          </a:bodyPr>
          <a:lstStyle/>
          <a:p>
            <a:endParaRPr lang="en-US" sz="3000" b="1" dirty="0">
              <a:solidFill>
                <a:schemeClr val="bg1"/>
              </a:solidFill>
              <a:latin typeface="Arial" panose="020B0604020202020204" pitchFamily="34" charset="0"/>
              <a:cs typeface="Arial" panose="020B0604020202020204" pitchFamily="34" charset="0"/>
            </a:endParaRPr>
          </a:p>
        </p:txBody>
      </p:sp>
      <p:sp>
        <p:nvSpPr>
          <p:cNvPr id="9" name="Slide Number Placeholder 13">
            <a:extLst>
              <a:ext uri="{FF2B5EF4-FFF2-40B4-BE49-F238E27FC236}">
                <a16:creationId xmlns:a16="http://schemas.microsoft.com/office/drawing/2014/main" id="{F4F5BDB1-67B1-4DCC-7CD9-F33C0C1782F7}"/>
              </a:ext>
            </a:extLst>
          </p:cNvPr>
          <p:cNvSpPr>
            <a:spLocks noGrp="1"/>
          </p:cNvSpPr>
          <p:nvPr>
            <p:ph type="sldNum" sz="quarter" idx="12"/>
          </p:nvPr>
        </p:nvSpPr>
        <p:spPr>
          <a:xfrm>
            <a:off x="579782" y="6217204"/>
            <a:ext cx="294861" cy="302865"/>
          </a:xfrm>
          <a:solidFill>
            <a:schemeClr val="accent3"/>
          </a:solidFill>
        </p:spPr>
        <p:txBody>
          <a:bodyPr/>
          <a:lstStyle/>
          <a:p>
            <a:pPr algn="ctr"/>
            <a:fld id="{4F0B98DD-DB61-2040-B124-7B25D1724A97}" type="slidenum">
              <a:rPr lang="en-US" smtClean="0">
                <a:solidFill>
                  <a:schemeClr val="bg1"/>
                </a:solidFill>
              </a:rPr>
              <a:pPr algn="ctr"/>
              <a:t>‹#›</a:t>
            </a:fld>
            <a:endParaRPr lang="en-US" dirty="0">
              <a:solidFill>
                <a:schemeClr val="bg1"/>
              </a:solidFill>
            </a:endParaRPr>
          </a:p>
        </p:txBody>
      </p:sp>
      <p:sp>
        <p:nvSpPr>
          <p:cNvPr id="11" name="Text Placeholder 10">
            <a:extLst>
              <a:ext uri="{FF2B5EF4-FFF2-40B4-BE49-F238E27FC236}">
                <a16:creationId xmlns:a16="http://schemas.microsoft.com/office/drawing/2014/main" id="{0F5B9137-2C6A-E327-4420-05331400BBCF}"/>
              </a:ext>
            </a:extLst>
          </p:cNvPr>
          <p:cNvSpPr>
            <a:spLocks noGrp="1"/>
          </p:cNvSpPr>
          <p:nvPr>
            <p:ph type="body" sz="quarter" idx="13"/>
          </p:nvPr>
        </p:nvSpPr>
        <p:spPr>
          <a:xfrm>
            <a:off x="579438" y="1668463"/>
            <a:ext cx="10515600" cy="3933825"/>
          </a:xfrm>
        </p:spPr>
        <p:txBody>
          <a:bodyPr/>
          <a:lstStyle>
            <a:lvl1pPr>
              <a:defRPr>
                <a:solidFill>
                  <a:srgbClr val="373B37"/>
                </a:solidFill>
                <a:latin typeface="Arial" panose="020B0604020202020204" pitchFamily="34" charset="0"/>
                <a:cs typeface="Arial" panose="020B0604020202020204" pitchFamily="34" charset="0"/>
              </a:defRPr>
            </a:lvl1pPr>
            <a:lvl2pPr>
              <a:defRPr>
                <a:solidFill>
                  <a:srgbClr val="373B37"/>
                </a:solidFill>
                <a:latin typeface="Arial" panose="020B0604020202020204" pitchFamily="34" charset="0"/>
                <a:cs typeface="Arial" panose="020B0604020202020204" pitchFamily="34" charset="0"/>
              </a:defRPr>
            </a:lvl2pPr>
            <a:lvl3pPr>
              <a:defRPr>
                <a:solidFill>
                  <a:srgbClr val="373B37"/>
                </a:solidFill>
                <a:latin typeface="Arial" panose="020B0604020202020204" pitchFamily="34" charset="0"/>
                <a:cs typeface="Arial" panose="020B0604020202020204" pitchFamily="34" charset="0"/>
              </a:defRPr>
            </a:lvl3pPr>
            <a:lvl4pPr>
              <a:defRPr>
                <a:solidFill>
                  <a:srgbClr val="373B37"/>
                </a:solidFill>
                <a:latin typeface="Arial" panose="020B0604020202020204" pitchFamily="34" charset="0"/>
                <a:cs typeface="Arial" panose="020B0604020202020204" pitchFamily="34" charset="0"/>
              </a:defRPr>
            </a:lvl4pPr>
            <a:lvl5pPr>
              <a:defRPr>
                <a:solidFill>
                  <a:srgbClr val="373B37"/>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0D4442F2-2FDC-8A2E-15C8-C5DDCCFC1341}"/>
              </a:ext>
            </a:extLst>
          </p:cNvPr>
          <p:cNvPicPr>
            <a:picLocks noChangeAspect="1"/>
          </p:cNvPicPr>
          <p:nvPr userDrawn="1"/>
        </p:nvPicPr>
        <p:blipFill>
          <a:blip r:embed="rId2"/>
          <a:stretch>
            <a:fillRect/>
          </a:stretch>
        </p:blipFill>
        <p:spPr>
          <a:xfrm>
            <a:off x="9975732" y="6093285"/>
            <a:ext cx="1636486" cy="498328"/>
          </a:xfrm>
          <a:prstGeom prst="rect">
            <a:avLst/>
          </a:prstGeom>
        </p:spPr>
      </p:pic>
      <p:pic>
        <p:nvPicPr>
          <p:cNvPr id="2" name="Picture 1">
            <a:extLst>
              <a:ext uri="{FF2B5EF4-FFF2-40B4-BE49-F238E27FC236}">
                <a16:creationId xmlns:a16="http://schemas.microsoft.com/office/drawing/2014/main" id="{FC3E9B8D-F5B5-E34F-F72B-36F745F67A0C}"/>
              </a:ext>
            </a:extLst>
          </p:cNvPr>
          <p:cNvPicPr>
            <a:picLocks noChangeAspect="1"/>
          </p:cNvPicPr>
          <p:nvPr userDrawn="1"/>
        </p:nvPicPr>
        <p:blipFill>
          <a:blip r:embed="rId3"/>
          <a:stretch>
            <a:fillRect/>
          </a:stretch>
        </p:blipFill>
        <p:spPr>
          <a:xfrm>
            <a:off x="1075211" y="6172074"/>
            <a:ext cx="3027716" cy="365414"/>
          </a:xfrm>
          <a:prstGeom prst="rect">
            <a:avLst/>
          </a:prstGeom>
        </p:spPr>
      </p:pic>
    </p:spTree>
    <p:extLst>
      <p:ext uri="{BB962C8B-B14F-4D97-AF65-F5344CB8AC3E}">
        <p14:creationId xmlns:p14="http://schemas.microsoft.com/office/powerpoint/2010/main" val="330089964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F3740D-649B-1B46-950D-F5B37D21A5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F1C80D-64D4-3640-9420-DA6C4B460B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F1BED9-2D56-9643-A3F4-CDE1D020F5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361A6-AABC-4D4F-B374-CB1EEBDF72E9}" type="datetimeFigureOut">
              <a:rPr lang="en-US" smtClean="0"/>
              <a:t>10/25/22</a:t>
            </a:fld>
            <a:endParaRPr lang="en-US"/>
          </a:p>
        </p:txBody>
      </p:sp>
      <p:sp>
        <p:nvSpPr>
          <p:cNvPr id="5" name="Footer Placeholder 4">
            <a:extLst>
              <a:ext uri="{FF2B5EF4-FFF2-40B4-BE49-F238E27FC236}">
                <a16:creationId xmlns:a16="http://schemas.microsoft.com/office/drawing/2014/main" id="{7CA00340-7A4A-4042-A0A5-50F676E118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6CC841-B1C3-0549-B253-6EC413BA9B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48C73-685D-714A-A405-4F1046F7B394}" type="slidenum">
              <a:rPr lang="en-US" smtClean="0"/>
              <a:t>‹#›</a:t>
            </a:fld>
            <a:endParaRPr lang="en-US"/>
          </a:p>
        </p:txBody>
      </p:sp>
    </p:spTree>
    <p:extLst>
      <p:ext uri="{BB962C8B-B14F-4D97-AF65-F5344CB8AC3E}">
        <p14:creationId xmlns:p14="http://schemas.microsoft.com/office/powerpoint/2010/main" val="247033657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wdc.idaho.gov/grant-opportuniti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indoor, office&#10;&#10;Description automatically generated">
            <a:extLst>
              <a:ext uri="{FF2B5EF4-FFF2-40B4-BE49-F238E27FC236}">
                <a16:creationId xmlns:a16="http://schemas.microsoft.com/office/drawing/2014/main" id="{74F94F9D-8E3D-15E2-3D6A-E9D443F94189}"/>
              </a:ext>
            </a:extLst>
          </p:cNvPr>
          <p:cNvPicPr>
            <a:picLocks noChangeAspect="1"/>
          </p:cNvPicPr>
          <p:nvPr/>
        </p:nvPicPr>
        <p:blipFill>
          <a:blip r:embed="rId3"/>
          <a:stretch>
            <a:fillRect/>
          </a:stretch>
        </p:blipFill>
        <p:spPr>
          <a:xfrm>
            <a:off x="7765133" y="1785384"/>
            <a:ext cx="3841350" cy="3846158"/>
          </a:xfrm>
          <a:prstGeom prst="rect">
            <a:avLst/>
          </a:prstGeom>
        </p:spPr>
      </p:pic>
      <p:sp>
        <p:nvSpPr>
          <p:cNvPr id="8" name="Rectangle 7">
            <a:extLst>
              <a:ext uri="{FF2B5EF4-FFF2-40B4-BE49-F238E27FC236}">
                <a16:creationId xmlns:a16="http://schemas.microsoft.com/office/drawing/2014/main" id="{A2B8C6D3-B704-1A41-8308-FAF7512BB131}"/>
              </a:ext>
            </a:extLst>
          </p:cNvPr>
          <p:cNvSpPr/>
          <p:nvPr/>
        </p:nvSpPr>
        <p:spPr>
          <a:xfrm>
            <a:off x="0" y="0"/>
            <a:ext cx="12192000" cy="1272209"/>
          </a:xfrm>
          <a:prstGeom prst="rect">
            <a:avLst/>
          </a:prstGeom>
          <a:solidFill>
            <a:srgbClr val="11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2EFADAB-BD4C-B54F-8CB3-6A48C7687012}"/>
              </a:ext>
            </a:extLst>
          </p:cNvPr>
          <p:cNvSpPr>
            <a:spLocks noGrp="1"/>
          </p:cNvSpPr>
          <p:nvPr>
            <p:ph type="title"/>
          </p:nvPr>
        </p:nvSpPr>
        <p:spPr>
          <a:xfrm>
            <a:off x="579782" y="0"/>
            <a:ext cx="10515600" cy="1272209"/>
          </a:xfrm>
        </p:spPr>
        <p:txBody>
          <a:bodyPr>
            <a:normAutofit/>
          </a:bodyPr>
          <a:lstStyle/>
          <a:p>
            <a:r>
              <a:rPr lang="en-US" sz="3000" b="1" dirty="0">
                <a:solidFill>
                  <a:schemeClr val="bg1"/>
                </a:solidFill>
                <a:effectLst/>
                <a:latin typeface="Arial" panose="020B0604020202020204" pitchFamily="34" charset="0"/>
                <a:ea typeface="Arial" panose="020B0604020202020204" pitchFamily="34" charset="0"/>
                <a:cs typeface="Arial" panose="020B0604020202020204" pitchFamily="34" charset="0"/>
              </a:rPr>
              <a:t>WDC Grant Opportunities</a:t>
            </a:r>
            <a:endParaRPr lang="en-US" sz="3000" b="1" dirty="0">
              <a:solidFill>
                <a:schemeClr val="bg1"/>
              </a:solidFill>
              <a:latin typeface="Arial" panose="020B0604020202020204" pitchFamily="34" charset="0"/>
              <a:cs typeface="Arial" panose="020B0604020202020204" pitchFamily="34" charset="0"/>
            </a:endParaRPr>
          </a:p>
        </p:txBody>
      </p:sp>
      <p:sp>
        <p:nvSpPr>
          <p:cNvPr id="12" name="Slide Number Placeholder 13">
            <a:extLst>
              <a:ext uri="{FF2B5EF4-FFF2-40B4-BE49-F238E27FC236}">
                <a16:creationId xmlns:a16="http://schemas.microsoft.com/office/drawing/2014/main" id="{3D02F2B4-314F-3542-A761-388C2A7157A0}"/>
              </a:ext>
            </a:extLst>
          </p:cNvPr>
          <p:cNvSpPr>
            <a:spLocks noGrp="1"/>
          </p:cNvSpPr>
          <p:nvPr>
            <p:ph type="sldNum" sz="quarter" idx="12"/>
          </p:nvPr>
        </p:nvSpPr>
        <p:spPr>
          <a:xfrm>
            <a:off x="579782" y="6217204"/>
            <a:ext cx="294861" cy="302865"/>
          </a:xfrm>
          <a:solidFill>
            <a:schemeClr val="accent3"/>
          </a:solidFill>
        </p:spPr>
        <p:txBody>
          <a:bodyPr/>
          <a:lstStyle/>
          <a:p>
            <a:pPr algn="ctr"/>
            <a:fld id="{4F0B98DD-DB61-2040-B124-7B25D1724A97}" type="slidenum">
              <a:rPr lang="en-US" smtClean="0">
                <a:solidFill>
                  <a:schemeClr val="bg1"/>
                </a:solidFill>
              </a:rPr>
              <a:pPr algn="ctr"/>
              <a:t>1</a:t>
            </a:fld>
            <a:endParaRPr lang="en-US" dirty="0">
              <a:solidFill>
                <a:schemeClr val="bg1"/>
              </a:solidFill>
            </a:endParaRPr>
          </a:p>
        </p:txBody>
      </p:sp>
      <p:sp>
        <p:nvSpPr>
          <p:cNvPr id="3" name="Content Placeholder 2">
            <a:extLst>
              <a:ext uri="{FF2B5EF4-FFF2-40B4-BE49-F238E27FC236}">
                <a16:creationId xmlns:a16="http://schemas.microsoft.com/office/drawing/2014/main" id="{B4D26212-321C-68B5-9956-84F2F96247BD}"/>
              </a:ext>
            </a:extLst>
          </p:cNvPr>
          <p:cNvSpPr>
            <a:spLocks noGrp="1"/>
          </p:cNvSpPr>
          <p:nvPr>
            <p:ph idx="4294967295"/>
          </p:nvPr>
        </p:nvSpPr>
        <p:spPr>
          <a:xfrm>
            <a:off x="521726" y="1712941"/>
            <a:ext cx="6104361" cy="4351338"/>
          </a:xfrm>
        </p:spPr>
        <p:txBody>
          <a:bodyPr>
            <a:normAutofit/>
          </a:bodyPr>
          <a:lstStyle/>
          <a:p>
            <a:pPr marL="0" indent="0" rtl="0">
              <a:spcBef>
                <a:spcPts val="0"/>
              </a:spcBef>
              <a:spcAft>
                <a:spcPts val="0"/>
              </a:spcAft>
              <a:buNone/>
            </a:pPr>
            <a:r>
              <a:rPr lang="en-US" sz="2000" b="0" i="0" u="none" strike="noStrike" dirty="0">
                <a:solidFill>
                  <a:srgbClr val="000000"/>
                </a:solidFill>
                <a:effectLst/>
                <a:latin typeface="Arial" panose="020B0604020202020204" pitchFamily="34" charset="0"/>
              </a:rPr>
              <a:t>The Workforce Development Council funds employer, industry sector, outreach, and innovation projects that increase the economic mobility of Idahoans, support growth of the economy, and develop Idaho’s workforce pipeline.</a:t>
            </a:r>
            <a:endParaRPr lang="en-US" sz="2000" b="0" dirty="0">
              <a:effectLst/>
            </a:endParaRPr>
          </a:p>
          <a:p>
            <a:pPr marL="0" indent="0">
              <a:buNone/>
            </a:pPr>
            <a:br>
              <a:rPr lang="en-US" sz="2000" dirty="0"/>
            </a:br>
            <a:endParaRPr lang="en-US" sz="2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68622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B8C6D3-B704-1A41-8308-FAF7512BB131}"/>
              </a:ext>
            </a:extLst>
          </p:cNvPr>
          <p:cNvSpPr/>
          <p:nvPr/>
        </p:nvSpPr>
        <p:spPr>
          <a:xfrm>
            <a:off x="0" y="0"/>
            <a:ext cx="12192000" cy="1272209"/>
          </a:xfrm>
          <a:prstGeom prst="rect">
            <a:avLst/>
          </a:prstGeom>
          <a:solidFill>
            <a:srgbClr val="11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2EFADAB-BD4C-B54F-8CB3-6A48C7687012}"/>
              </a:ext>
            </a:extLst>
          </p:cNvPr>
          <p:cNvSpPr>
            <a:spLocks noGrp="1"/>
          </p:cNvSpPr>
          <p:nvPr>
            <p:ph type="title"/>
          </p:nvPr>
        </p:nvSpPr>
        <p:spPr>
          <a:xfrm>
            <a:off x="579782" y="0"/>
            <a:ext cx="10515600" cy="1272209"/>
          </a:xfrm>
        </p:spPr>
        <p:txBody>
          <a:bodyPr>
            <a:normAutofit/>
          </a:bodyPr>
          <a:lstStyle/>
          <a:p>
            <a:r>
              <a:rPr lang="en-US" sz="3000" b="1" dirty="0">
                <a:solidFill>
                  <a:schemeClr val="bg1"/>
                </a:solidFill>
                <a:effectLst/>
                <a:latin typeface="Arial" panose="020B0604020202020204" pitchFamily="34" charset="0"/>
                <a:ea typeface="Arial" panose="020B0604020202020204" pitchFamily="34" charset="0"/>
                <a:cs typeface="Arial" panose="020B0604020202020204" pitchFamily="34" charset="0"/>
              </a:rPr>
              <a:t>WDC Goals</a:t>
            </a:r>
            <a:endParaRPr lang="en-US" sz="3000" b="1" dirty="0">
              <a:solidFill>
                <a:schemeClr val="bg1"/>
              </a:solidFill>
              <a:latin typeface="Arial" panose="020B0604020202020204" pitchFamily="34" charset="0"/>
              <a:cs typeface="Arial" panose="020B0604020202020204" pitchFamily="34" charset="0"/>
            </a:endParaRPr>
          </a:p>
        </p:txBody>
      </p:sp>
      <p:sp>
        <p:nvSpPr>
          <p:cNvPr id="12" name="Slide Number Placeholder 13">
            <a:extLst>
              <a:ext uri="{FF2B5EF4-FFF2-40B4-BE49-F238E27FC236}">
                <a16:creationId xmlns:a16="http://schemas.microsoft.com/office/drawing/2014/main" id="{3D02F2B4-314F-3542-A761-388C2A7157A0}"/>
              </a:ext>
            </a:extLst>
          </p:cNvPr>
          <p:cNvSpPr>
            <a:spLocks noGrp="1"/>
          </p:cNvSpPr>
          <p:nvPr>
            <p:ph type="sldNum" sz="quarter" idx="12"/>
          </p:nvPr>
        </p:nvSpPr>
        <p:spPr>
          <a:xfrm>
            <a:off x="579782" y="6217204"/>
            <a:ext cx="294861" cy="302865"/>
          </a:xfrm>
          <a:solidFill>
            <a:schemeClr val="accent3"/>
          </a:solidFill>
        </p:spPr>
        <p:txBody>
          <a:bodyPr/>
          <a:lstStyle/>
          <a:p>
            <a:pPr algn="ctr"/>
            <a:fld id="{4F0B98DD-DB61-2040-B124-7B25D1724A97}" type="slidenum">
              <a:rPr lang="en-US" smtClean="0">
                <a:solidFill>
                  <a:schemeClr val="bg1"/>
                </a:solidFill>
              </a:rPr>
              <a:pPr algn="ctr"/>
              <a:t>2</a:t>
            </a:fld>
            <a:endParaRPr lang="en-US" dirty="0">
              <a:solidFill>
                <a:schemeClr val="bg1"/>
              </a:solidFill>
            </a:endParaRPr>
          </a:p>
        </p:txBody>
      </p:sp>
      <p:sp>
        <p:nvSpPr>
          <p:cNvPr id="3" name="Content Placeholder 2">
            <a:extLst>
              <a:ext uri="{FF2B5EF4-FFF2-40B4-BE49-F238E27FC236}">
                <a16:creationId xmlns:a16="http://schemas.microsoft.com/office/drawing/2014/main" id="{B4D26212-321C-68B5-9956-84F2F96247BD}"/>
              </a:ext>
            </a:extLst>
          </p:cNvPr>
          <p:cNvSpPr>
            <a:spLocks noGrp="1"/>
          </p:cNvSpPr>
          <p:nvPr>
            <p:ph idx="4294967295"/>
          </p:nvPr>
        </p:nvSpPr>
        <p:spPr>
          <a:xfrm>
            <a:off x="579783" y="1712941"/>
            <a:ext cx="3265120" cy="4351338"/>
          </a:xfrm>
        </p:spPr>
        <p:txBody>
          <a:bodyPr>
            <a:noAutofit/>
          </a:bodyPr>
          <a:lstStyle/>
          <a:p>
            <a:pPr rtl="0" fontAlgn="base">
              <a:spcBef>
                <a:spcPts val="0"/>
              </a:spcBef>
              <a:spcAft>
                <a:spcPts val="0"/>
              </a:spcAft>
              <a:buFont typeface="Arial" panose="020B0604020202020204" pitchFamily="34" charset="0"/>
              <a:buChar char="•"/>
            </a:pPr>
            <a:r>
              <a:rPr lang="en-US" sz="1800" b="1" i="0" u="none" strike="noStrike" dirty="0">
                <a:solidFill>
                  <a:srgbClr val="78AA9B"/>
                </a:solidFill>
                <a:effectLst/>
                <a:latin typeface="Arial" panose="020B0604020202020204" pitchFamily="34" charset="0"/>
              </a:rPr>
              <a:t>Increase the economic mobility </a:t>
            </a:r>
            <a:r>
              <a:rPr lang="en-US" sz="1800" b="0" i="0" u="none" strike="noStrike" dirty="0">
                <a:solidFill>
                  <a:srgbClr val="000000"/>
                </a:solidFill>
                <a:effectLst/>
                <a:latin typeface="Arial" panose="020B0604020202020204" pitchFamily="34" charset="0"/>
              </a:rPr>
              <a:t>of Idahoans through training that leads to wage gains and retention.</a:t>
            </a:r>
            <a:endParaRPr lang="en-US" sz="1800" b="0" i="0" u="none" strike="noStrike" dirty="0">
              <a:solidFill>
                <a:srgbClr val="212529"/>
              </a:solidFill>
              <a:effectLst/>
              <a:latin typeface="Roboto" panose="02000000000000000000" pitchFamily="2" charset="0"/>
            </a:endParaRPr>
          </a:p>
          <a:p>
            <a:endParaRPr lang="en-US" sz="1800" b="0" i="0" u="none" strike="noStrike" dirty="0">
              <a:solidFill>
                <a:srgbClr val="000000"/>
              </a:solidFill>
              <a:effectLst/>
              <a:latin typeface="Arial" panose="020B0604020202020204" pitchFamily="34" charset="0"/>
            </a:endParaRPr>
          </a:p>
          <a:p>
            <a:r>
              <a:rPr lang="en-US" sz="1800" b="1" i="0" u="none" strike="noStrike" dirty="0">
                <a:solidFill>
                  <a:srgbClr val="78AA9B"/>
                </a:solidFill>
                <a:effectLst/>
                <a:latin typeface="Arial" panose="020B0604020202020204" pitchFamily="34" charset="0"/>
              </a:rPr>
              <a:t>Provide timely assistance </a:t>
            </a:r>
            <a:r>
              <a:rPr lang="en-US" sz="1800" b="0" i="0" u="none" strike="noStrike" dirty="0">
                <a:solidFill>
                  <a:srgbClr val="000000"/>
                </a:solidFill>
                <a:effectLst/>
                <a:latin typeface="Arial" panose="020B0604020202020204" pitchFamily="34" charset="0"/>
              </a:rPr>
              <a:t>to businesses while shifting focus to broader talent pipeline development strategies that serve multiple employers.</a:t>
            </a:r>
            <a:endParaRPr lang="en-US" sz="1800" b="0" i="1" u="none" strike="noStrike" dirty="0">
              <a:solidFill>
                <a:srgbClr val="78AA9B"/>
              </a:solidFill>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E9BDB186-7D98-F5BA-7BF3-9207D4600377}"/>
              </a:ext>
            </a:extLst>
          </p:cNvPr>
          <p:cNvSpPr txBox="1">
            <a:spLocks/>
          </p:cNvSpPr>
          <p:nvPr/>
        </p:nvSpPr>
        <p:spPr>
          <a:xfrm>
            <a:off x="4396445" y="1712941"/>
            <a:ext cx="326512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spcBef>
                <a:spcPts val="0"/>
              </a:spcBef>
              <a:spcAft>
                <a:spcPts val="0"/>
              </a:spcAft>
              <a:buFont typeface="Arial" panose="020B0604020202020204" pitchFamily="34" charset="0"/>
              <a:buChar char="•"/>
            </a:pPr>
            <a:r>
              <a:rPr lang="en-US" sz="1800" b="1" i="0" u="none" strike="noStrike" dirty="0">
                <a:solidFill>
                  <a:srgbClr val="78AA9B"/>
                </a:solidFill>
                <a:effectLst/>
                <a:latin typeface="Arial" panose="020B0604020202020204" pitchFamily="34" charset="0"/>
              </a:rPr>
              <a:t>Support growth of the economy </a:t>
            </a:r>
            <a:r>
              <a:rPr lang="en-US" sz="1800" b="0" i="0" u="none" strike="noStrike" dirty="0">
                <a:solidFill>
                  <a:srgbClr val="000000"/>
                </a:solidFill>
                <a:effectLst/>
                <a:latin typeface="Arial" panose="020B0604020202020204" pitchFamily="34" charset="0"/>
              </a:rPr>
              <a:t>by assisting employers with job creation and integration of technology, specifically through the development of skills in their existing and/or new employees.</a:t>
            </a:r>
            <a:endParaRPr lang="en-US" sz="1800" b="0" i="0" u="none" strike="noStrike" dirty="0">
              <a:solidFill>
                <a:srgbClr val="212529"/>
              </a:solidFill>
              <a:effectLst/>
              <a:latin typeface="Roboto" panose="02000000000000000000" pitchFamily="2" charset="0"/>
            </a:endParaRPr>
          </a:p>
          <a:p>
            <a:endParaRPr lang="en-US" sz="1800" b="0" i="0" u="none" strike="noStrike" dirty="0">
              <a:solidFill>
                <a:srgbClr val="000000"/>
              </a:solidFill>
              <a:effectLst/>
              <a:latin typeface="Arial" panose="020B0604020202020204" pitchFamily="34" charset="0"/>
            </a:endParaRPr>
          </a:p>
          <a:p>
            <a:r>
              <a:rPr lang="en-US" sz="1800" b="1" i="0" u="none" strike="noStrike" dirty="0">
                <a:solidFill>
                  <a:srgbClr val="78AA9B"/>
                </a:solidFill>
                <a:effectLst/>
                <a:latin typeface="Arial" panose="020B0604020202020204" pitchFamily="34" charset="0"/>
              </a:rPr>
              <a:t>Encourage replication of best practices </a:t>
            </a:r>
            <a:r>
              <a:rPr lang="en-US" sz="1800" b="0" i="0" u="none" strike="noStrike" dirty="0">
                <a:solidFill>
                  <a:srgbClr val="000000"/>
                </a:solidFill>
                <a:effectLst/>
                <a:latin typeface="Arial" panose="020B0604020202020204" pitchFamily="34" charset="0"/>
              </a:rPr>
              <a:t>in talent pipeline development.</a:t>
            </a:r>
            <a:endParaRPr lang="en-US" sz="1800" b="0" i="0" u="none" strike="noStrike" dirty="0">
              <a:solidFill>
                <a:srgbClr val="212529"/>
              </a:solidFill>
              <a:effectLst/>
              <a:latin typeface="Roboto" panose="02000000000000000000" pitchFamily="2" charset="0"/>
            </a:endParaRPr>
          </a:p>
          <a:p>
            <a:endParaRPr lang="en-US" sz="1800" i="1" dirty="0">
              <a:solidFill>
                <a:srgbClr val="78AA9B"/>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91692708-3956-C7CB-EAAC-48E1461FA5BF}"/>
              </a:ext>
            </a:extLst>
          </p:cNvPr>
          <p:cNvSpPr txBox="1">
            <a:spLocks/>
          </p:cNvSpPr>
          <p:nvPr/>
        </p:nvSpPr>
        <p:spPr>
          <a:xfrm>
            <a:off x="8213107" y="1712941"/>
            <a:ext cx="3549402"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i="0" u="none" strike="noStrike" dirty="0">
                <a:solidFill>
                  <a:srgbClr val="78AA9B"/>
                </a:solidFill>
                <a:effectLst/>
                <a:latin typeface="Arial" panose="020B0604020202020204" pitchFamily="34" charset="0"/>
              </a:rPr>
              <a:t>Provide a return on investment </a:t>
            </a:r>
            <a:r>
              <a:rPr lang="en-US" sz="1800" i="0" u="none" strike="noStrike" dirty="0">
                <a:solidFill>
                  <a:srgbClr val="000000"/>
                </a:solidFill>
                <a:effectLst/>
                <a:latin typeface="Arial" panose="020B0604020202020204" pitchFamily="34" charset="0"/>
              </a:rPr>
              <a:t>to Idahoans as evidenced by increased wages, job creation, capital investment, retention of Idaho’s workforce, credential attainment, and/or customer satisfaction (employer and trainee).</a:t>
            </a:r>
          </a:p>
          <a:p>
            <a:endParaRPr lang="en-US" sz="1800" b="0" i="0" u="none" strike="noStrike" dirty="0">
              <a:solidFill>
                <a:srgbClr val="000000"/>
              </a:solidFill>
              <a:effectLst/>
              <a:latin typeface="Arial" panose="020B0604020202020204" pitchFamily="34" charset="0"/>
            </a:endParaRPr>
          </a:p>
          <a:p>
            <a:r>
              <a:rPr lang="en-US" sz="1800" b="1" i="0" u="none" strike="noStrike" dirty="0">
                <a:solidFill>
                  <a:srgbClr val="78AA9B"/>
                </a:solidFill>
                <a:effectLst/>
                <a:latin typeface="Arial" panose="020B0604020202020204" pitchFamily="34" charset="0"/>
              </a:rPr>
              <a:t>Promote innovation </a:t>
            </a:r>
            <a:r>
              <a:rPr lang="en-US" sz="1800" b="0" i="0" u="none" strike="noStrike" dirty="0">
                <a:solidFill>
                  <a:srgbClr val="000000"/>
                </a:solidFill>
                <a:effectLst/>
                <a:latin typeface="Arial" panose="020B0604020202020204" pitchFamily="34" charset="0"/>
              </a:rPr>
              <a:t>in talent development.</a:t>
            </a:r>
            <a:endParaRPr lang="en-US" sz="1800" b="0" i="0" u="none" strike="noStrike" dirty="0">
              <a:solidFill>
                <a:srgbClr val="212529"/>
              </a:solidFill>
              <a:effectLst/>
              <a:latin typeface="Roboto" panose="02000000000000000000" pitchFamily="2" charset="0"/>
            </a:endParaRPr>
          </a:p>
          <a:p>
            <a:endParaRPr lang="en-US" sz="1800" i="1" dirty="0">
              <a:solidFill>
                <a:srgbClr val="78AA9B"/>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0D2DC80E-0C0C-7488-A5FC-0CEAE0C6A2A9}"/>
              </a:ext>
            </a:extLst>
          </p:cNvPr>
          <p:cNvCxnSpPr>
            <a:cxnSpLocks/>
          </p:cNvCxnSpPr>
          <p:nvPr/>
        </p:nvCxnSpPr>
        <p:spPr>
          <a:xfrm>
            <a:off x="4077925" y="1770231"/>
            <a:ext cx="0" cy="384145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95908E8-6F4D-AF08-AC48-BD0CA0FFDB57}"/>
              </a:ext>
            </a:extLst>
          </p:cNvPr>
          <p:cNvCxnSpPr>
            <a:cxnSpLocks/>
          </p:cNvCxnSpPr>
          <p:nvPr/>
        </p:nvCxnSpPr>
        <p:spPr>
          <a:xfrm>
            <a:off x="7874071" y="1770231"/>
            <a:ext cx="0" cy="384145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65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B8C6D3-B704-1A41-8308-FAF7512BB131}"/>
              </a:ext>
            </a:extLst>
          </p:cNvPr>
          <p:cNvSpPr/>
          <p:nvPr/>
        </p:nvSpPr>
        <p:spPr>
          <a:xfrm>
            <a:off x="0" y="0"/>
            <a:ext cx="12192000" cy="1272209"/>
          </a:xfrm>
          <a:prstGeom prst="rect">
            <a:avLst/>
          </a:prstGeom>
          <a:solidFill>
            <a:srgbClr val="11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2EFADAB-BD4C-B54F-8CB3-6A48C7687012}"/>
              </a:ext>
            </a:extLst>
          </p:cNvPr>
          <p:cNvSpPr>
            <a:spLocks noGrp="1"/>
          </p:cNvSpPr>
          <p:nvPr>
            <p:ph type="title"/>
          </p:nvPr>
        </p:nvSpPr>
        <p:spPr>
          <a:xfrm>
            <a:off x="579782" y="0"/>
            <a:ext cx="10515600" cy="1272209"/>
          </a:xfrm>
        </p:spPr>
        <p:txBody>
          <a:bodyPr>
            <a:normAutofit/>
          </a:bodyPr>
          <a:lstStyle/>
          <a:p>
            <a:r>
              <a:rPr lang="en-US" sz="3000" b="1" dirty="0">
                <a:solidFill>
                  <a:schemeClr val="bg1"/>
                </a:solidFill>
                <a:effectLst/>
                <a:latin typeface="Arial" panose="020B0604020202020204" pitchFamily="34" charset="0"/>
                <a:ea typeface="Arial" panose="020B0604020202020204" pitchFamily="34" charset="0"/>
                <a:cs typeface="Arial" panose="020B0604020202020204" pitchFamily="34" charset="0"/>
              </a:rPr>
              <a:t>WDC Grant Opportunities</a:t>
            </a:r>
            <a:endParaRPr lang="en-US" sz="3000" b="1" dirty="0">
              <a:solidFill>
                <a:schemeClr val="bg1"/>
              </a:solidFill>
              <a:latin typeface="Arial" panose="020B0604020202020204" pitchFamily="34" charset="0"/>
              <a:cs typeface="Arial" panose="020B0604020202020204" pitchFamily="34" charset="0"/>
            </a:endParaRPr>
          </a:p>
        </p:txBody>
      </p:sp>
      <p:sp>
        <p:nvSpPr>
          <p:cNvPr id="12" name="Slide Number Placeholder 13">
            <a:extLst>
              <a:ext uri="{FF2B5EF4-FFF2-40B4-BE49-F238E27FC236}">
                <a16:creationId xmlns:a16="http://schemas.microsoft.com/office/drawing/2014/main" id="{3D02F2B4-314F-3542-A761-388C2A7157A0}"/>
              </a:ext>
            </a:extLst>
          </p:cNvPr>
          <p:cNvSpPr>
            <a:spLocks noGrp="1"/>
          </p:cNvSpPr>
          <p:nvPr>
            <p:ph type="sldNum" sz="quarter" idx="12"/>
          </p:nvPr>
        </p:nvSpPr>
        <p:spPr>
          <a:xfrm>
            <a:off x="579782" y="6217204"/>
            <a:ext cx="294861" cy="302865"/>
          </a:xfrm>
          <a:solidFill>
            <a:schemeClr val="accent3"/>
          </a:solidFill>
        </p:spPr>
        <p:txBody>
          <a:bodyPr/>
          <a:lstStyle/>
          <a:p>
            <a:pPr algn="ctr"/>
            <a:fld id="{4F0B98DD-DB61-2040-B124-7B25D1724A97}" type="slidenum">
              <a:rPr lang="en-US" smtClean="0">
                <a:solidFill>
                  <a:schemeClr val="bg1"/>
                </a:solidFill>
              </a:rPr>
              <a:pPr algn="ctr"/>
              <a:t>3</a:t>
            </a:fld>
            <a:endParaRPr lang="en-US" dirty="0">
              <a:solidFill>
                <a:schemeClr val="bg1"/>
              </a:solidFill>
            </a:endParaRPr>
          </a:p>
        </p:txBody>
      </p:sp>
      <p:sp>
        <p:nvSpPr>
          <p:cNvPr id="3" name="Content Placeholder 2">
            <a:extLst>
              <a:ext uri="{FF2B5EF4-FFF2-40B4-BE49-F238E27FC236}">
                <a16:creationId xmlns:a16="http://schemas.microsoft.com/office/drawing/2014/main" id="{B4D26212-321C-68B5-9956-84F2F96247BD}"/>
              </a:ext>
            </a:extLst>
          </p:cNvPr>
          <p:cNvSpPr>
            <a:spLocks noGrp="1"/>
          </p:cNvSpPr>
          <p:nvPr>
            <p:ph idx="4294967295"/>
          </p:nvPr>
        </p:nvSpPr>
        <p:spPr>
          <a:xfrm>
            <a:off x="579782" y="1659933"/>
            <a:ext cx="6695661" cy="4351338"/>
          </a:xfrm>
        </p:spPr>
        <p:txBody>
          <a:bodyPr>
            <a:noAutofit/>
          </a:bodyPr>
          <a:lstStyle/>
          <a:p>
            <a:pPr marL="0" indent="0" fontAlgn="base">
              <a:lnSpc>
                <a:spcPct val="100000"/>
              </a:lnSpc>
              <a:spcBef>
                <a:spcPts val="1200"/>
              </a:spcBef>
              <a:buNone/>
            </a:pPr>
            <a:r>
              <a:rPr lang="en-US" sz="2000" b="1" i="0" u="none" strike="noStrike" dirty="0">
                <a:solidFill>
                  <a:srgbClr val="000000"/>
                </a:solidFill>
                <a:effectLst/>
                <a:latin typeface="Arial" panose="020B0604020202020204" pitchFamily="34" charset="0"/>
                <a:cs typeface="Arial" panose="020B0604020202020204" pitchFamily="34" charset="0"/>
              </a:rPr>
              <a:t>Industry Sector Grant </a:t>
            </a:r>
          </a:p>
          <a:p>
            <a:pPr marL="0" indent="0" fontAlgn="base">
              <a:lnSpc>
                <a:spcPct val="100000"/>
              </a:lnSpc>
              <a:spcBef>
                <a:spcPts val="1200"/>
              </a:spcBef>
              <a:buNone/>
            </a:pPr>
            <a:endParaRPr lang="en-US" sz="1000" b="1" i="0" u="none" strike="noStrike" dirty="0">
              <a:solidFill>
                <a:srgbClr val="000000"/>
              </a:solidFill>
              <a:effectLst/>
              <a:latin typeface="Arial" panose="020B0604020202020204" pitchFamily="34" charset="0"/>
              <a:cs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Designed to engage employers in developing new training solutions that address Idaho's workforce issues and fill skills gaps. </a:t>
            </a:r>
            <a:endParaRPr lang="en-US" sz="1200" b="0" dirty="0">
              <a:effectLst/>
            </a:endParaRPr>
          </a:p>
          <a:p>
            <a:pPr rtl="0">
              <a:spcBef>
                <a:spcPts val="0"/>
              </a:spcBef>
              <a:spcAft>
                <a:spcPts val="0"/>
              </a:spcAft>
            </a:pPr>
            <a:endParaRPr lang="en-US" sz="1200" i="0" u="none" strike="noStrike" dirty="0">
              <a:solidFill>
                <a:srgbClr val="000000"/>
              </a:solidFill>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Applications are accepted from business entities representing a consortium of at least three industry partners with similar talent development needs.</a:t>
            </a:r>
            <a:endParaRPr lang="en-US" sz="1200" b="0" dirty="0">
              <a:effectLst/>
            </a:endParaRPr>
          </a:p>
          <a:p>
            <a:pPr rtl="0">
              <a:spcBef>
                <a:spcPts val="0"/>
              </a:spcBef>
              <a:spcAft>
                <a:spcPts val="0"/>
              </a:spcAft>
            </a:pPr>
            <a:endParaRPr lang="en-US" sz="1200" i="0" u="none" strike="noStrike" dirty="0">
              <a:solidFill>
                <a:srgbClr val="000000"/>
              </a:solidFill>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Training should provide transferable skills gains for all individuals participating in the program. Training should lead to wage gains and/or promotional opportunities for incumbent employees of the consortium partners. </a:t>
            </a:r>
            <a:br>
              <a:rPr lang="en-US" sz="1200" dirty="0"/>
            </a:br>
            <a:endParaRPr lang="en-US" sz="1800" b="0" i="1" u="none" strike="noStrike" dirty="0">
              <a:solidFill>
                <a:srgbClr val="78AA9B"/>
              </a:solidFill>
              <a:effectLst/>
              <a:latin typeface="Arial" panose="020B0604020202020204" pitchFamily="34" charset="0"/>
              <a:cs typeface="Arial" panose="020B0604020202020204" pitchFamily="34" charset="0"/>
            </a:endParaRPr>
          </a:p>
        </p:txBody>
      </p:sp>
      <p:pic>
        <p:nvPicPr>
          <p:cNvPr id="11" name="Picture 10" descr="A picture containing person, indoor, young, preparing&#10;&#10;Description automatically generated">
            <a:extLst>
              <a:ext uri="{FF2B5EF4-FFF2-40B4-BE49-F238E27FC236}">
                <a16:creationId xmlns:a16="http://schemas.microsoft.com/office/drawing/2014/main" id="{B1CCECA2-BA85-42EA-071A-F42B34D738AE}"/>
              </a:ext>
            </a:extLst>
          </p:cNvPr>
          <p:cNvPicPr>
            <a:picLocks noChangeAspect="1"/>
          </p:cNvPicPr>
          <p:nvPr/>
        </p:nvPicPr>
        <p:blipFill>
          <a:blip r:embed="rId3"/>
          <a:stretch>
            <a:fillRect/>
          </a:stretch>
        </p:blipFill>
        <p:spPr>
          <a:xfrm>
            <a:off x="7765133" y="1785385"/>
            <a:ext cx="3841350" cy="3723850"/>
          </a:xfrm>
          <a:prstGeom prst="rect">
            <a:avLst/>
          </a:prstGeom>
        </p:spPr>
      </p:pic>
    </p:spTree>
    <p:extLst>
      <p:ext uri="{BB962C8B-B14F-4D97-AF65-F5344CB8AC3E}">
        <p14:creationId xmlns:p14="http://schemas.microsoft.com/office/powerpoint/2010/main" val="4157721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outdoor, preparing&#10;&#10;Description automatically generated">
            <a:extLst>
              <a:ext uri="{FF2B5EF4-FFF2-40B4-BE49-F238E27FC236}">
                <a16:creationId xmlns:a16="http://schemas.microsoft.com/office/drawing/2014/main" id="{E5773A34-8488-AB9F-E45D-AD344F1F5716}"/>
              </a:ext>
            </a:extLst>
          </p:cNvPr>
          <p:cNvPicPr>
            <a:picLocks noChangeAspect="1"/>
          </p:cNvPicPr>
          <p:nvPr/>
        </p:nvPicPr>
        <p:blipFill>
          <a:blip r:embed="rId3"/>
          <a:stretch>
            <a:fillRect/>
          </a:stretch>
        </p:blipFill>
        <p:spPr>
          <a:xfrm>
            <a:off x="7589897" y="1821627"/>
            <a:ext cx="4016586" cy="3846158"/>
          </a:xfrm>
          <a:prstGeom prst="rect">
            <a:avLst/>
          </a:prstGeom>
        </p:spPr>
      </p:pic>
      <p:sp>
        <p:nvSpPr>
          <p:cNvPr id="8" name="Rectangle 7">
            <a:extLst>
              <a:ext uri="{FF2B5EF4-FFF2-40B4-BE49-F238E27FC236}">
                <a16:creationId xmlns:a16="http://schemas.microsoft.com/office/drawing/2014/main" id="{A2B8C6D3-B704-1A41-8308-FAF7512BB131}"/>
              </a:ext>
            </a:extLst>
          </p:cNvPr>
          <p:cNvSpPr/>
          <p:nvPr/>
        </p:nvSpPr>
        <p:spPr>
          <a:xfrm>
            <a:off x="0" y="0"/>
            <a:ext cx="12192000" cy="1272209"/>
          </a:xfrm>
          <a:prstGeom prst="rect">
            <a:avLst/>
          </a:prstGeom>
          <a:solidFill>
            <a:srgbClr val="11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2EFADAB-BD4C-B54F-8CB3-6A48C7687012}"/>
              </a:ext>
            </a:extLst>
          </p:cNvPr>
          <p:cNvSpPr>
            <a:spLocks noGrp="1"/>
          </p:cNvSpPr>
          <p:nvPr>
            <p:ph type="title"/>
          </p:nvPr>
        </p:nvSpPr>
        <p:spPr>
          <a:xfrm>
            <a:off x="579782" y="0"/>
            <a:ext cx="10515600" cy="1272209"/>
          </a:xfrm>
        </p:spPr>
        <p:txBody>
          <a:bodyPr>
            <a:normAutofit/>
          </a:bodyPr>
          <a:lstStyle/>
          <a:p>
            <a:r>
              <a:rPr lang="en-US" sz="3000" b="1" dirty="0">
                <a:solidFill>
                  <a:schemeClr val="bg1"/>
                </a:solidFill>
                <a:effectLst/>
                <a:latin typeface="Arial" panose="020B0604020202020204" pitchFamily="34" charset="0"/>
                <a:ea typeface="Arial" panose="020B0604020202020204" pitchFamily="34" charset="0"/>
                <a:cs typeface="Arial" panose="020B0604020202020204" pitchFamily="34" charset="0"/>
              </a:rPr>
              <a:t>WDC Grant Opportunities</a:t>
            </a:r>
            <a:endParaRPr lang="en-US" sz="3000" b="1" dirty="0">
              <a:solidFill>
                <a:schemeClr val="bg1"/>
              </a:solidFill>
              <a:latin typeface="Arial" panose="020B0604020202020204" pitchFamily="34" charset="0"/>
              <a:cs typeface="Arial" panose="020B0604020202020204" pitchFamily="34" charset="0"/>
            </a:endParaRPr>
          </a:p>
        </p:txBody>
      </p:sp>
      <p:sp>
        <p:nvSpPr>
          <p:cNvPr id="12" name="Slide Number Placeholder 13">
            <a:extLst>
              <a:ext uri="{FF2B5EF4-FFF2-40B4-BE49-F238E27FC236}">
                <a16:creationId xmlns:a16="http://schemas.microsoft.com/office/drawing/2014/main" id="{3D02F2B4-314F-3542-A761-388C2A7157A0}"/>
              </a:ext>
            </a:extLst>
          </p:cNvPr>
          <p:cNvSpPr>
            <a:spLocks noGrp="1"/>
          </p:cNvSpPr>
          <p:nvPr>
            <p:ph type="sldNum" sz="quarter" idx="12"/>
          </p:nvPr>
        </p:nvSpPr>
        <p:spPr>
          <a:xfrm>
            <a:off x="579782" y="6217204"/>
            <a:ext cx="294861" cy="302865"/>
          </a:xfrm>
          <a:solidFill>
            <a:schemeClr val="accent3"/>
          </a:solidFill>
        </p:spPr>
        <p:txBody>
          <a:bodyPr/>
          <a:lstStyle/>
          <a:p>
            <a:pPr algn="ctr"/>
            <a:fld id="{4F0B98DD-DB61-2040-B124-7B25D1724A97}" type="slidenum">
              <a:rPr lang="en-US" smtClean="0">
                <a:solidFill>
                  <a:schemeClr val="bg1"/>
                </a:solidFill>
              </a:rPr>
              <a:pPr algn="ctr"/>
              <a:t>4</a:t>
            </a:fld>
            <a:endParaRPr lang="en-US" dirty="0">
              <a:solidFill>
                <a:schemeClr val="bg1"/>
              </a:solidFill>
            </a:endParaRPr>
          </a:p>
        </p:txBody>
      </p:sp>
      <p:sp>
        <p:nvSpPr>
          <p:cNvPr id="3" name="Content Placeholder 2">
            <a:extLst>
              <a:ext uri="{FF2B5EF4-FFF2-40B4-BE49-F238E27FC236}">
                <a16:creationId xmlns:a16="http://schemas.microsoft.com/office/drawing/2014/main" id="{B4D26212-321C-68B5-9956-84F2F96247BD}"/>
              </a:ext>
            </a:extLst>
          </p:cNvPr>
          <p:cNvSpPr>
            <a:spLocks noGrp="1"/>
          </p:cNvSpPr>
          <p:nvPr>
            <p:ph idx="4294967295"/>
          </p:nvPr>
        </p:nvSpPr>
        <p:spPr>
          <a:xfrm>
            <a:off x="579782" y="1659933"/>
            <a:ext cx="6695661" cy="4351338"/>
          </a:xfrm>
        </p:spPr>
        <p:txBody>
          <a:bodyPr>
            <a:noAutofit/>
          </a:bodyPr>
          <a:lstStyle/>
          <a:p>
            <a:pPr marL="0" indent="0" fontAlgn="base">
              <a:lnSpc>
                <a:spcPct val="100000"/>
              </a:lnSpc>
              <a:spcBef>
                <a:spcPts val="1200"/>
              </a:spcBef>
              <a:buNone/>
            </a:pPr>
            <a:r>
              <a:rPr lang="en-US" sz="2000" b="1" i="0" u="none" strike="noStrike" dirty="0">
                <a:solidFill>
                  <a:srgbClr val="000000"/>
                </a:solidFill>
                <a:effectLst/>
                <a:latin typeface="Arial" panose="020B0604020202020204" pitchFamily="34" charset="0"/>
                <a:cs typeface="Arial" panose="020B0604020202020204" pitchFamily="34" charset="0"/>
              </a:rPr>
              <a:t>Innovation Grant </a:t>
            </a:r>
          </a:p>
          <a:p>
            <a:pPr marL="0" indent="0" fontAlgn="base">
              <a:lnSpc>
                <a:spcPct val="100000"/>
              </a:lnSpc>
              <a:spcBef>
                <a:spcPts val="1200"/>
              </a:spcBef>
              <a:buNone/>
            </a:pPr>
            <a:endParaRPr lang="en-US" sz="1000" b="1" i="0" u="none" strike="noStrike" dirty="0">
              <a:solidFill>
                <a:srgbClr val="000000"/>
              </a:solidFill>
              <a:effectLst/>
              <a:latin typeface="Arial" panose="020B0604020202020204" pitchFamily="34" charset="0"/>
              <a:cs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Funds projects that address local workforce development needs. Projects may provide skills training to individuals and/or assist individuals with connecting to careers.</a:t>
            </a:r>
            <a:endParaRPr lang="en-US" sz="1200" b="0" dirty="0">
              <a:effectLst/>
            </a:endParaRPr>
          </a:p>
          <a:p>
            <a:pPr rtl="0">
              <a:spcBef>
                <a:spcPts val="0"/>
              </a:spcBef>
              <a:spcAft>
                <a:spcPts val="0"/>
              </a:spcAft>
            </a:pPr>
            <a:endParaRPr lang="en-US" sz="1200" i="0" u="none" strike="noStrike" dirty="0">
              <a:solidFill>
                <a:srgbClr val="000000"/>
              </a:solidFill>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 lead applicant must represent a community-based team with representation and support from business, education and other community partners as an ideal partnership. </a:t>
            </a:r>
            <a:endParaRPr lang="en-US" sz="1200" b="0" dirty="0">
              <a:effectLst/>
            </a:endParaRPr>
          </a:p>
          <a:p>
            <a:pPr rtl="0">
              <a:spcBef>
                <a:spcPts val="0"/>
              </a:spcBef>
              <a:spcAft>
                <a:spcPts val="0"/>
              </a:spcAft>
            </a:pPr>
            <a:endParaRPr lang="en-US" sz="1200" i="0" u="none" strike="noStrike" dirty="0">
              <a:solidFill>
                <a:srgbClr val="000000"/>
              </a:solidFill>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Innovation grants are available for projects up to $25,000 per region and can fund projects that address local workforce development needs. Projects may provide skills training to individuals and/or assist individuals with connecting to careers. Projects that include work-based learning as a major component can exceed the $25,000 award limit. </a:t>
            </a:r>
            <a:br>
              <a:rPr lang="en-US" sz="1200" dirty="0"/>
            </a:br>
            <a:br>
              <a:rPr lang="en-US" sz="1200" dirty="0"/>
            </a:br>
            <a:endParaRPr lang="en-US" sz="1800" b="0" i="1" u="none" strike="noStrike" dirty="0">
              <a:solidFill>
                <a:srgbClr val="78AA9B"/>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2561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B8C6D3-B704-1A41-8308-FAF7512BB131}"/>
              </a:ext>
            </a:extLst>
          </p:cNvPr>
          <p:cNvSpPr/>
          <p:nvPr/>
        </p:nvSpPr>
        <p:spPr>
          <a:xfrm>
            <a:off x="0" y="0"/>
            <a:ext cx="12192000" cy="1272209"/>
          </a:xfrm>
          <a:prstGeom prst="rect">
            <a:avLst/>
          </a:prstGeom>
          <a:solidFill>
            <a:srgbClr val="11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2EFADAB-BD4C-B54F-8CB3-6A48C7687012}"/>
              </a:ext>
            </a:extLst>
          </p:cNvPr>
          <p:cNvSpPr>
            <a:spLocks noGrp="1"/>
          </p:cNvSpPr>
          <p:nvPr>
            <p:ph type="title"/>
          </p:nvPr>
        </p:nvSpPr>
        <p:spPr>
          <a:xfrm>
            <a:off x="579782" y="0"/>
            <a:ext cx="10515600" cy="1272209"/>
          </a:xfrm>
        </p:spPr>
        <p:txBody>
          <a:bodyPr>
            <a:normAutofit/>
          </a:bodyPr>
          <a:lstStyle/>
          <a:p>
            <a:r>
              <a:rPr lang="en-US" sz="3000" b="1" dirty="0">
                <a:solidFill>
                  <a:schemeClr val="bg1"/>
                </a:solidFill>
                <a:effectLst/>
                <a:latin typeface="Arial" panose="020B0604020202020204" pitchFamily="34" charset="0"/>
                <a:ea typeface="Arial" panose="020B0604020202020204" pitchFamily="34" charset="0"/>
                <a:cs typeface="Arial" panose="020B0604020202020204" pitchFamily="34" charset="0"/>
              </a:rPr>
              <a:t>WDC Grant Opportunities</a:t>
            </a:r>
            <a:endParaRPr lang="en-US" sz="3000" b="1" dirty="0">
              <a:solidFill>
                <a:schemeClr val="bg1"/>
              </a:solidFill>
              <a:latin typeface="Arial" panose="020B0604020202020204" pitchFamily="34" charset="0"/>
              <a:cs typeface="Arial" panose="020B0604020202020204" pitchFamily="34" charset="0"/>
            </a:endParaRPr>
          </a:p>
        </p:txBody>
      </p:sp>
      <p:sp>
        <p:nvSpPr>
          <p:cNvPr id="12" name="Slide Number Placeholder 13">
            <a:extLst>
              <a:ext uri="{FF2B5EF4-FFF2-40B4-BE49-F238E27FC236}">
                <a16:creationId xmlns:a16="http://schemas.microsoft.com/office/drawing/2014/main" id="{3D02F2B4-314F-3542-A761-388C2A7157A0}"/>
              </a:ext>
            </a:extLst>
          </p:cNvPr>
          <p:cNvSpPr>
            <a:spLocks noGrp="1"/>
          </p:cNvSpPr>
          <p:nvPr>
            <p:ph type="sldNum" sz="quarter" idx="12"/>
          </p:nvPr>
        </p:nvSpPr>
        <p:spPr>
          <a:xfrm>
            <a:off x="579782" y="6217204"/>
            <a:ext cx="294861" cy="302865"/>
          </a:xfrm>
          <a:solidFill>
            <a:schemeClr val="accent3"/>
          </a:solidFill>
        </p:spPr>
        <p:txBody>
          <a:bodyPr/>
          <a:lstStyle/>
          <a:p>
            <a:pPr algn="ctr"/>
            <a:fld id="{4F0B98DD-DB61-2040-B124-7B25D1724A97}" type="slidenum">
              <a:rPr lang="en-US" smtClean="0">
                <a:solidFill>
                  <a:schemeClr val="bg1"/>
                </a:solidFill>
              </a:rPr>
              <a:pPr algn="ctr"/>
              <a:t>5</a:t>
            </a:fld>
            <a:endParaRPr lang="en-US" dirty="0">
              <a:solidFill>
                <a:schemeClr val="bg1"/>
              </a:solidFill>
            </a:endParaRPr>
          </a:p>
        </p:txBody>
      </p:sp>
      <p:sp>
        <p:nvSpPr>
          <p:cNvPr id="3" name="Content Placeholder 2">
            <a:extLst>
              <a:ext uri="{FF2B5EF4-FFF2-40B4-BE49-F238E27FC236}">
                <a16:creationId xmlns:a16="http://schemas.microsoft.com/office/drawing/2014/main" id="{B4D26212-321C-68B5-9956-84F2F96247BD}"/>
              </a:ext>
            </a:extLst>
          </p:cNvPr>
          <p:cNvSpPr>
            <a:spLocks noGrp="1"/>
          </p:cNvSpPr>
          <p:nvPr>
            <p:ph idx="4294967295"/>
          </p:nvPr>
        </p:nvSpPr>
        <p:spPr>
          <a:xfrm>
            <a:off x="579782" y="1659932"/>
            <a:ext cx="6695661" cy="4966155"/>
          </a:xfrm>
        </p:spPr>
        <p:txBody>
          <a:bodyPr>
            <a:noAutofit/>
          </a:bodyPr>
          <a:lstStyle/>
          <a:p>
            <a:pPr marL="0" indent="0" fontAlgn="base">
              <a:lnSpc>
                <a:spcPct val="100000"/>
              </a:lnSpc>
              <a:spcBef>
                <a:spcPts val="1200"/>
              </a:spcBef>
              <a:buNone/>
            </a:pPr>
            <a:r>
              <a:rPr lang="en-US" sz="2000" b="1" i="0" u="none" strike="noStrike" dirty="0">
                <a:solidFill>
                  <a:srgbClr val="000000"/>
                </a:solidFill>
                <a:effectLst/>
                <a:latin typeface="Arial" panose="020B0604020202020204" pitchFamily="34" charset="0"/>
                <a:cs typeface="Arial" panose="020B0604020202020204" pitchFamily="34" charset="0"/>
              </a:rPr>
              <a:t>Employer Grant </a:t>
            </a:r>
          </a:p>
          <a:p>
            <a:pPr marL="0" indent="0" fontAlgn="base">
              <a:lnSpc>
                <a:spcPct val="100000"/>
              </a:lnSpc>
              <a:spcBef>
                <a:spcPts val="1200"/>
              </a:spcBef>
              <a:buNone/>
            </a:pPr>
            <a:endParaRPr lang="en-US" sz="1000" b="1" i="0" u="none" strike="noStrike" dirty="0">
              <a:solidFill>
                <a:srgbClr val="000000"/>
              </a:solidFill>
              <a:effectLst/>
              <a:latin typeface="Arial" panose="020B0604020202020204" pitchFamily="34" charset="0"/>
              <a:cs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Available to Idaho employers who are increasing their current workforce and/or retraining existing workers with skills necessary for specific economic opportunities or industrial expansion initiatives.</a:t>
            </a:r>
            <a:endParaRPr lang="en-US" sz="1200" b="0" dirty="0">
              <a:effectLst/>
            </a:endParaRPr>
          </a:p>
          <a:p>
            <a:pPr rtl="0">
              <a:spcBef>
                <a:spcPts val="0"/>
              </a:spcBef>
              <a:spcAft>
                <a:spcPts val="0"/>
              </a:spcAft>
            </a:pPr>
            <a:endParaRPr lang="en-US" sz="1200" i="0" u="none" strike="noStrike" dirty="0">
              <a:solidFill>
                <a:srgbClr val="000000"/>
              </a:solidFill>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 fund is designed to support an employer’s innovation of its processes, products and services; and/or the development of new goods or services which will improve the employer’s competitive position within the industry. </a:t>
            </a:r>
            <a:endParaRPr lang="en-US" sz="1200" b="0" dirty="0">
              <a:effectLst/>
            </a:endParaRPr>
          </a:p>
          <a:p>
            <a:pPr rtl="0">
              <a:spcBef>
                <a:spcPts val="0"/>
              </a:spcBef>
              <a:spcAft>
                <a:spcPts val="0"/>
              </a:spcAft>
            </a:pPr>
            <a:endParaRPr lang="en-US" sz="1200" i="0" u="none" strike="noStrike" dirty="0">
              <a:solidFill>
                <a:srgbClr val="000000"/>
              </a:solidFill>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 maximum amount of funds available to an employer is $500,000 per grant or $750,000 over a 10- year period. </a:t>
            </a:r>
            <a:br>
              <a:rPr lang="en-US" sz="1200" dirty="0"/>
            </a:br>
            <a:br>
              <a:rPr lang="en-US" sz="1200" dirty="0"/>
            </a:br>
            <a:br>
              <a:rPr lang="en-US" sz="1200" dirty="0"/>
            </a:br>
            <a:endParaRPr lang="en-US" sz="1800" b="0" i="1" u="none" strike="noStrike" dirty="0">
              <a:solidFill>
                <a:srgbClr val="78AA9B"/>
              </a:solidFill>
              <a:effectLst/>
              <a:latin typeface="Arial" panose="020B0604020202020204" pitchFamily="34" charset="0"/>
              <a:cs typeface="Arial" panose="020B0604020202020204" pitchFamily="34" charset="0"/>
            </a:endParaRPr>
          </a:p>
        </p:txBody>
      </p:sp>
      <p:pic>
        <p:nvPicPr>
          <p:cNvPr id="4" name="Picture 3" descr="A person standing in front of a computer&#10;&#10;Description automatically generated with medium confidence">
            <a:extLst>
              <a:ext uri="{FF2B5EF4-FFF2-40B4-BE49-F238E27FC236}">
                <a16:creationId xmlns:a16="http://schemas.microsoft.com/office/drawing/2014/main" id="{FCD70661-4C4B-7847-6D29-819A57B0A459}"/>
              </a:ext>
            </a:extLst>
          </p:cNvPr>
          <p:cNvPicPr>
            <a:picLocks noChangeAspect="1"/>
          </p:cNvPicPr>
          <p:nvPr/>
        </p:nvPicPr>
        <p:blipFill>
          <a:blip r:embed="rId3"/>
          <a:stretch>
            <a:fillRect/>
          </a:stretch>
        </p:blipFill>
        <p:spPr>
          <a:xfrm>
            <a:off x="7672368" y="1820554"/>
            <a:ext cx="3846159" cy="3846159"/>
          </a:xfrm>
          <a:prstGeom prst="rect">
            <a:avLst/>
          </a:prstGeom>
        </p:spPr>
      </p:pic>
    </p:spTree>
    <p:extLst>
      <p:ext uri="{BB962C8B-B14F-4D97-AF65-F5344CB8AC3E}">
        <p14:creationId xmlns:p14="http://schemas.microsoft.com/office/powerpoint/2010/main" val="2539005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B8C6D3-B704-1A41-8308-FAF7512BB131}"/>
              </a:ext>
            </a:extLst>
          </p:cNvPr>
          <p:cNvSpPr/>
          <p:nvPr/>
        </p:nvSpPr>
        <p:spPr>
          <a:xfrm>
            <a:off x="0" y="0"/>
            <a:ext cx="12192000" cy="1272209"/>
          </a:xfrm>
          <a:prstGeom prst="rect">
            <a:avLst/>
          </a:prstGeom>
          <a:solidFill>
            <a:srgbClr val="11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2EFADAB-BD4C-B54F-8CB3-6A48C7687012}"/>
              </a:ext>
            </a:extLst>
          </p:cNvPr>
          <p:cNvSpPr>
            <a:spLocks noGrp="1"/>
          </p:cNvSpPr>
          <p:nvPr>
            <p:ph type="title"/>
          </p:nvPr>
        </p:nvSpPr>
        <p:spPr>
          <a:xfrm>
            <a:off x="579782" y="0"/>
            <a:ext cx="10515600" cy="1272209"/>
          </a:xfrm>
        </p:spPr>
        <p:txBody>
          <a:bodyPr>
            <a:normAutofit/>
          </a:bodyPr>
          <a:lstStyle/>
          <a:p>
            <a:r>
              <a:rPr lang="en-US" sz="3000" b="1" dirty="0">
                <a:solidFill>
                  <a:schemeClr val="bg1"/>
                </a:solidFill>
                <a:effectLst/>
                <a:latin typeface="Arial" panose="020B0604020202020204" pitchFamily="34" charset="0"/>
                <a:ea typeface="Arial" panose="020B0604020202020204" pitchFamily="34" charset="0"/>
                <a:cs typeface="Arial" panose="020B0604020202020204" pitchFamily="34" charset="0"/>
              </a:rPr>
              <a:t>WDC Grant Opportunities</a:t>
            </a:r>
            <a:endParaRPr lang="en-US" sz="3000" b="1" dirty="0">
              <a:solidFill>
                <a:schemeClr val="bg1"/>
              </a:solidFill>
              <a:latin typeface="Arial" panose="020B0604020202020204" pitchFamily="34" charset="0"/>
              <a:cs typeface="Arial" panose="020B0604020202020204" pitchFamily="34" charset="0"/>
            </a:endParaRPr>
          </a:p>
        </p:txBody>
      </p:sp>
      <p:sp>
        <p:nvSpPr>
          <p:cNvPr id="12" name="Slide Number Placeholder 13">
            <a:extLst>
              <a:ext uri="{FF2B5EF4-FFF2-40B4-BE49-F238E27FC236}">
                <a16:creationId xmlns:a16="http://schemas.microsoft.com/office/drawing/2014/main" id="{3D02F2B4-314F-3542-A761-388C2A7157A0}"/>
              </a:ext>
            </a:extLst>
          </p:cNvPr>
          <p:cNvSpPr>
            <a:spLocks noGrp="1"/>
          </p:cNvSpPr>
          <p:nvPr>
            <p:ph type="sldNum" sz="quarter" idx="12"/>
          </p:nvPr>
        </p:nvSpPr>
        <p:spPr>
          <a:xfrm>
            <a:off x="579782" y="6217204"/>
            <a:ext cx="294861" cy="302865"/>
          </a:xfrm>
          <a:solidFill>
            <a:schemeClr val="accent3"/>
          </a:solidFill>
        </p:spPr>
        <p:txBody>
          <a:bodyPr/>
          <a:lstStyle/>
          <a:p>
            <a:pPr algn="ctr"/>
            <a:fld id="{4F0B98DD-DB61-2040-B124-7B25D1724A97}" type="slidenum">
              <a:rPr lang="en-US" smtClean="0">
                <a:solidFill>
                  <a:schemeClr val="bg1"/>
                </a:solidFill>
              </a:rPr>
              <a:pPr algn="ctr"/>
              <a:t>6</a:t>
            </a:fld>
            <a:endParaRPr lang="en-US" dirty="0">
              <a:solidFill>
                <a:schemeClr val="bg1"/>
              </a:solidFill>
            </a:endParaRPr>
          </a:p>
        </p:txBody>
      </p:sp>
      <p:sp>
        <p:nvSpPr>
          <p:cNvPr id="3" name="Content Placeholder 2">
            <a:extLst>
              <a:ext uri="{FF2B5EF4-FFF2-40B4-BE49-F238E27FC236}">
                <a16:creationId xmlns:a16="http://schemas.microsoft.com/office/drawing/2014/main" id="{B4D26212-321C-68B5-9956-84F2F96247BD}"/>
              </a:ext>
            </a:extLst>
          </p:cNvPr>
          <p:cNvSpPr>
            <a:spLocks noGrp="1"/>
          </p:cNvSpPr>
          <p:nvPr>
            <p:ph idx="4294967295"/>
          </p:nvPr>
        </p:nvSpPr>
        <p:spPr>
          <a:xfrm>
            <a:off x="579782" y="1659932"/>
            <a:ext cx="6695661" cy="4966155"/>
          </a:xfrm>
        </p:spPr>
        <p:txBody>
          <a:bodyPr>
            <a:noAutofit/>
          </a:bodyPr>
          <a:lstStyle/>
          <a:p>
            <a:pPr marL="0" indent="0" fontAlgn="base">
              <a:lnSpc>
                <a:spcPct val="100000"/>
              </a:lnSpc>
              <a:spcBef>
                <a:spcPts val="1200"/>
              </a:spcBef>
              <a:buNone/>
            </a:pPr>
            <a:r>
              <a:rPr lang="en-US" sz="2000" b="1" i="0" u="none" strike="noStrike" dirty="0">
                <a:solidFill>
                  <a:srgbClr val="000000"/>
                </a:solidFill>
                <a:effectLst/>
                <a:latin typeface="Arial" panose="020B0604020202020204" pitchFamily="34" charset="0"/>
                <a:cs typeface="Arial" panose="020B0604020202020204" pitchFamily="34" charset="0"/>
              </a:rPr>
              <a:t>Outreach Project Grant </a:t>
            </a:r>
          </a:p>
          <a:p>
            <a:pPr marL="0" indent="0" fontAlgn="base">
              <a:lnSpc>
                <a:spcPct val="100000"/>
              </a:lnSpc>
              <a:spcBef>
                <a:spcPts val="1200"/>
              </a:spcBef>
              <a:buNone/>
            </a:pPr>
            <a:endParaRPr lang="en-US" sz="1000" b="1" i="0" u="none" strike="noStrike" dirty="0">
              <a:solidFill>
                <a:srgbClr val="000000"/>
              </a:solidFill>
              <a:effectLst/>
              <a:latin typeface="Arial" panose="020B0604020202020204" pitchFamily="34" charset="0"/>
              <a:cs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These grants are for projects that provide public information and outreach on career education and workforce training opportunities, including existing education and training programs and services not funded by the training fund. </a:t>
            </a:r>
            <a:endParaRPr lang="en-US" sz="1200" b="0" dirty="0">
              <a:effectLst/>
            </a:endParaRPr>
          </a:p>
          <a:p>
            <a:pPr rtl="0">
              <a:spcBef>
                <a:spcPts val="0"/>
              </a:spcBef>
              <a:spcAft>
                <a:spcPts val="0"/>
              </a:spcAft>
            </a:pPr>
            <a:endParaRPr lang="en-US" sz="1200" i="0" u="none" strike="noStrike" dirty="0">
              <a:solidFill>
                <a:srgbClr val="000000"/>
              </a:solidFill>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State agencies, educational institutions, nonprofit organizations, or employers may apply for these awards. The Council approves an earmark of Workforce Development Training funds annually for Outreach Projects. </a:t>
            </a:r>
            <a:br>
              <a:rPr lang="en-US" sz="1200" dirty="0"/>
            </a:br>
            <a:endParaRPr lang="en-US" sz="1800" b="0" i="1" u="none" strike="noStrike" dirty="0">
              <a:solidFill>
                <a:srgbClr val="78AA9B"/>
              </a:solidFill>
              <a:effectLst/>
              <a:latin typeface="Arial" panose="020B0604020202020204" pitchFamily="34" charset="0"/>
              <a:cs typeface="Arial" panose="020B0604020202020204" pitchFamily="34" charset="0"/>
            </a:endParaRPr>
          </a:p>
        </p:txBody>
      </p:sp>
      <p:pic>
        <p:nvPicPr>
          <p:cNvPr id="5" name="Picture 4" descr="A picture containing person, people&#10;&#10;Description automatically generated">
            <a:extLst>
              <a:ext uri="{FF2B5EF4-FFF2-40B4-BE49-F238E27FC236}">
                <a16:creationId xmlns:a16="http://schemas.microsoft.com/office/drawing/2014/main" id="{7BBF6A85-0AFD-A45F-D5CA-BAC45FF552E3}"/>
              </a:ext>
            </a:extLst>
          </p:cNvPr>
          <p:cNvPicPr>
            <a:picLocks noChangeAspect="1"/>
          </p:cNvPicPr>
          <p:nvPr/>
        </p:nvPicPr>
        <p:blipFill>
          <a:blip r:embed="rId3"/>
          <a:stretch>
            <a:fillRect/>
          </a:stretch>
        </p:blipFill>
        <p:spPr>
          <a:xfrm>
            <a:off x="7561180" y="1821627"/>
            <a:ext cx="4051038" cy="3846158"/>
          </a:xfrm>
          <a:prstGeom prst="rect">
            <a:avLst/>
          </a:prstGeom>
        </p:spPr>
      </p:pic>
    </p:spTree>
    <p:extLst>
      <p:ext uri="{BB962C8B-B14F-4D97-AF65-F5344CB8AC3E}">
        <p14:creationId xmlns:p14="http://schemas.microsoft.com/office/powerpoint/2010/main" val="262250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B8C6D3-B704-1A41-8308-FAF7512BB131}"/>
              </a:ext>
            </a:extLst>
          </p:cNvPr>
          <p:cNvSpPr/>
          <p:nvPr/>
        </p:nvSpPr>
        <p:spPr>
          <a:xfrm>
            <a:off x="0" y="0"/>
            <a:ext cx="12192000" cy="1272209"/>
          </a:xfrm>
          <a:prstGeom prst="rect">
            <a:avLst/>
          </a:prstGeom>
          <a:solidFill>
            <a:srgbClr val="11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2EFADAB-BD4C-B54F-8CB3-6A48C7687012}"/>
              </a:ext>
            </a:extLst>
          </p:cNvPr>
          <p:cNvSpPr>
            <a:spLocks noGrp="1"/>
          </p:cNvSpPr>
          <p:nvPr>
            <p:ph type="title"/>
          </p:nvPr>
        </p:nvSpPr>
        <p:spPr>
          <a:xfrm>
            <a:off x="579782" y="0"/>
            <a:ext cx="10515600" cy="1272209"/>
          </a:xfrm>
        </p:spPr>
        <p:txBody>
          <a:bodyPr>
            <a:normAutofit/>
          </a:bodyPr>
          <a:lstStyle/>
          <a:p>
            <a:r>
              <a:rPr lang="en-US" sz="3000" b="1" dirty="0">
                <a:solidFill>
                  <a:schemeClr val="bg1"/>
                </a:solidFill>
                <a:effectLst/>
                <a:latin typeface="Arial" panose="020B0604020202020204" pitchFamily="34" charset="0"/>
                <a:ea typeface="Arial" panose="020B0604020202020204" pitchFamily="34" charset="0"/>
                <a:cs typeface="Arial" panose="020B0604020202020204" pitchFamily="34" charset="0"/>
              </a:rPr>
              <a:t>WDC Grant Opportunities</a:t>
            </a:r>
            <a:endParaRPr lang="en-US" sz="3000" b="1" dirty="0">
              <a:solidFill>
                <a:schemeClr val="bg1"/>
              </a:solidFill>
              <a:latin typeface="Arial" panose="020B0604020202020204" pitchFamily="34" charset="0"/>
              <a:cs typeface="Arial" panose="020B0604020202020204" pitchFamily="34" charset="0"/>
            </a:endParaRPr>
          </a:p>
        </p:txBody>
      </p:sp>
      <p:sp>
        <p:nvSpPr>
          <p:cNvPr id="12" name="Slide Number Placeholder 13">
            <a:extLst>
              <a:ext uri="{FF2B5EF4-FFF2-40B4-BE49-F238E27FC236}">
                <a16:creationId xmlns:a16="http://schemas.microsoft.com/office/drawing/2014/main" id="{3D02F2B4-314F-3542-A761-388C2A7157A0}"/>
              </a:ext>
            </a:extLst>
          </p:cNvPr>
          <p:cNvSpPr>
            <a:spLocks noGrp="1"/>
          </p:cNvSpPr>
          <p:nvPr>
            <p:ph type="sldNum" sz="quarter" idx="12"/>
          </p:nvPr>
        </p:nvSpPr>
        <p:spPr>
          <a:xfrm>
            <a:off x="579782" y="6217204"/>
            <a:ext cx="294861" cy="302865"/>
          </a:xfrm>
          <a:solidFill>
            <a:schemeClr val="accent3"/>
          </a:solidFill>
        </p:spPr>
        <p:txBody>
          <a:bodyPr/>
          <a:lstStyle/>
          <a:p>
            <a:pPr algn="ctr"/>
            <a:fld id="{4F0B98DD-DB61-2040-B124-7B25D1724A97}" type="slidenum">
              <a:rPr lang="en-US" smtClean="0">
                <a:solidFill>
                  <a:schemeClr val="bg1"/>
                </a:solidFill>
              </a:rPr>
              <a:pPr algn="ctr"/>
              <a:t>7</a:t>
            </a:fld>
            <a:endParaRPr lang="en-US" dirty="0">
              <a:solidFill>
                <a:schemeClr val="bg1"/>
              </a:solidFill>
            </a:endParaRPr>
          </a:p>
        </p:txBody>
      </p:sp>
      <p:sp>
        <p:nvSpPr>
          <p:cNvPr id="3" name="Content Placeholder 2">
            <a:extLst>
              <a:ext uri="{FF2B5EF4-FFF2-40B4-BE49-F238E27FC236}">
                <a16:creationId xmlns:a16="http://schemas.microsoft.com/office/drawing/2014/main" id="{B4D26212-321C-68B5-9956-84F2F96247BD}"/>
              </a:ext>
            </a:extLst>
          </p:cNvPr>
          <p:cNvSpPr>
            <a:spLocks noGrp="1"/>
          </p:cNvSpPr>
          <p:nvPr>
            <p:ph idx="4294967295"/>
          </p:nvPr>
        </p:nvSpPr>
        <p:spPr>
          <a:xfrm>
            <a:off x="579782" y="1659932"/>
            <a:ext cx="6695661" cy="4966155"/>
          </a:xfrm>
        </p:spPr>
        <p:txBody>
          <a:bodyPr>
            <a:noAutofit/>
          </a:bodyPr>
          <a:lstStyle/>
          <a:p>
            <a:pPr marL="0" indent="0" fontAlgn="base">
              <a:lnSpc>
                <a:spcPct val="100000"/>
              </a:lnSpc>
              <a:spcBef>
                <a:spcPts val="1200"/>
              </a:spcBef>
              <a:buNone/>
            </a:pPr>
            <a:r>
              <a:rPr lang="en-US" sz="2000" b="1" i="0" u="none" strike="noStrike" dirty="0">
                <a:solidFill>
                  <a:srgbClr val="000000"/>
                </a:solidFill>
                <a:effectLst/>
                <a:latin typeface="Arial" panose="020B0604020202020204" pitchFamily="34" charset="0"/>
              </a:rPr>
              <a:t>Childcare Expansion Grants</a:t>
            </a:r>
          </a:p>
          <a:p>
            <a:pPr marL="0" indent="0" fontAlgn="base">
              <a:lnSpc>
                <a:spcPct val="100000"/>
              </a:lnSpc>
              <a:spcBef>
                <a:spcPts val="1200"/>
              </a:spcBef>
              <a:buNone/>
            </a:pPr>
            <a:endParaRPr lang="en-US" sz="1000" b="1" i="0" u="none" strike="noStrike" dirty="0">
              <a:solidFill>
                <a:srgbClr val="000000"/>
              </a:solidFill>
              <a:effectLst/>
              <a:latin typeface="Arial" panose="020B0604020202020204" pitchFamily="34" charset="0"/>
              <a:cs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New in 2022, these grants are aimed at </a:t>
            </a:r>
            <a:r>
              <a:rPr lang="en-US" sz="1800" b="0" i="0" u="none" strike="noStrike" dirty="0">
                <a:solidFill>
                  <a:srgbClr val="000000"/>
                </a:solidFill>
                <a:effectLst/>
                <a:latin typeface="Roboto" panose="02000000000000000000" pitchFamily="2" charset="0"/>
              </a:rPr>
              <a:t>increasing the number of child care seats available to working families by targeting employers and/or child care providers willing to build new on-site or near-site child care facilities or expand existing facilities.</a:t>
            </a:r>
            <a:endParaRPr lang="en-US" sz="1200" b="0" dirty="0">
              <a:effectLst/>
            </a:endParaRPr>
          </a:p>
          <a:p>
            <a:pPr rtl="0">
              <a:spcBef>
                <a:spcPts val="0"/>
              </a:spcBef>
              <a:spcAft>
                <a:spcPts val="0"/>
              </a:spcAft>
            </a:pPr>
            <a:endParaRPr lang="en-US" sz="1200" i="0" u="none" strike="noStrike" dirty="0">
              <a:solidFill>
                <a:srgbClr val="000000"/>
              </a:solidFill>
              <a:latin typeface="Roboto" panose="02000000000000000000" pitchFamily="2" charset="0"/>
            </a:endParaRPr>
          </a:p>
          <a:p>
            <a:pPr rtl="0">
              <a:spcBef>
                <a:spcPts val="0"/>
              </a:spcBef>
              <a:spcAft>
                <a:spcPts val="0"/>
              </a:spcAft>
            </a:pPr>
            <a:r>
              <a:rPr lang="en-US" sz="1800" dirty="0">
                <a:solidFill>
                  <a:srgbClr val="000000"/>
                </a:solidFill>
                <a:latin typeface="Roboto" panose="02000000000000000000" pitchFamily="2" charset="0"/>
              </a:rPr>
              <a:t>E</a:t>
            </a:r>
            <a:r>
              <a:rPr lang="en-US" sz="1800" b="0" i="0" u="none" strike="noStrike" dirty="0">
                <a:solidFill>
                  <a:srgbClr val="000000"/>
                </a:solidFill>
                <a:effectLst/>
                <a:latin typeface="Roboto" panose="02000000000000000000" pitchFamily="2" charset="0"/>
              </a:rPr>
              <a:t>ncourage and enable businesses and employer consortiums to create and develop on-site, or near-site child care centers or partner with local and regional child care services to increase available slots for an employer’s employees (not at the expense of existing or available slots in the local area).</a:t>
            </a:r>
            <a:endParaRPr lang="en-US" sz="1200" b="0" dirty="0">
              <a:effectLst/>
            </a:endParaRPr>
          </a:p>
          <a:p>
            <a:pPr rtl="0">
              <a:spcBef>
                <a:spcPts val="0"/>
              </a:spcBef>
              <a:spcAft>
                <a:spcPts val="0"/>
              </a:spcAft>
            </a:pPr>
            <a:endParaRPr lang="en-US" sz="1800" b="0" i="0" u="none" strike="noStrike" dirty="0">
              <a:solidFill>
                <a:srgbClr val="000000"/>
              </a:solidFill>
              <a:effectLst/>
              <a:latin typeface="Roboto" panose="02000000000000000000" pitchFamily="2" charset="0"/>
            </a:endParaRPr>
          </a:p>
          <a:p>
            <a:pPr rtl="0">
              <a:spcBef>
                <a:spcPts val="0"/>
              </a:spcBef>
              <a:spcAft>
                <a:spcPts val="0"/>
              </a:spcAft>
            </a:pPr>
            <a:r>
              <a:rPr lang="en-US" sz="1800" b="0" i="0" u="none" strike="noStrike" dirty="0">
                <a:solidFill>
                  <a:srgbClr val="000000"/>
                </a:solidFill>
                <a:effectLst/>
                <a:latin typeface="Roboto" panose="02000000000000000000" pitchFamily="2" charset="0"/>
              </a:rPr>
              <a:t>Maximum of $15,000 per child served is available to applicants to support the addition of new seats. - 50% minimum cash and/or in-kind match is required</a:t>
            </a:r>
            <a:r>
              <a:rPr lang="en-US" sz="1200" i="0" u="none" strike="noStrike" dirty="0">
                <a:solidFill>
                  <a:srgbClr val="000000"/>
                </a:solidFill>
                <a:latin typeface="Roboto" panose="02000000000000000000" pitchFamily="2" charset="0"/>
              </a:rPr>
              <a:t>.</a:t>
            </a:r>
            <a:br>
              <a:rPr lang="en-US" sz="1200" dirty="0"/>
            </a:br>
            <a:endParaRPr lang="en-US" sz="1800" b="0" i="1" u="none" strike="noStrike" dirty="0">
              <a:solidFill>
                <a:srgbClr val="78AA9B"/>
              </a:solidFill>
              <a:effectLst/>
              <a:latin typeface="Arial" panose="020B0604020202020204" pitchFamily="34" charset="0"/>
              <a:cs typeface="Arial" panose="020B0604020202020204" pitchFamily="34" charset="0"/>
            </a:endParaRPr>
          </a:p>
        </p:txBody>
      </p:sp>
      <p:pic>
        <p:nvPicPr>
          <p:cNvPr id="4" name="Picture 3" descr="A picture containing person, child, little, child&#10;&#10;Description automatically generated">
            <a:extLst>
              <a:ext uri="{FF2B5EF4-FFF2-40B4-BE49-F238E27FC236}">
                <a16:creationId xmlns:a16="http://schemas.microsoft.com/office/drawing/2014/main" id="{CEDE916D-25FF-7B54-2B2D-F48758EB30D9}"/>
              </a:ext>
            </a:extLst>
          </p:cNvPr>
          <p:cNvPicPr>
            <a:picLocks noChangeAspect="1"/>
          </p:cNvPicPr>
          <p:nvPr/>
        </p:nvPicPr>
        <p:blipFill>
          <a:blip r:embed="rId3"/>
          <a:stretch>
            <a:fillRect/>
          </a:stretch>
        </p:blipFill>
        <p:spPr>
          <a:xfrm>
            <a:off x="7561180" y="1821627"/>
            <a:ext cx="4011129" cy="3876808"/>
          </a:xfrm>
          <a:prstGeom prst="rect">
            <a:avLst/>
          </a:prstGeom>
        </p:spPr>
      </p:pic>
    </p:spTree>
    <p:extLst>
      <p:ext uri="{BB962C8B-B14F-4D97-AF65-F5344CB8AC3E}">
        <p14:creationId xmlns:p14="http://schemas.microsoft.com/office/powerpoint/2010/main" val="2279133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B8C6D3-B704-1A41-8308-FAF7512BB131}"/>
              </a:ext>
            </a:extLst>
          </p:cNvPr>
          <p:cNvSpPr/>
          <p:nvPr/>
        </p:nvSpPr>
        <p:spPr>
          <a:xfrm>
            <a:off x="0" y="0"/>
            <a:ext cx="12192000" cy="1272209"/>
          </a:xfrm>
          <a:prstGeom prst="rect">
            <a:avLst/>
          </a:prstGeom>
          <a:solidFill>
            <a:srgbClr val="11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2EFADAB-BD4C-B54F-8CB3-6A48C7687012}"/>
              </a:ext>
            </a:extLst>
          </p:cNvPr>
          <p:cNvSpPr>
            <a:spLocks noGrp="1"/>
          </p:cNvSpPr>
          <p:nvPr>
            <p:ph type="title"/>
          </p:nvPr>
        </p:nvSpPr>
        <p:spPr>
          <a:xfrm>
            <a:off x="579782" y="0"/>
            <a:ext cx="10515600" cy="1272209"/>
          </a:xfrm>
        </p:spPr>
        <p:txBody>
          <a:bodyPr>
            <a:normAutofit/>
          </a:bodyPr>
          <a:lstStyle/>
          <a:p>
            <a:r>
              <a:rPr lang="en-US" sz="3000" b="1" dirty="0">
                <a:solidFill>
                  <a:schemeClr val="bg1"/>
                </a:solidFill>
                <a:effectLst/>
                <a:latin typeface="Arial" panose="020B0604020202020204" pitchFamily="34" charset="0"/>
                <a:ea typeface="Arial" panose="020B0604020202020204" pitchFamily="34" charset="0"/>
                <a:cs typeface="Arial" panose="020B0604020202020204" pitchFamily="34" charset="0"/>
              </a:rPr>
              <a:t>WDC Grant Opportunities</a:t>
            </a:r>
            <a:endParaRPr lang="en-US" sz="3000" b="1" dirty="0">
              <a:solidFill>
                <a:schemeClr val="bg1"/>
              </a:solidFill>
              <a:latin typeface="Arial" panose="020B0604020202020204" pitchFamily="34" charset="0"/>
              <a:cs typeface="Arial" panose="020B0604020202020204" pitchFamily="34" charset="0"/>
            </a:endParaRPr>
          </a:p>
        </p:txBody>
      </p:sp>
      <p:sp>
        <p:nvSpPr>
          <p:cNvPr id="12" name="Slide Number Placeholder 13">
            <a:extLst>
              <a:ext uri="{FF2B5EF4-FFF2-40B4-BE49-F238E27FC236}">
                <a16:creationId xmlns:a16="http://schemas.microsoft.com/office/drawing/2014/main" id="{3D02F2B4-314F-3542-A761-388C2A7157A0}"/>
              </a:ext>
            </a:extLst>
          </p:cNvPr>
          <p:cNvSpPr>
            <a:spLocks noGrp="1"/>
          </p:cNvSpPr>
          <p:nvPr>
            <p:ph type="sldNum" sz="quarter" idx="12"/>
          </p:nvPr>
        </p:nvSpPr>
        <p:spPr>
          <a:xfrm>
            <a:off x="579782" y="6217204"/>
            <a:ext cx="294861" cy="302865"/>
          </a:xfrm>
          <a:solidFill>
            <a:schemeClr val="accent3"/>
          </a:solidFill>
        </p:spPr>
        <p:txBody>
          <a:bodyPr/>
          <a:lstStyle/>
          <a:p>
            <a:pPr algn="ctr"/>
            <a:fld id="{4F0B98DD-DB61-2040-B124-7B25D1724A97}" type="slidenum">
              <a:rPr lang="en-US" smtClean="0">
                <a:solidFill>
                  <a:schemeClr val="bg1"/>
                </a:solidFill>
              </a:rPr>
              <a:pPr algn="ctr"/>
              <a:t>8</a:t>
            </a:fld>
            <a:endParaRPr lang="en-US" dirty="0">
              <a:solidFill>
                <a:schemeClr val="bg1"/>
              </a:solidFill>
            </a:endParaRPr>
          </a:p>
        </p:txBody>
      </p:sp>
      <p:sp>
        <p:nvSpPr>
          <p:cNvPr id="3" name="Content Placeholder 2">
            <a:extLst>
              <a:ext uri="{FF2B5EF4-FFF2-40B4-BE49-F238E27FC236}">
                <a16:creationId xmlns:a16="http://schemas.microsoft.com/office/drawing/2014/main" id="{B4D26212-321C-68B5-9956-84F2F96247BD}"/>
              </a:ext>
            </a:extLst>
          </p:cNvPr>
          <p:cNvSpPr>
            <a:spLocks noGrp="1"/>
          </p:cNvSpPr>
          <p:nvPr>
            <p:ph idx="4294967295"/>
          </p:nvPr>
        </p:nvSpPr>
        <p:spPr>
          <a:xfrm>
            <a:off x="521727" y="1712941"/>
            <a:ext cx="3974073" cy="4351338"/>
          </a:xfrm>
        </p:spPr>
        <p:txBody>
          <a:bodyPr>
            <a:normAutofit/>
          </a:bodyPr>
          <a:lstStyle/>
          <a:p>
            <a:pPr marL="0" indent="0" rtl="0">
              <a:spcBef>
                <a:spcPts val="0"/>
              </a:spcBef>
              <a:spcAft>
                <a:spcPts val="0"/>
              </a:spcAft>
              <a:buNone/>
            </a:pPr>
            <a:r>
              <a:rPr lang="en-US" sz="2000" b="0" i="0" u="none" strike="noStrike" dirty="0">
                <a:solidFill>
                  <a:srgbClr val="000000"/>
                </a:solidFill>
                <a:effectLst/>
                <a:latin typeface="Arial" panose="020B0604020202020204" pitchFamily="34" charset="0"/>
              </a:rPr>
              <a:t>For more information, application deadlines, or to apply for a grant, visit: </a:t>
            </a:r>
          </a:p>
          <a:p>
            <a:pPr marL="0" indent="0" rtl="0">
              <a:spcBef>
                <a:spcPts val="0"/>
              </a:spcBef>
              <a:spcAft>
                <a:spcPts val="0"/>
              </a:spcAft>
              <a:buNone/>
            </a:pPr>
            <a:endParaRPr lang="en-US" sz="1800" dirty="0">
              <a:solidFill>
                <a:srgbClr val="000000"/>
              </a:solidFill>
              <a:latin typeface="Arial" panose="020B0604020202020204" pitchFamily="34" charset="0"/>
            </a:endParaRPr>
          </a:p>
          <a:p>
            <a:pPr marL="0" indent="0" rtl="0">
              <a:spcBef>
                <a:spcPts val="0"/>
              </a:spcBef>
              <a:spcAft>
                <a:spcPts val="0"/>
              </a:spcAft>
              <a:buNone/>
            </a:pPr>
            <a:r>
              <a:rPr lang="en-US" sz="1800" b="0" i="0" u="none" strike="noStrike" dirty="0" err="1">
                <a:solidFill>
                  <a:srgbClr val="000000"/>
                </a:solidFill>
                <a:effectLst/>
                <a:latin typeface="Arial" panose="020B0604020202020204" pitchFamily="34" charset="0"/>
                <a:hlinkClick r:id="rId3"/>
              </a:rPr>
              <a:t>wdc.idaho.gov</a:t>
            </a:r>
            <a:r>
              <a:rPr lang="en-US" sz="1800" b="0" i="0" u="none" strike="noStrike" dirty="0">
                <a:solidFill>
                  <a:srgbClr val="000000"/>
                </a:solidFill>
                <a:effectLst/>
                <a:latin typeface="Arial" panose="020B0604020202020204" pitchFamily="34" charset="0"/>
                <a:hlinkClick r:id="rId3"/>
              </a:rPr>
              <a:t>/grant-opportunities</a:t>
            </a:r>
            <a:endParaRPr lang="en-US" sz="1400" b="0" dirty="0">
              <a:effectLst/>
            </a:endParaRPr>
          </a:p>
          <a:p>
            <a:pPr marL="0" indent="0">
              <a:buNone/>
            </a:pPr>
            <a:br>
              <a:rPr lang="en-US" sz="1400" dirty="0"/>
            </a:br>
            <a:br>
              <a:rPr lang="en-US" sz="2000" dirty="0"/>
            </a:br>
            <a:endParaRPr lang="en-US" sz="2000" dirty="0">
              <a:effectLst/>
              <a:latin typeface="Arial" panose="020B0604020202020204" pitchFamily="34" charset="0"/>
              <a:ea typeface="Arial" panose="020B0604020202020204" pitchFamily="34" charset="0"/>
            </a:endParaRPr>
          </a:p>
        </p:txBody>
      </p:sp>
      <p:pic>
        <p:nvPicPr>
          <p:cNvPr id="4" name="Picture 3" descr="A group of people wearing hard hats&#10;&#10;Description automatically generated with low confidence">
            <a:extLst>
              <a:ext uri="{FF2B5EF4-FFF2-40B4-BE49-F238E27FC236}">
                <a16:creationId xmlns:a16="http://schemas.microsoft.com/office/drawing/2014/main" id="{B1EE56EE-A03F-396F-7FD3-4C8514F7BF1A}"/>
              </a:ext>
            </a:extLst>
          </p:cNvPr>
          <p:cNvPicPr>
            <a:picLocks noChangeAspect="1"/>
          </p:cNvPicPr>
          <p:nvPr/>
        </p:nvPicPr>
        <p:blipFill>
          <a:blip r:embed="rId4"/>
          <a:stretch>
            <a:fillRect/>
          </a:stretch>
        </p:blipFill>
        <p:spPr>
          <a:xfrm>
            <a:off x="5123699" y="1543675"/>
            <a:ext cx="6546574" cy="4381981"/>
          </a:xfrm>
          <a:prstGeom prst="rect">
            <a:avLst/>
          </a:prstGeom>
        </p:spPr>
      </p:pic>
    </p:spTree>
    <p:extLst>
      <p:ext uri="{BB962C8B-B14F-4D97-AF65-F5344CB8AC3E}">
        <p14:creationId xmlns:p14="http://schemas.microsoft.com/office/powerpoint/2010/main" val="2279802140"/>
      </p:ext>
    </p:extLst>
  </p:cSld>
  <p:clrMapOvr>
    <a:masterClrMapping/>
  </p:clrMapOvr>
</p:sld>
</file>

<file path=ppt/theme/theme1.xml><?xml version="1.0" encoding="utf-8"?>
<a:theme xmlns:a="http://schemas.openxmlformats.org/drawingml/2006/main" name="Office Theme">
  <a:themeElements>
    <a:clrScheme name="Workforce Development Council">
      <a:dk1>
        <a:srgbClr val="000000"/>
      </a:dk1>
      <a:lt1>
        <a:srgbClr val="FFFFFF"/>
      </a:lt1>
      <a:dk2>
        <a:srgbClr val="113451"/>
      </a:dk2>
      <a:lt2>
        <a:srgbClr val="E7E6E6"/>
      </a:lt2>
      <a:accent1>
        <a:srgbClr val="78AA9B"/>
      </a:accent1>
      <a:accent2>
        <a:srgbClr val="265583"/>
      </a:accent2>
      <a:accent3>
        <a:srgbClr val="2E8C9D"/>
      </a:accent3>
      <a:accent4>
        <a:srgbClr val="B3D37E"/>
      </a:accent4>
      <a:accent5>
        <a:srgbClr val="DABB3A"/>
      </a:accent5>
      <a:accent6>
        <a:srgbClr val="373B3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702</Words>
  <Application>Microsoft Macintosh PowerPoint</Application>
  <PresentationFormat>Widescreen</PresentationFormat>
  <Paragraphs>72</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Roboto</vt:lpstr>
      <vt:lpstr>Office Theme</vt:lpstr>
      <vt:lpstr>WDC Grant Opportunities</vt:lpstr>
      <vt:lpstr>WDC Goals</vt:lpstr>
      <vt:lpstr>WDC Grant Opportunities</vt:lpstr>
      <vt:lpstr>WDC Grant Opportunities</vt:lpstr>
      <vt:lpstr>WDC Grant Opportunities</vt:lpstr>
      <vt:lpstr>WDC Grant Opportunities</vt:lpstr>
      <vt:lpstr>WDC Grant Opportunities</vt:lpstr>
      <vt:lpstr>WDC Grant Opportunities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Apprenticeships</dc:title>
  <dc:creator>Casey Bender</dc:creator>
  <cp:lastModifiedBy>Brick Kane</cp:lastModifiedBy>
  <cp:revision>26</cp:revision>
  <dcterms:created xsi:type="dcterms:W3CDTF">2019-11-05T17:40:06Z</dcterms:created>
  <dcterms:modified xsi:type="dcterms:W3CDTF">2022-10-25T19:37:18Z</dcterms:modified>
</cp:coreProperties>
</file>