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72" r:id="rId2"/>
    <p:sldId id="274" r:id="rId3"/>
    <p:sldId id="273" r:id="rId4"/>
    <p:sldId id="275" r:id="rId5"/>
    <p:sldId id="276" r:id="rId6"/>
    <p:sldId id="277" r:id="rId7"/>
    <p:sldId id="27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B37"/>
    <a:srgbClr val="78AA9B"/>
    <a:srgbClr val="113552"/>
    <a:srgbClr val="1035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5"/>
    <p:restoredTop sz="76463"/>
  </p:normalViewPr>
  <p:slideViewPr>
    <p:cSldViewPr snapToGrid="0" snapToObjects="1">
      <p:cViewPr varScale="1">
        <p:scale>
          <a:sx n="96" d="100"/>
          <a:sy n="96" d="100"/>
        </p:scale>
        <p:origin x="13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D3FED-D120-894F-B1EF-C9E6098704B5}" type="datetimeFigureOut">
              <a:rPr lang="en-US" smtClean="0"/>
              <a:t>10/18/22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FA38C-F115-F94A-8501-A72B8CAC0FC1}" type="slidenum">
              <a:rPr lang="en-US" smtClean="0"/>
              <a:t>‹#›</a:t>
            </a:fld>
            <a:endParaRPr lang="en-US"/>
          </a:p>
        </p:txBody>
      </p:sp>
    </p:spTree>
    <p:extLst>
      <p:ext uri="{BB962C8B-B14F-4D97-AF65-F5344CB8AC3E}">
        <p14:creationId xmlns:p14="http://schemas.microsoft.com/office/powerpoint/2010/main" val="7567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1</a:t>
            </a:fld>
            <a:endParaRPr lang="en-US"/>
          </a:p>
        </p:txBody>
      </p:sp>
    </p:spTree>
    <p:extLst>
      <p:ext uri="{BB962C8B-B14F-4D97-AF65-F5344CB8AC3E}">
        <p14:creationId xmlns:p14="http://schemas.microsoft.com/office/powerpoint/2010/main" val="404773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2</a:t>
            </a:fld>
            <a:endParaRPr lang="en-US"/>
          </a:p>
        </p:txBody>
      </p:sp>
    </p:spTree>
    <p:extLst>
      <p:ext uri="{BB962C8B-B14F-4D97-AF65-F5344CB8AC3E}">
        <p14:creationId xmlns:p14="http://schemas.microsoft.com/office/powerpoint/2010/main" val="237441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3</a:t>
            </a:fld>
            <a:endParaRPr lang="en-US"/>
          </a:p>
        </p:txBody>
      </p:sp>
    </p:spTree>
    <p:extLst>
      <p:ext uri="{BB962C8B-B14F-4D97-AF65-F5344CB8AC3E}">
        <p14:creationId xmlns:p14="http://schemas.microsoft.com/office/powerpoint/2010/main" val="13393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4</a:t>
            </a:fld>
            <a:endParaRPr lang="en-US"/>
          </a:p>
        </p:txBody>
      </p:sp>
    </p:spTree>
    <p:extLst>
      <p:ext uri="{BB962C8B-B14F-4D97-AF65-F5344CB8AC3E}">
        <p14:creationId xmlns:p14="http://schemas.microsoft.com/office/powerpoint/2010/main" val="160561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5</a:t>
            </a:fld>
            <a:endParaRPr lang="en-US"/>
          </a:p>
        </p:txBody>
      </p:sp>
    </p:spTree>
    <p:extLst>
      <p:ext uri="{BB962C8B-B14F-4D97-AF65-F5344CB8AC3E}">
        <p14:creationId xmlns:p14="http://schemas.microsoft.com/office/powerpoint/2010/main" val="204790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6</a:t>
            </a:fld>
            <a:endParaRPr lang="en-US"/>
          </a:p>
        </p:txBody>
      </p:sp>
    </p:spTree>
    <p:extLst>
      <p:ext uri="{BB962C8B-B14F-4D97-AF65-F5344CB8AC3E}">
        <p14:creationId xmlns:p14="http://schemas.microsoft.com/office/powerpoint/2010/main" val="224335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7</a:t>
            </a:fld>
            <a:endParaRPr lang="en-US"/>
          </a:p>
        </p:txBody>
      </p:sp>
    </p:spTree>
    <p:extLst>
      <p:ext uri="{BB962C8B-B14F-4D97-AF65-F5344CB8AC3E}">
        <p14:creationId xmlns:p14="http://schemas.microsoft.com/office/powerpoint/2010/main" val="331570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CD9B-2D13-0D43-A51C-CC3BCC44CF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06247D-3124-2F4A-8130-93090A84F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606D38-1202-6B45-A72F-E5AE76C308BE}"/>
              </a:ext>
            </a:extLst>
          </p:cNvPr>
          <p:cNvSpPr>
            <a:spLocks noGrp="1"/>
          </p:cNvSpPr>
          <p:nvPr>
            <p:ph type="dt" sz="half" idx="10"/>
          </p:nvPr>
        </p:nvSpPr>
        <p:spPr/>
        <p:txBody>
          <a:bodyPr/>
          <a:lstStyle/>
          <a:p>
            <a:fld id="{285361A6-AABC-4D4F-B374-CB1EEBDF72E9}" type="datetimeFigureOut">
              <a:rPr lang="en-US" smtClean="0"/>
              <a:t>10/18/22</a:t>
            </a:fld>
            <a:endParaRPr lang="en-US"/>
          </a:p>
        </p:txBody>
      </p:sp>
      <p:sp>
        <p:nvSpPr>
          <p:cNvPr id="5" name="Footer Placeholder 4">
            <a:extLst>
              <a:ext uri="{FF2B5EF4-FFF2-40B4-BE49-F238E27FC236}">
                <a16:creationId xmlns:a16="http://schemas.microsoft.com/office/drawing/2014/main" id="{97DC29D7-8EEB-6B43-BE44-A37F05464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E4DA7-8661-6C46-8B86-CDE0AF5A0D1C}"/>
              </a:ext>
            </a:extLst>
          </p:cNvPr>
          <p:cNvSpPr>
            <a:spLocks noGrp="1"/>
          </p:cNvSpPr>
          <p:nvPr>
            <p:ph type="sldNum" sz="quarter" idx="12"/>
          </p:nvPr>
        </p:nvSpPr>
        <p:spPr/>
        <p:txBody>
          <a:bodyPr/>
          <a:lstStyle/>
          <a:p>
            <a:fld id="{79748C73-685D-714A-A405-4F1046F7B394}" type="slidenum">
              <a:rPr lang="en-US" smtClean="0"/>
              <a:t>‹#›</a:t>
            </a:fld>
            <a:endParaRPr lang="en-US"/>
          </a:p>
        </p:txBody>
      </p:sp>
    </p:spTree>
    <p:extLst>
      <p:ext uri="{BB962C8B-B14F-4D97-AF65-F5344CB8AC3E}">
        <p14:creationId xmlns:p14="http://schemas.microsoft.com/office/powerpoint/2010/main" val="218503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ED82B4-68AF-6020-B781-75216DF5E1A1}"/>
              </a:ext>
            </a:extLst>
          </p:cNvPr>
          <p:cNvSpPr/>
          <p:nvPr userDrawn="1"/>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5CBF383-5199-9D2F-EBBB-DC9739BF9290}"/>
              </a:ext>
            </a:extLst>
          </p:cNvPr>
          <p:cNvSpPr>
            <a:spLocks noGrp="1"/>
          </p:cNvSpPr>
          <p:nvPr>
            <p:ph type="title"/>
          </p:nvPr>
        </p:nvSpPr>
        <p:spPr>
          <a:xfrm>
            <a:off x="579782" y="0"/>
            <a:ext cx="10515600" cy="1272209"/>
          </a:xfrm>
        </p:spPr>
        <p:txBody>
          <a:bodyPr>
            <a:normAutofit/>
          </a:bodyPr>
          <a:lstStyle/>
          <a:p>
            <a:endParaRPr lang="en-US" sz="3000" b="1" dirty="0">
              <a:solidFill>
                <a:schemeClr val="bg1"/>
              </a:solidFill>
              <a:latin typeface="Arial" panose="020B0604020202020204" pitchFamily="34" charset="0"/>
              <a:cs typeface="Arial" panose="020B0604020202020204" pitchFamily="34" charset="0"/>
            </a:endParaRPr>
          </a:p>
        </p:txBody>
      </p:sp>
      <p:sp>
        <p:nvSpPr>
          <p:cNvPr id="9" name="Slide Number Placeholder 13">
            <a:extLst>
              <a:ext uri="{FF2B5EF4-FFF2-40B4-BE49-F238E27FC236}">
                <a16:creationId xmlns:a16="http://schemas.microsoft.com/office/drawing/2014/main" id="{F4F5BDB1-67B1-4DCC-7CD9-F33C0C1782F7}"/>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a:t>
            </a:fld>
            <a:endParaRPr lang="en-US" dirty="0">
              <a:solidFill>
                <a:schemeClr val="bg1"/>
              </a:solidFill>
            </a:endParaRPr>
          </a:p>
        </p:txBody>
      </p:sp>
      <p:sp>
        <p:nvSpPr>
          <p:cNvPr id="11" name="Text Placeholder 10">
            <a:extLst>
              <a:ext uri="{FF2B5EF4-FFF2-40B4-BE49-F238E27FC236}">
                <a16:creationId xmlns:a16="http://schemas.microsoft.com/office/drawing/2014/main" id="{0F5B9137-2C6A-E327-4420-05331400BBCF}"/>
              </a:ext>
            </a:extLst>
          </p:cNvPr>
          <p:cNvSpPr>
            <a:spLocks noGrp="1"/>
          </p:cNvSpPr>
          <p:nvPr>
            <p:ph type="body" sz="quarter" idx="13"/>
          </p:nvPr>
        </p:nvSpPr>
        <p:spPr>
          <a:xfrm>
            <a:off x="579438" y="1668463"/>
            <a:ext cx="10515600" cy="3933825"/>
          </a:xfrm>
        </p:spPr>
        <p:txBody>
          <a:bodyPr/>
          <a:lstStyle>
            <a:lvl1pPr>
              <a:defRPr>
                <a:solidFill>
                  <a:srgbClr val="373B37"/>
                </a:solidFill>
                <a:latin typeface="Arial" panose="020B0604020202020204" pitchFamily="34" charset="0"/>
                <a:cs typeface="Arial" panose="020B0604020202020204" pitchFamily="34" charset="0"/>
              </a:defRPr>
            </a:lvl1pPr>
            <a:lvl2pPr>
              <a:defRPr>
                <a:solidFill>
                  <a:srgbClr val="373B37"/>
                </a:solidFill>
                <a:latin typeface="Arial" panose="020B0604020202020204" pitchFamily="34" charset="0"/>
                <a:cs typeface="Arial" panose="020B0604020202020204" pitchFamily="34" charset="0"/>
              </a:defRPr>
            </a:lvl2pPr>
            <a:lvl3pPr>
              <a:defRPr>
                <a:solidFill>
                  <a:srgbClr val="373B37"/>
                </a:solidFill>
                <a:latin typeface="Arial" panose="020B0604020202020204" pitchFamily="34" charset="0"/>
                <a:cs typeface="Arial" panose="020B0604020202020204" pitchFamily="34" charset="0"/>
              </a:defRPr>
            </a:lvl3pPr>
            <a:lvl4pPr>
              <a:defRPr>
                <a:solidFill>
                  <a:srgbClr val="373B37"/>
                </a:solidFill>
                <a:latin typeface="Arial" panose="020B0604020202020204" pitchFamily="34" charset="0"/>
                <a:cs typeface="Arial" panose="020B0604020202020204" pitchFamily="34" charset="0"/>
              </a:defRPr>
            </a:lvl4pPr>
            <a:lvl5pPr>
              <a:defRPr>
                <a:solidFill>
                  <a:srgbClr val="373B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0D4442F2-2FDC-8A2E-15C8-C5DDCCFC1341}"/>
              </a:ext>
            </a:extLst>
          </p:cNvPr>
          <p:cNvPicPr>
            <a:picLocks noChangeAspect="1"/>
          </p:cNvPicPr>
          <p:nvPr userDrawn="1"/>
        </p:nvPicPr>
        <p:blipFill>
          <a:blip r:embed="rId2"/>
          <a:stretch>
            <a:fillRect/>
          </a:stretch>
        </p:blipFill>
        <p:spPr>
          <a:xfrm>
            <a:off x="9975732" y="6093285"/>
            <a:ext cx="1636486" cy="498328"/>
          </a:xfrm>
          <a:prstGeom prst="rect">
            <a:avLst/>
          </a:prstGeom>
        </p:spPr>
      </p:pic>
      <p:pic>
        <p:nvPicPr>
          <p:cNvPr id="2" name="Picture 1">
            <a:extLst>
              <a:ext uri="{FF2B5EF4-FFF2-40B4-BE49-F238E27FC236}">
                <a16:creationId xmlns:a16="http://schemas.microsoft.com/office/drawing/2014/main" id="{FC3E9B8D-F5B5-E34F-F72B-36F745F67A0C}"/>
              </a:ext>
            </a:extLst>
          </p:cNvPr>
          <p:cNvPicPr>
            <a:picLocks noChangeAspect="1"/>
          </p:cNvPicPr>
          <p:nvPr userDrawn="1"/>
        </p:nvPicPr>
        <p:blipFill>
          <a:blip r:embed="rId3"/>
          <a:stretch>
            <a:fillRect/>
          </a:stretch>
        </p:blipFill>
        <p:spPr>
          <a:xfrm>
            <a:off x="1075211" y="6172074"/>
            <a:ext cx="3027716" cy="365414"/>
          </a:xfrm>
          <a:prstGeom prst="rect">
            <a:avLst/>
          </a:prstGeom>
        </p:spPr>
      </p:pic>
    </p:spTree>
    <p:extLst>
      <p:ext uri="{BB962C8B-B14F-4D97-AF65-F5344CB8AC3E}">
        <p14:creationId xmlns:p14="http://schemas.microsoft.com/office/powerpoint/2010/main" val="330089964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3740D-649B-1B46-950D-F5B37D21A5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F1C80D-64D4-3640-9420-DA6C4B460B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1BED9-2D56-9643-A3F4-CDE1D020F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361A6-AABC-4D4F-B374-CB1EEBDF72E9}" type="datetimeFigureOut">
              <a:rPr lang="en-US" smtClean="0"/>
              <a:t>10/18/22</a:t>
            </a:fld>
            <a:endParaRPr lang="en-US"/>
          </a:p>
        </p:txBody>
      </p:sp>
      <p:sp>
        <p:nvSpPr>
          <p:cNvPr id="5" name="Footer Placeholder 4">
            <a:extLst>
              <a:ext uri="{FF2B5EF4-FFF2-40B4-BE49-F238E27FC236}">
                <a16:creationId xmlns:a16="http://schemas.microsoft.com/office/drawing/2014/main" id="{7CA00340-7A4A-4042-A0A5-50F676E118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6CC841-B1C3-0549-B253-6EC413BA9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48C73-685D-714A-A405-4F1046F7B394}" type="slidenum">
              <a:rPr lang="en-US" smtClean="0"/>
              <a:t>‹#›</a:t>
            </a:fld>
            <a:endParaRPr lang="en-US"/>
          </a:p>
        </p:txBody>
      </p:sp>
    </p:spTree>
    <p:extLst>
      <p:ext uri="{BB962C8B-B14F-4D97-AF65-F5344CB8AC3E}">
        <p14:creationId xmlns:p14="http://schemas.microsoft.com/office/powerpoint/2010/main" val="247033657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779CBD-7FE6-351B-B241-8A8D1EFB914C}"/>
              </a:ext>
            </a:extLst>
          </p:cNvPr>
          <p:cNvSpPr/>
          <p:nvPr/>
        </p:nvSpPr>
        <p:spPr>
          <a:xfrm>
            <a:off x="7765133" y="1785384"/>
            <a:ext cx="3847083" cy="3846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image placeholder &gt;</a:t>
            </a:r>
          </a:p>
        </p:txBody>
      </p:sp>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Teacher Externship Program</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1</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21727" y="1712941"/>
            <a:ext cx="5879073" cy="4351338"/>
          </a:xfrm>
        </p:spPr>
        <p:txBody>
          <a:bodyPr>
            <a:normAutofit/>
          </a:bodyPr>
          <a:lstStyle/>
          <a:p>
            <a:pPr marL="0" indent="0">
              <a:lnSpc>
                <a:spcPct val="100000"/>
              </a:lnSpc>
              <a:spcBef>
                <a:spcPts val="2400"/>
              </a:spcBef>
              <a:buNone/>
            </a:pPr>
            <a:r>
              <a:rPr lang="en-US" sz="2000" dirty="0">
                <a:effectLst/>
                <a:latin typeface="Arial" panose="020B0604020202020204" pitchFamily="34" charset="0"/>
                <a:ea typeface="Arial" panose="020B0604020202020204" pitchFamily="34" charset="0"/>
              </a:rPr>
              <a:t>Every summer, the STEM Action Center, in partnership with the Workforce Development Council, provides K-12 classroom teachers and college and career advisors the opportunity to work at an Idaho employer where they gain valuable experience in an industry beyond education, helping them better prepare students for the world of work. </a:t>
            </a:r>
          </a:p>
        </p:txBody>
      </p:sp>
      <p:pic>
        <p:nvPicPr>
          <p:cNvPr id="5" name="Picture 4" descr="A picture containing indoor, person&#10;&#10;Description automatically generated">
            <a:extLst>
              <a:ext uri="{FF2B5EF4-FFF2-40B4-BE49-F238E27FC236}">
                <a16:creationId xmlns:a16="http://schemas.microsoft.com/office/drawing/2014/main" id="{1D9A8696-D8CB-BC1D-898B-25032C945B4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rot="10800000">
            <a:off x="7765132" y="1785383"/>
            <a:ext cx="3847083" cy="3846159"/>
          </a:xfrm>
          <a:prstGeom prst="rect">
            <a:avLst/>
          </a:prstGeom>
        </p:spPr>
      </p:pic>
    </p:spTree>
    <p:extLst>
      <p:ext uri="{BB962C8B-B14F-4D97-AF65-F5344CB8AC3E}">
        <p14:creationId xmlns:p14="http://schemas.microsoft.com/office/powerpoint/2010/main" val="368622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in a factory&#10;&#10;Description automatically generated with low confidence">
            <a:extLst>
              <a:ext uri="{FF2B5EF4-FFF2-40B4-BE49-F238E27FC236}">
                <a16:creationId xmlns:a16="http://schemas.microsoft.com/office/drawing/2014/main" id="{18F79AEE-57CD-1EE6-DAF8-23C871DBD772}"/>
              </a:ext>
            </a:extLst>
          </p:cNvPr>
          <p:cNvPicPr>
            <a:picLocks noChangeAspect="1"/>
          </p:cNvPicPr>
          <p:nvPr/>
        </p:nvPicPr>
        <p:blipFill>
          <a:blip r:embed="rId3"/>
          <a:stretch>
            <a:fillRect/>
          </a:stretch>
        </p:blipFill>
        <p:spPr>
          <a:xfrm>
            <a:off x="7765132" y="1785383"/>
            <a:ext cx="3846159" cy="3846159"/>
          </a:xfrm>
          <a:prstGeom prst="rect">
            <a:avLst/>
          </a:prstGeom>
        </p:spPr>
      </p:pic>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Teacher Externship Program</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2</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21727" y="1712941"/>
            <a:ext cx="5733299" cy="4351338"/>
          </a:xfrm>
        </p:spPr>
        <p:txBody>
          <a:bodyPr>
            <a:normAutofit/>
          </a:bodyPr>
          <a:lstStyle/>
          <a:p>
            <a:pPr marL="0" indent="0">
              <a:buNone/>
            </a:pPr>
            <a:r>
              <a:rPr lang="en-US" sz="2000" dirty="0">
                <a:solidFill>
                  <a:srgbClr val="373A36"/>
                </a:solidFill>
                <a:effectLst/>
                <a:latin typeface="Arial" panose="020B0604020202020204" pitchFamily="34" charset="0"/>
                <a:cs typeface="Arial" panose="020B0604020202020204" pitchFamily="34" charset="0"/>
              </a:rPr>
              <a:t>The program places externs with employers, leveraging their area of certification, and requires them to complete 200 hours of on-site, experiential learning. </a:t>
            </a:r>
          </a:p>
          <a:p>
            <a:pPr marL="0" indent="0">
              <a:buNone/>
            </a:pPr>
            <a:r>
              <a:rPr lang="en-US" sz="2000" dirty="0">
                <a:solidFill>
                  <a:srgbClr val="373A36"/>
                </a:solidFill>
                <a:effectLst/>
                <a:latin typeface="Arial" panose="020B0604020202020204" pitchFamily="34" charset="0"/>
                <a:cs typeface="Arial" panose="020B0604020202020204" pitchFamily="34" charset="0"/>
              </a:rPr>
              <a:t>Participants earn $5,000 and professional development credit.</a:t>
            </a:r>
          </a:p>
        </p:txBody>
      </p:sp>
    </p:spTree>
    <p:extLst>
      <p:ext uri="{BB962C8B-B14F-4D97-AF65-F5344CB8AC3E}">
        <p14:creationId xmlns:p14="http://schemas.microsoft.com/office/powerpoint/2010/main" val="337451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 person, standing&#10;&#10;Description automatically generated">
            <a:extLst>
              <a:ext uri="{FF2B5EF4-FFF2-40B4-BE49-F238E27FC236}">
                <a16:creationId xmlns:a16="http://schemas.microsoft.com/office/drawing/2014/main" id="{01356B40-C038-06D2-BE3A-72E2D8FE495E}"/>
              </a:ext>
            </a:extLst>
          </p:cNvPr>
          <p:cNvPicPr>
            <a:picLocks noChangeAspect="1"/>
          </p:cNvPicPr>
          <p:nvPr/>
        </p:nvPicPr>
        <p:blipFill>
          <a:blip r:embed="rId3"/>
          <a:stretch>
            <a:fillRect/>
          </a:stretch>
        </p:blipFill>
        <p:spPr>
          <a:xfrm>
            <a:off x="7765133" y="1785384"/>
            <a:ext cx="3846158" cy="3846158"/>
          </a:xfrm>
          <a:prstGeom prst="rect">
            <a:avLst/>
          </a:prstGeom>
        </p:spPr>
      </p:pic>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Teacher Externship Program</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3</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21726" y="1712941"/>
            <a:ext cx="5865219" cy="4351338"/>
          </a:xfrm>
        </p:spPr>
        <p:txBody>
          <a:bodyPr>
            <a:noAutofit/>
          </a:bodyPr>
          <a:lstStyle/>
          <a:p>
            <a:pPr marL="0" indent="0">
              <a:lnSpc>
                <a:spcPct val="100000"/>
              </a:lnSpc>
              <a:spcBef>
                <a:spcPts val="2400"/>
              </a:spcBef>
              <a:buNone/>
            </a:pPr>
            <a:r>
              <a:rPr lang="en-US" sz="2000" b="1" dirty="0">
                <a:effectLst/>
                <a:latin typeface="Arial" panose="020B0604020202020204" pitchFamily="34" charset="0"/>
                <a:ea typeface="Arial" panose="020B0604020202020204" pitchFamily="34" charset="0"/>
              </a:rPr>
              <a:t>Expectations of Participating Businesses</a:t>
            </a:r>
          </a:p>
          <a:p>
            <a:pPr marL="502920" indent="-320040">
              <a:lnSpc>
                <a:spcPct val="100000"/>
              </a:lnSpc>
              <a:spcBef>
                <a:spcPts val="1800"/>
              </a:spcBef>
            </a:pPr>
            <a:r>
              <a:rPr lang="en-US" sz="1800" dirty="0">
                <a:effectLst/>
                <a:latin typeface="Arial" panose="020B0604020202020204" pitchFamily="34" charset="0"/>
                <a:ea typeface="Arial" panose="020B0604020202020204" pitchFamily="34" charset="0"/>
              </a:rPr>
              <a:t>Provide a challenging work opportunity that contributes to company operations while providing authentic workplace experiences </a:t>
            </a:r>
          </a:p>
          <a:p>
            <a:pPr marL="502920" indent="-320040">
              <a:lnSpc>
                <a:spcPct val="100000"/>
              </a:lnSpc>
              <a:spcBef>
                <a:spcPts val="1800"/>
              </a:spcBef>
            </a:pPr>
            <a:r>
              <a:rPr lang="en-US" sz="1800" dirty="0">
                <a:effectLst/>
                <a:latin typeface="Arial" panose="020B0604020202020204" pitchFamily="34" charset="0"/>
                <a:ea typeface="Arial" panose="020B0604020202020204" pitchFamily="34" charset="0"/>
              </a:rPr>
              <a:t>Ensure educator sees broader career opportunities within the organization/industry and understands challenges of hiring and retaining employees</a:t>
            </a:r>
          </a:p>
          <a:p>
            <a:pPr marL="502920" indent="-320040">
              <a:lnSpc>
                <a:spcPct val="100000"/>
              </a:lnSpc>
              <a:spcBef>
                <a:spcPts val="1800"/>
              </a:spcBef>
            </a:pPr>
            <a:r>
              <a:rPr lang="en-US" sz="1800" dirty="0">
                <a:effectLst/>
                <a:latin typeface="Arial" panose="020B0604020202020204" pitchFamily="34" charset="0"/>
                <a:ea typeface="Arial" panose="020B0604020202020204" pitchFamily="34" charset="0"/>
              </a:rPr>
              <a:t>Provide the necessary training and ongoing mentoring needed for the extern to be successful</a:t>
            </a:r>
          </a:p>
          <a:p>
            <a:pPr marL="502920" indent="-320040">
              <a:lnSpc>
                <a:spcPct val="100000"/>
              </a:lnSpc>
              <a:spcBef>
                <a:spcPts val="1800"/>
              </a:spcBef>
            </a:pPr>
            <a:r>
              <a:rPr lang="en-US" sz="1800" dirty="0">
                <a:effectLst/>
                <a:latin typeface="Arial" panose="020B0604020202020204" pitchFamily="34" charset="0"/>
                <a:ea typeface="Arial" panose="020B0604020202020204" pitchFamily="34" charset="0"/>
              </a:rPr>
              <a:t>If possible, contribute to the stipend that will be paid to the extern</a:t>
            </a:r>
          </a:p>
        </p:txBody>
      </p:sp>
    </p:spTree>
    <p:extLst>
      <p:ext uri="{BB962C8B-B14F-4D97-AF65-F5344CB8AC3E}">
        <p14:creationId xmlns:p14="http://schemas.microsoft.com/office/powerpoint/2010/main" val="428484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10;&#10;Description automatically generated">
            <a:extLst>
              <a:ext uri="{FF2B5EF4-FFF2-40B4-BE49-F238E27FC236}">
                <a16:creationId xmlns:a16="http://schemas.microsoft.com/office/drawing/2014/main" id="{3D45473C-28AF-CCAA-45C9-EEAFEEA25872}"/>
              </a:ext>
            </a:extLst>
          </p:cNvPr>
          <p:cNvPicPr>
            <a:picLocks noChangeAspect="1"/>
          </p:cNvPicPr>
          <p:nvPr/>
        </p:nvPicPr>
        <p:blipFill>
          <a:blip r:embed="rId3"/>
          <a:stretch>
            <a:fillRect/>
          </a:stretch>
        </p:blipFill>
        <p:spPr>
          <a:xfrm>
            <a:off x="7765133" y="1785384"/>
            <a:ext cx="3840672" cy="3846158"/>
          </a:xfrm>
          <a:prstGeom prst="rect">
            <a:avLst/>
          </a:prstGeom>
        </p:spPr>
      </p:pic>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Teacher Externship Program</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4</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21726" y="1712941"/>
            <a:ext cx="5865219" cy="4351338"/>
          </a:xfrm>
        </p:spPr>
        <p:txBody>
          <a:bodyPr>
            <a:noAutofit/>
          </a:bodyPr>
          <a:lstStyle/>
          <a:p>
            <a:pPr marL="0" indent="0">
              <a:lnSpc>
                <a:spcPct val="100000"/>
              </a:lnSpc>
              <a:spcBef>
                <a:spcPts val="2400"/>
              </a:spcBef>
              <a:buNone/>
            </a:pPr>
            <a:r>
              <a:rPr lang="en-US" sz="2000" b="1" dirty="0">
                <a:effectLst/>
                <a:latin typeface="Arial" panose="020B0604020202020204" pitchFamily="34" charset="0"/>
                <a:ea typeface="Arial" panose="020B0604020202020204" pitchFamily="34" charset="0"/>
              </a:rPr>
              <a:t>Expectations of Educators</a:t>
            </a:r>
            <a:endParaRPr lang="en-US" sz="1800" dirty="0">
              <a:effectLst/>
              <a:latin typeface="Arial" panose="020B0604020202020204" pitchFamily="34" charset="0"/>
              <a:ea typeface="Arial" panose="020B0604020202020204" pitchFamily="34" charset="0"/>
            </a:endParaRPr>
          </a:p>
          <a:p>
            <a:pPr marL="502920" indent="-320040">
              <a:lnSpc>
                <a:spcPct val="100000"/>
              </a:lnSpc>
              <a:spcBef>
                <a:spcPts val="1800"/>
              </a:spcBef>
            </a:pPr>
            <a:r>
              <a:rPr lang="en-US" sz="1800" dirty="0">
                <a:effectLst/>
                <a:latin typeface="Arial" panose="020B0604020202020204" pitchFamily="34" charset="0"/>
                <a:ea typeface="Arial" panose="020B0604020202020204" pitchFamily="34" charset="0"/>
              </a:rPr>
              <a:t>Be a certified Idaho K12 public school teacher or a college and career advisor working in an Idaho public school and planning to return following summer break</a:t>
            </a:r>
          </a:p>
          <a:p>
            <a:pPr marL="502920" indent="-320040">
              <a:lnSpc>
                <a:spcPct val="100000"/>
              </a:lnSpc>
              <a:spcBef>
                <a:spcPts val="1800"/>
              </a:spcBef>
            </a:pPr>
            <a:r>
              <a:rPr lang="en-US" sz="1800" dirty="0">
                <a:effectLst/>
                <a:latin typeface="Arial" panose="020B0604020202020204" pitchFamily="34" charset="0"/>
                <a:ea typeface="Arial" panose="020B0604020202020204" pitchFamily="34" charset="0"/>
              </a:rPr>
              <a:t>Submit an application through the STEM AC and meet prospective employer(s) for interviews</a:t>
            </a:r>
          </a:p>
          <a:p>
            <a:pPr marL="502920" indent="-320040">
              <a:lnSpc>
                <a:spcPct val="100000"/>
              </a:lnSpc>
              <a:spcBef>
                <a:spcPts val="1800"/>
              </a:spcBef>
            </a:pPr>
            <a:r>
              <a:rPr lang="en-US" sz="1800" dirty="0">
                <a:effectLst/>
                <a:latin typeface="Arial" panose="020B0604020202020204" pitchFamily="34" charset="0"/>
                <a:ea typeface="Arial" panose="020B0604020202020204" pitchFamily="34" charset="0"/>
              </a:rPr>
              <a:t>Be able to work 200 hours over the summer and meet performance expectations </a:t>
            </a:r>
          </a:p>
          <a:p>
            <a:pPr marL="502920" indent="-320040">
              <a:lnSpc>
                <a:spcPct val="100000"/>
              </a:lnSpc>
              <a:spcBef>
                <a:spcPts val="1800"/>
              </a:spcBef>
            </a:pPr>
            <a:r>
              <a:rPr lang="en-US" sz="1800" dirty="0">
                <a:effectLst/>
                <a:latin typeface="Arial" panose="020B0604020202020204" pitchFamily="34" charset="0"/>
                <a:ea typeface="Arial" panose="020B0604020202020204" pitchFamily="34" charset="0"/>
              </a:rPr>
              <a:t>Share experiences with other educators and college and career advisors regionally</a:t>
            </a:r>
          </a:p>
        </p:txBody>
      </p:sp>
    </p:spTree>
    <p:extLst>
      <p:ext uri="{BB962C8B-B14F-4D97-AF65-F5344CB8AC3E}">
        <p14:creationId xmlns:p14="http://schemas.microsoft.com/office/powerpoint/2010/main" val="257608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Teacher Externship Program: Extern Stories 2022</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5</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4784035" y="1555179"/>
            <a:ext cx="6801679" cy="4557389"/>
          </a:xfrm>
        </p:spPr>
        <p:txBody>
          <a:bodyPr>
            <a:noAutofit/>
          </a:bodyPr>
          <a:lstStyle/>
          <a:p>
            <a:pPr marL="0" indent="0">
              <a:lnSpc>
                <a:spcPct val="100000"/>
              </a:lnSpc>
              <a:spcBef>
                <a:spcPts val="2400"/>
              </a:spcBef>
              <a:buNone/>
            </a:pPr>
            <a:r>
              <a:rPr lang="en-US" sz="1800" dirty="0">
                <a:effectLst/>
                <a:latin typeface="Arial" panose="020B0604020202020204" pitchFamily="34" charset="0"/>
                <a:ea typeface="Arial" panose="020B0604020202020204" pitchFamily="34" charset="0"/>
              </a:rPr>
              <a:t>I was invited to participate as an intern/mentor in an INL externship for high school students. This externship is for local CTE students to learn about the crafts and trades that are done at the INL. For six weeks we went on field trips or tours to different locations of INL to visit with the professionals at those locations. </a:t>
            </a:r>
          </a:p>
          <a:p>
            <a:pPr marL="0" indent="0">
              <a:lnSpc>
                <a:spcPct val="100000"/>
              </a:lnSpc>
              <a:spcBef>
                <a:spcPts val="2400"/>
              </a:spcBef>
              <a:buNone/>
            </a:pPr>
            <a:r>
              <a:rPr lang="en-US" sz="1800">
                <a:effectLst/>
                <a:latin typeface="Arial" panose="020B0604020202020204" pitchFamily="34" charset="0"/>
                <a:ea typeface="Arial" panose="020B0604020202020204" pitchFamily="34" charset="0"/>
              </a:rPr>
              <a:t>They would </a:t>
            </a:r>
            <a:r>
              <a:rPr lang="en-US" sz="1800" dirty="0">
                <a:effectLst/>
                <a:latin typeface="Arial" panose="020B0604020202020204" pitchFamily="34" charset="0"/>
                <a:ea typeface="Arial" panose="020B0604020202020204" pitchFamily="34" charset="0"/>
              </a:rPr>
              <a:t>teach us about their jobs and let us get some hands-on experience with the work or training they were doing. It was awesome to hear their first-hand experiences of where they came from and how they got to the job they were at. </a:t>
            </a:r>
          </a:p>
          <a:p>
            <a:pPr marL="0" indent="0">
              <a:lnSpc>
                <a:spcPct val="100000"/>
              </a:lnSpc>
              <a:spcBef>
                <a:spcPts val="2400"/>
              </a:spcBef>
              <a:buNone/>
            </a:pPr>
            <a:r>
              <a:rPr lang="en-US" sz="1800" b="1" dirty="0">
                <a:effectLst/>
                <a:latin typeface="Arial" panose="020B0604020202020204" pitchFamily="34" charset="0"/>
                <a:ea typeface="Arial" panose="020B0604020202020204" pitchFamily="34" charset="0"/>
              </a:rPr>
              <a:t>It helped me to see the relevance of trades and trade technology in the workforce today and the best route to get into these careers.</a:t>
            </a:r>
          </a:p>
        </p:txBody>
      </p:sp>
      <p:pic>
        <p:nvPicPr>
          <p:cNvPr id="1026" name="Picture 2">
            <a:extLst>
              <a:ext uri="{FF2B5EF4-FFF2-40B4-BE49-F238E27FC236}">
                <a16:creationId xmlns:a16="http://schemas.microsoft.com/office/drawing/2014/main" id="{3C4488EA-EEEF-256B-0B87-6253FECFF8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782" y="1644650"/>
            <a:ext cx="3634409" cy="16366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DF7C31-9FA7-8E8B-B948-0A25AB54D80C}"/>
              </a:ext>
            </a:extLst>
          </p:cNvPr>
          <p:cNvSpPr txBox="1"/>
          <p:nvPr/>
        </p:nvSpPr>
        <p:spPr>
          <a:xfrm>
            <a:off x="488805" y="3687141"/>
            <a:ext cx="6116782" cy="646331"/>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Trevor Shepherd</a:t>
            </a:r>
            <a:endParaRPr lang="en-US" dirty="0">
              <a:solidFill>
                <a:srgbClr val="000000"/>
              </a:solidFill>
              <a:latin typeface="Arial" panose="020B0604020202020204" pitchFamily="34" charset="0"/>
            </a:endParaRPr>
          </a:p>
          <a:p>
            <a:r>
              <a:rPr lang="en-US" sz="1800" b="0" i="0" u="none" strike="noStrike" dirty="0">
                <a:solidFill>
                  <a:srgbClr val="000000"/>
                </a:solidFill>
                <a:effectLst/>
                <a:latin typeface="Arial" panose="020B0604020202020204" pitchFamily="34" charset="0"/>
              </a:rPr>
              <a:t>Idaho National Laboratory</a:t>
            </a:r>
            <a:endParaRPr lang="en-US" dirty="0"/>
          </a:p>
        </p:txBody>
      </p:sp>
    </p:spTree>
    <p:extLst>
      <p:ext uri="{BB962C8B-B14F-4D97-AF65-F5344CB8AC3E}">
        <p14:creationId xmlns:p14="http://schemas.microsoft.com/office/powerpoint/2010/main" val="294755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Teacher Externship Program: Extern Stories 2022</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6</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4717775" y="1527294"/>
            <a:ext cx="6795354" cy="4557389"/>
          </a:xfrm>
        </p:spPr>
        <p:txBody>
          <a:bodyPr>
            <a:noAutofit/>
          </a:bodyPr>
          <a:lstStyle/>
          <a:p>
            <a:pPr marL="0" indent="0">
              <a:lnSpc>
                <a:spcPct val="100000"/>
              </a:lnSpc>
              <a:spcBef>
                <a:spcPts val="2400"/>
              </a:spcBef>
              <a:buNone/>
            </a:pPr>
            <a:r>
              <a:rPr lang="en-US" sz="1800" dirty="0">
                <a:effectLst/>
                <a:latin typeface="Arial" panose="020B0604020202020204" pitchFamily="34" charset="0"/>
                <a:ea typeface="Arial" panose="020B0604020202020204" pitchFamily="34" charset="0"/>
              </a:rPr>
              <a:t>This summer I had the opportunity to work with IDOL’s Apprenticeship Idaho team. During my 5-week externship, I translated handouts, collected school district data, collaborated with organizations throughout Idaho, and much more! </a:t>
            </a:r>
          </a:p>
          <a:p>
            <a:pPr marL="0" indent="0">
              <a:lnSpc>
                <a:spcPct val="100000"/>
              </a:lnSpc>
              <a:spcBef>
                <a:spcPts val="2400"/>
              </a:spcBef>
              <a:buNone/>
            </a:pPr>
            <a:r>
              <a:rPr lang="en-US" sz="1800" dirty="0">
                <a:effectLst/>
                <a:latin typeface="Arial" panose="020B0604020202020204" pitchFamily="34" charset="0"/>
                <a:ea typeface="Arial" panose="020B0604020202020204" pitchFamily="34" charset="0"/>
              </a:rPr>
              <a:t>What I’m most proud of during my time is helping edit and revise a children’s book on apprenticeships that will be distributed to elementary schools throughout the state. It’s been an honor to be a small part of this project! I can’t believe my work will be read and used by hundreds, if not thousands of students!</a:t>
            </a:r>
          </a:p>
          <a:p>
            <a:pPr marL="0" indent="0">
              <a:lnSpc>
                <a:spcPct val="100000"/>
              </a:lnSpc>
              <a:spcBef>
                <a:spcPts val="2400"/>
              </a:spcBef>
              <a:buNone/>
            </a:pPr>
            <a:r>
              <a:rPr lang="en-US" sz="1800" b="1" dirty="0">
                <a:effectLst/>
                <a:latin typeface="Arial" panose="020B0604020202020204" pitchFamily="34" charset="0"/>
                <a:ea typeface="Arial" panose="020B0604020202020204" pitchFamily="34" charset="0"/>
              </a:rPr>
              <a:t>What I value most about my experience, are my amazing coworkers and supervisor. </a:t>
            </a:r>
            <a:r>
              <a:rPr lang="en-US" sz="1800" dirty="0">
                <a:effectLst/>
                <a:latin typeface="Arial" panose="020B0604020202020204" pitchFamily="34" charset="0"/>
                <a:ea typeface="Arial" panose="020B0604020202020204" pitchFamily="34" charset="0"/>
              </a:rPr>
              <a:t>They welcomed me with open arms and warm hearts. I’ve felt appreciated, valued, and trusted from day one. It’s been amazing!</a:t>
            </a:r>
          </a:p>
        </p:txBody>
      </p:sp>
      <p:sp>
        <p:nvSpPr>
          <p:cNvPr id="5" name="TextBox 4">
            <a:extLst>
              <a:ext uri="{FF2B5EF4-FFF2-40B4-BE49-F238E27FC236}">
                <a16:creationId xmlns:a16="http://schemas.microsoft.com/office/drawing/2014/main" id="{17DF7C31-9FA7-8E8B-B948-0A25AB54D80C}"/>
              </a:ext>
            </a:extLst>
          </p:cNvPr>
          <p:cNvSpPr txBox="1"/>
          <p:nvPr/>
        </p:nvSpPr>
        <p:spPr>
          <a:xfrm>
            <a:off x="461699" y="3683287"/>
            <a:ext cx="4865054" cy="646331"/>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Jessica Garcia Gonzalez</a:t>
            </a:r>
          </a:p>
          <a:p>
            <a:r>
              <a:rPr lang="en-US" dirty="0">
                <a:solidFill>
                  <a:srgbClr val="000000"/>
                </a:solidFill>
                <a:latin typeface="Arial" panose="020B0604020202020204" pitchFamily="34" charset="0"/>
              </a:rPr>
              <a:t>Idaho Department of Labor</a:t>
            </a:r>
            <a:endParaRPr lang="en-US" dirty="0"/>
          </a:p>
        </p:txBody>
      </p:sp>
      <p:pic>
        <p:nvPicPr>
          <p:cNvPr id="3074" name="Picture 2">
            <a:extLst>
              <a:ext uri="{FF2B5EF4-FFF2-40B4-BE49-F238E27FC236}">
                <a16:creationId xmlns:a16="http://schemas.microsoft.com/office/drawing/2014/main" id="{5A52E7C6-AD24-2CF9-C155-96CF0FFBF06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79782" y="1687736"/>
            <a:ext cx="3806688" cy="171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20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C103CE7-392D-870A-B1CE-5C70D6B25158}"/>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79782" y="1644651"/>
            <a:ext cx="3340348" cy="24502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Teacher Externship Program: Extern Stories 2022</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7</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4452730" y="1527292"/>
            <a:ext cx="6914625" cy="4515700"/>
          </a:xfrm>
        </p:spPr>
        <p:txBody>
          <a:bodyPr>
            <a:noAutofit/>
          </a:bodyPr>
          <a:lstStyle/>
          <a:p>
            <a:pPr marL="0" indent="0">
              <a:lnSpc>
                <a:spcPct val="100000"/>
              </a:lnSpc>
              <a:spcBef>
                <a:spcPts val="2400"/>
              </a:spcBef>
              <a:buNone/>
            </a:pPr>
            <a:r>
              <a:rPr lang="en-US" sz="1800" dirty="0">
                <a:effectLst/>
                <a:latin typeface="Arial" panose="020B0604020202020204" pitchFamily="34" charset="0"/>
                <a:ea typeface="Arial" panose="020B0604020202020204" pitchFamily="34" charset="0"/>
              </a:rPr>
              <a:t>This is the second summer that I had the privilege to work for Triple B Excavation through the STEM Action Center. This experience has allowed me to take the knowledge gained from the previous summer and apply it to my math classroom in a way that greatly benefited my students. </a:t>
            </a:r>
          </a:p>
          <a:p>
            <a:pPr marL="0" indent="0">
              <a:lnSpc>
                <a:spcPct val="100000"/>
              </a:lnSpc>
              <a:spcBef>
                <a:spcPts val="2400"/>
              </a:spcBef>
              <a:buNone/>
            </a:pPr>
            <a:r>
              <a:rPr lang="en-US" sz="1800" dirty="0">
                <a:effectLst/>
                <a:latin typeface="Arial" panose="020B0604020202020204" pitchFamily="34" charset="0"/>
                <a:ea typeface="Arial" panose="020B0604020202020204" pitchFamily="34" charset="0"/>
              </a:rPr>
              <a:t>Due to the highly active fire season, we experienced in 2021 the students were highly interested and engaged in this topic. </a:t>
            </a:r>
          </a:p>
          <a:p>
            <a:pPr marL="0" indent="0">
              <a:lnSpc>
                <a:spcPct val="100000"/>
              </a:lnSpc>
              <a:spcBef>
                <a:spcPts val="2400"/>
              </a:spcBef>
              <a:buNone/>
            </a:pPr>
            <a:r>
              <a:rPr lang="en-US" sz="1800" b="1" dirty="0">
                <a:effectLst/>
                <a:latin typeface="Arial" panose="020B0604020202020204" pitchFamily="34" charset="0"/>
                <a:ea typeface="Arial" panose="020B0604020202020204" pitchFamily="34" charset="0"/>
              </a:rPr>
              <a:t>Because of this externship I was able to make connections between wildland fires and math for my students. </a:t>
            </a:r>
          </a:p>
        </p:txBody>
      </p:sp>
      <p:sp>
        <p:nvSpPr>
          <p:cNvPr id="5" name="TextBox 4">
            <a:extLst>
              <a:ext uri="{FF2B5EF4-FFF2-40B4-BE49-F238E27FC236}">
                <a16:creationId xmlns:a16="http://schemas.microsoft.com/office/drawing/2014/main" id="{17DF7C31-9FA7-8E8B-B948-0A25AB54D80C}"/>
              </a:ext>
            </a:extLst>
          </p:cNvPr>
          <p:cNvSpPr txBox="1"/>
          <p:nvPr/>
        </p:nvSpPr>
        <p:spPr>
          <a:xfrm>
            <a:off x="487017" y="4721953"/>
            <a:ext cx="3965713" cy="646331"/>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Landon </a:t>
            </a:r>
            <a:r>
              <a:rPr lang="en-US" sz="1800" b="0" i="0" u="none" strike="noStrike" dirty="0" err="1">
                <a:solidFill>
                  <a:srgbClr val="000000"/>
                </a:solidFill>
                <a:effectLst/>
                <a:latin typeface="Arial" panose="020B0604020202020204" pitchFamily="34" charset="0"/>
              </a:rPr>
              <a:t>Gossak</a:t>
            </a:r>
            <a:endParaRPr lang="en-US" dirty="0">
              <a:solidFill>
                <a:srgbClr val="000000"/>
              </a:solidFill>
              <a:latin typeface="Arial" panose="020B0604020202020204" pitchFamily="34" charset="0"/>
            </a:endParaRPr>
          </a:p>
          <a:p>
            <a:r>
              <a:rPr lang="en-US" sz="1800" b="0" i="0" u="none" strike="noStrike" dirty="0">
                <a:solidFill>
                  <a:srgbClr val="000000"/>
                </a:solidFill>
                <a:effectLst/>
                <a:latin typeface="Arial" panose="020B0604020202020204" pitchFamily="34" charset="0"/>
              </a:rPr>
              <a:t>Triple B Excavation</a:t>
            </a:r>
            <a:endParaRPr lang="en-US" dirty="0"/>
          </a:p>
        </p:txBody>
      </p:sp>
    </p:spTree>
    <p:extLst>
      <p:ext uri="{BB962C8B-B14F-4D97-AF65-F5344CB8AC3E}">
        <p14:creationId xmlns:p14="http://schemas.microsoft.com/office/powerpoint/2010/main" val="3446921619"/>
      </p:ext>
    </p:extLst>
  </p:cSld>
  <p:clrMapOvr>
    <a:masterClrMapping/>
  </p:clrMapOvr>
</p:sld>
</file>

<file path=ppt/theme/theme1.xml><?xml version="1.0" encoding="utf-8"?>
<a:theme xmlns:a="http://schemas.openxmlformats.org/drawingml/2006/main" name="Office Theme">
  <a:themeElements>
    <a:clrScheme name="Workforce Development Council">
      <a:dk1>
        <a:srgbClr val="000000"/>
      </a:dk1>
      <a:lt1>
        <a:srgbClr val="FFFFFF"/>
      </a:lt1>
      <a:dk2>
        <a:srgbClr val="113451"/>
      </a:dk2>
      <a:lt2>
        <a:srgbClr val="E7E6E6"/>
      </a:lt2>
      <a:accent1>
        <a:srgbClr val="78AA9B"/>
      </a:accent1>
      <a:accent2>
        <a:srgbClr val="265583"/>
      </a:accent2>
      <a:accent3>
        <a:srgbClr val="2E8C9D"/>
      </a:accent3>
      <a:accent4>
        <a:srgbClr val="B3D37E"/>
      </a:accent4>
      <a:accent5>
        <a:srgbClr val="DABB3A"/>
      </a:accent5>
      <a:accent6>
        <a:srgbClr val="373B3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665</Words>
  <Application>Microsoft Macintosh PowerPoint</Application>
  <PresentationFormat>Widescreen</PresentationFormat>
  <Paragraphs>50</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Teacher Externship Program</vt:lpstr>
      <vt:lpstr>Teacher Externship Program</vt:lpstr>
      <vt:lpstr>Teacher Externship Program</vt:lpstr>
      <vt:lpstr>Teacher Externship Program</vt:lpstr>
      <vt:lpstr>Teacher Externship Program: Extern Stories 2022</vt:lpstr>
      <vt:lpstr>Teacher Externship Program: Extern Stories 2022</vt:lpstr>
      <vt:lpstr>Teacher Externship Program: Extern Stories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Apprenticeships</dc:title>
  <dc:creator>Casey Bender</dc:creator>
  <cp:lastModifiedBy>Microsoft Office User</cp:lastModifiedBy>
  <cp:revision>23</cp:revision>
  <dcterms:created xsi:type="dcterms:W3CDTF">2019-11-05T17:40:06Z</dcterms:created>
  <dcterms:modified xsi:type="dcterms:W3CDTF">2022-10-18T15:22:07Z</dcterms:modified>
</cp:coreProperties>
</file>