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92" r:id="rId5"/>
  </p:sldMasterIdLst>
  <p:notesMasterIdLst>
    <p:notesMasterId r:id="rId75"/>
  </p:notesMasterIdLst>
  <p:sldIdLst>
    <p:sldId id="264" r:id="rId6"/>
    <p:sldId id="259" r:id="rId7"/>
    <p:sldId id="267" r:id="rId8"/>
    <p:sldId id="380" r:id="rId9"/>
    <p:sldId id="583" r:id="rId10"/>
    <p:sldId id="584" r:id="rId11"/>
    <p:sldId id="443" r:id="rId12"/>
    <p:sldId id="660" r:id="rId13"/>
    <p:sldId id="673" r:id="rId14"/>
    <p:sldId id="373" r:id="rId15"/>
    <p:sldId id="662" r:id="rId16"/>
    <p:sldId id="663" r:id="rId17"/>
    <p:sldId id="674" r:id="rId18"/>
    <p:sldId id="661" r:id="rId19"/>
    <p:sldId id="345" r:id="rId20"/>
    <p:sldId id="341" r:id="rId21"/>
    <p:sldId id="401" r:id="rId22"/>
    <p:sldId id="279" r:id="rId23"/>
    <p:sldId id="280" r:id="rId24"/>
    <p:sldId id="321" r:id="rId25"/>
    <p:sldId id="675" r:id="rId26"/>
    <p:sldId id="684" r:id="rId27"/>
    <p:sldId id="360" r:id="rId28"/>
    <p:sldId id="643" r:id="rId29"/>
    <p:sldId id="402" r:id="rId30"/>
    <p:sldId id="417" r:id="rId31"/>
    <p:sldId id="694" r:id="rId32"/>
    <p:sldId id="427" r:id="rId33"/>
    <p:sldId id="678" r:id="rId34"/>
    <p:sldId id="676" r:id="rId35"/>
    <p:sldId id="263" r:id="rId36"/>
    <p:sldId id="532" r:id="rId37"/>
    <p:sldId id="533" r:id="rId38"/>
    <p:sldId id="534" r:id="rId39"/>
    <p:sldId id="685" r:id="rId40"/>
    <p:sldId id="668" r:id="rId41"/>
    <p:sldId id="669" r:id="rId42"/>
    <p:sldId id="670" r:id="rId43"/>
    <p:sldId id="666" r:id="rId44"/>
    <p:sldId id="692" r:id="rId45"/>
    <p:sldId id="451" r:id="rId46"/>
    <p:sldId id="686" r:id="rId47"/>
    <p:sldId id="688" r:id="rId48"/>
    <p:sldId id="680" r:id="rId49"/>
    <p:sldId id="270" r:id="rId50"/>
    <p:sldId id="679" r:id="rId51"/>
    <p:sldId id="297" r:id="rId52"/>
    <p:sldId id="368" r:id="rId53"/>
    <p:sldId id="371" r:id="rId54"/>
    <p:sldId id="305" r:id="rId55"/>
    <p:sldId id="304" r:id="rId56"/>
    <p:sldId id="359" r:id="rId57"/>
    <p:sldId id="358" r:id="rId58"/>
    <p:sldId id="316" r:id="rId59"/>
    <p:sldId id="317" r:id="rId60"/>
    <p:sldId id="318" r:id="rId61"/>
    <p:sldId id="372" r:id="rId62"/>
    <p:sldId id="357" r:id="rId63"/>
    <p:sldId id="288" r:id="rId64"/>
    <p:sldId id="681" r:id="rId65"/>
    <p:sldId id="682" r:id="rId66"/>
    <p:sldId id="403" r:id="rId67"/>
    <p:sldId id="691" r:id="rId68"/>
    <p:sldId id="405" r:id="rId69"/>
    <p:sldId id="693" r:id="rId70"/>
    <p:sldId id="683" r:id="rId71"/>
    <p:sldId id="672" r:id="rId72"/>
    <p:sldId id="364" r:id="rId73"/>
    <p:sldId id="351" r:id="rId7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3885"/>
    <a:srgbClr val="FFB619"/>
    <a:srgbClr val="F2F2F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89" autoAdjust="0"/>
    <p:restoredTop sz="60848" autoAdjust="0"/>
  </p:normalViewPr>
  <p:slideViewPr>
    <p:cSldViewPr snapToGrid="0">
      <p:cViewPr varScale="1">
        <p:scale>
          <a:sx n="39" d="100"/>
          <a:sy n="39" d="100"/>
        </p:scale>
        <p:origin x="2082" y="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60F2C5-71E6-48BB-9E90-6849EA93A273}" type="doc">
      <dgm:prSet loTypeId="urn:microsoft.com/office/officeart/2008/layout/AlternatingHexagons" loCatId="list" qsTypeId="urn:microsoft.com/office/officeart/2005/8/quickstyle/3d1" qsCatId="3D" csTypeId="urn:microsoft.com/office/officeart/2005/8/colors/accent1_2" csCatId="accent1" phldr="1"/>
      <dgm:spPr/>
      <dgm:t>
        <a:bodyPr/>
        <a:lstStyle/>
        <a:p>
          <a:endParaRPr lang="en-US"/>
        </a:p>
      </dgm:t>
    </dgm:pt>
    <dgm:pt modelId="{80D3C82F-3406-4503-BF8B-D07A53F8C6D0}">
      <dgm:prSet phldrT="[Text]" custT="1"/>
      <dgm:spPr/>
      <dgm:t>
        <a:bodyPr/>
        <a:lstStyle/>
        <a:p>
          <a:r>
            <a:rPr lang="en-US" sz="2400" dirty="0"/>
            <a:t>Unified Regional Job Seeker Services</a:t>
          </a:r>
        </a:p>
      </dgm:t>
    </dgm:pt>
    <dgm:pt modelId="{1657462B-CA09-4F77-89F6-81EE71042672}" type="parTrans" cxnId="{0EDDE8E3-34D8-4714-9EF8-B5C19228D688}">
      <dgm:prSet/>
      <dgm:spPr/>
      <dgm:t>
        <a:bodyPr/>
        <a:lstStyle/>
        <a:p>
          <a:endParaRPr lang="en-US" sz="2400"/>
        </a:p>
      </dgm:t>
    </dgm:pt>
    <dgm:pt modelId="{B197BB57-3AD6-4D39-9DCE-F16789996B0B}" type="sibTrans" cxnId="{0EDDE8E3-34D8-4714-9EF8-B5C19228D688}">
      <dgm:prSet custT="1"/>
      <dgm:spPr/>
      <dgm:t>
        <a:bodyPr/>
        <a:lstStyle/>
        <a:p>
          <a:r>
            <a:rPr lang="en-US" sz="2400" dirty="0"/>
            <a:t>Customer-Centered One-Stop Design </a:t>
          </a:r>
        </a:p>
      </dgm:t>
    </dgm:pt>
    <dgm:pt modelId="{2D18E2FD-3ACF-4BF8-8873-EEE3D3DB9C8F}">
      <dgm:prSet custT="1"/>
      <dgm:spPr/>
      <dgm:t>
        <a:bodyPr/>
        <a:lstStyle/>
        <a:p>
          <a:r>
            <a:rPr lang="en-US" sz="2400" dirty="0"/>
            <a:t>Use and </a:t>
          </a:r>
          <a:r>
            <a:rPr lang="en-US" sz="2400" dirty="0" err="1"/>
            <a:t>dissemina-tion</a:t>
          </a:r>
          <a:r>
            <a:rPr lang="en-US" sz="2400" dirty="0"/>
            <a:t> of LMI </a:t>
          </a:r>
        </a:p>
      </dgm:t>
    </dgm:pt>
    <dgm:pt modelId="{8FB36E7F-155D-45B8-B516-585369D124E5}" type="parTrans" cxnId="{468281D5-6947-4CEA-8FDF-37EA1BEDE263}">
      <dgm:prSet/>
      <dgm:spPr/>
      <dgm:t>
        <a:bodyPr/>
        <a:lstStyle/>
        <a:p>
          <a:endParaRPr lang="en-US" sz="2400"/>
        </a:p>
      </dgm:t>
    </dgm:pt>
    <dgm:pt modelId="{19AEB9BA-EB88-47B2-8569-2C6E8D64505D}" type="sibTrans" cxnId="{468281D5-6947-4CEA-8FDF-37EA1BEDE263}">
      <dgm:prSet custT="1"/>
      <dgm:spPr/>
      <dgm:t>
        <a:bodyPr/>
        <a:lstStyle/>
        <a:p>
          <a:r>
            <a:rPr lang="en-US" sz="2400" dirty="0"/>
            <a:t>Integrated business services</a:t>
          </a:r>
        </a:p>
      </dgm:t>
    </dgm:pt>
    <dgm:pt modelId="{F560D563-E4EA-4AC1-9367-62FF49DAF364}" type="pres">
      <dgm:prSet presAssocID="{DD60F2C5-71E6-48BB-9E90-6849EA93A273}" presName="Name0" presStyleCnt="0">
        <dgm:presLayoutVars>
          <dgm:chMax/>
          <dgm:chPref/>
          <dgm:dir/>
          <dgm:animLvl val="lvl"/>
        </dgm:presLayoutVars>
      </dgm:prSet>
      <dgm:spPr/>
    </dgm:pt>
    <dgm:pt modelId="{561A4E41-1830-4406-9D45-D34B81FE5A64}" type="pres">
      <dgm:prSet presAssocID="{80D3C82F-3406-4503-BF8B-D07A53F8C6D0}" presName="composite" presStyleCnt="0"/>
      <dgm:spPr/>
    </dgm:pt>
    <dgm:pt modelId="{D096CC2E-C608-4291-BD82-4980ACF08C65}" type="pres">
      <dgm:prSet presAssocID="{80D3C82F-3406-4503-BF8B-D07A53F8C6D0}" presName="Parent1" presStyleLbl="node1" presStyleIdx="0" presStyleCnt="4" custScaleX="112027" custLinFactNeighborX="6900">
        <dgm:presLayoutVars>
          <dgm:chMax val="1"/>
          <dgm:chPref val="1"/>
          <dgm:bulletEnabled val="1"/>
        </dgm:presLayoutVars>
      </dgm:prSet>
      <dgm:spPr/>
    </dgm:pt>
    <dgm:pt modelId="{E050F844-6D52-486B-B83C-F3264071B837}" type="pres">
      <dgm:prSet presAssocID="{80D3C82F-3406-4503-BF8B-D07A53F8C6D0}" presName="Childtext1" presStyleLbl="revTx" presStyleIdx="0" presStyleCnt="2">
        <dgm:presLayoutVars>
          <dgm:chMax val="0"/>
          <dgm:chPref val="0"/>
          <dgm:bulletEnabled val="1"/>
        </dgm:presLayoutVars>
      </dgm:prSet>
      <dgm:spPr/>
    </dgm:pt>
    <dgm:pt modelId="{03A9BCA6-5B4A-4798-8869-89FDCEC43C0B}" type="pres">
      <dgm:prSet presAssocID="{80D3C82F-3406-4503-BF8B-D07A53F8C6D0}" presName="BalanceSpacing" presStyleCnt="0"/>
      <dgm:spPr/>
    </dgm:pt>
    <dgm:pt modelId="{11595180-B804-4DEF-95C3-744E7D2E3852}" type="pres">
      <dgm:prSet presAssocID="{80D3C82F-3406-4503-BF8B-D07A53F8C6D0}" presName="BalanceSpacing1" presStyleCnt="0"/>
      <dgm:spPr/>
    </dgm:pt>
    <dgm:pt modelId="{C92BCAEC-457A-4851-B480-8A112C9CA74C}" type="pres">
      <dgm:prSet presAssocID="{B197BB57-3AD6-4D39-9DCE-F16789996B0B}" presName="Accent1Text" presStyleLbl="node1" presStyleIdx="1" presStyleCnt="4" custScaleX="112027"/>
      <dgm:spPr/>
    </dgm:pt>
    <dgm:pt modelId="{B53012FB-5393-42BE-A04F-64E29B92619D}" type="pres">
      <dgm:prSet presAssocID="{B197BB57-3AD6-4D39-9DCE-F16789996B0B}" presName="spaceBetweenRectangles" presStyleCnt="0"/>
      <dgm:spPr/>
    </dgm:pt>
    <dgm:pt modelId="{DCC85E1B-F98F-40C5-9B9C-D89179E7BFE7}" type="pres">
      <dgm:prSet presAssocID="{2D18E2FD-3ACF-4BF8-8873-EEE3D3DB9C8F}" presName="composite" presStyleCnt="0"/>
      <dgm:spPr/>
    </dgm:pt>
    <dgm:pt modelId="{5C1347D6-98A0-4098-9A05-3E9792744982}" type="pres">
      <dgm:prSet presAssocID="{2D18E2FD-3ACF-4BF8-8873-EEE3D3DB9C8F}" presName="Parent1" presStyleLbl="node1" presStyleIdx="2" presStyleCnt="4" custScaleX="112027">
        <dgm:presLayoutVars>
          <dgm:chMax val="1"/>
          <dgm:chPref val="1"/>
          <dgm:bulletEnabled val="1"/>
        </dgm:presLayoutVars>
      </dgm:prSet>
      <dgm:spPr/>
    </dgm:pt>
    <dgm:pt modelId="{8A878AF0-8AD5-48F8-B072-DF0D51B6978C}" type="pres">
      <dgm:prSet presAssocID="{2D18E2FD-3ACF-4BF8-8873-EEE3D3DB9C8F}" presName="Childtext1" presStyleLbl="revTx" presStyleIdx="1" presStyleCnt="2">
        <dgm:presLayoutVars>
          <dgm:chMax val="0"/>
          <dgm:chPref val="0"/>
          <dgm:bulletEnabled val="1"/>
        </dgm:presLayoutVars>
      </dgm:prSet>
      <dgm:spPr/>
    </dgm:pt>
    <dgm:pt modelId="{AAA2712F-C773-452A-826B-7677013AE40A}" type="pres">
      <dgm:prSet presAssocID="{2D18E2FD-3ACF-4BF8-8873-EEE3D3DB9C8F}" presName="BalanceSpacing" presStyleCnt="0"/>
      <dgm:spPr/>
    </dgm:pt>
    <dgm:pt modelId="{D3A02F50-D736-44CE-993A-2C12D489F986}" type="pres">
      <dgm:prSet presAssocID="{2D18E2FD-3ACF-4BF8-8873-EEE3D3DB9C8F}" presName="BalanceSpacing1" presStyleCnt="0"/>
      <dgm:spPr/>
    </dgm:pt>
    <dgm:pt modelId="{70C63FAF-96E7-4DCC-B467-9E3111B42901}" type="pres">
      <dgm:prSet presAssocID="{19AEB9BA-EB88-47B2-8569-2C6E8D64505D}" presName="Accent1Text" presStyleLbl="node1" presStyleIdx="3" presStyleCnt="4" custScaleX="112027" custLinFactNeighborX="6900"/>
      <dgm:spPr/>
    </dgm:pt>
  </dgm:ptLst>
  <dgm:cxnLst>
    <dgm:cxn modelId="{D92F5932-941C-4668-B659-776114C0BD98}" type="presOf" srcId="{2D18E2FD-3ACF-4BF8-8873-EEE3D3DB9C8F}" destId="{5C1347D6-98A0-4098-9A05-3E9792744982}" srcOrd="0" destOrd="0" presId="urn:microsoft.com/office/officeart/2008/layout/AlternatingHexagons"/>
    <dgm:cxn modelId="{3687A246-0186-44C2-8833-1DAC39FCECBC}" type="presOf" srcId="{DD60F2C5-71E6-48BB-9E90-6849EA93A273}" destId="{F560D563-E4EA-4AC1-9367-62FF49DAF364}" srcOrd="0" destOrd="0" presId="urn:microsoft.com/office/officeart/2008/layout/AlternatingHexagons"/>
    <dgm:cxn modelId="{57E3369B-D9BD-4637-8E23-ED8AFFC99663}" type="presOf" srcId="{80D3C82F-3406-4503-BF8B-D07A53F8C6D0}" destId="{D096CC2E-C608-4291-BD82-4980ACF08C65}" srcOrd="0" destOrd="0" presId="urn:microsoft.com/office/officeart/2008/layout/AlternatingHexagons"/>
    <dgm:cxn modelId="{8E69F1AA-4694-416B-90DD-25FDEFC5881B}" type="presOf" srcId="{B197BB57-3AD6-4D39-9DCE-F16789996B0B}" destId="{C92BCAEC-457A-4851-B480-8A112C9CA74C}" srcOrd="0" destOrd="0" presId="urn:microsoft.com/office/officeart/2008/layout/AlternatingHexagons"/>
    <dgm:cxn modelId="{468281D5-6947-4CEA-8FDF-37EA1BEDE263}" srcId="{DD60F2C5-71E6-48BB-9E90-6849EA93A273}" destId="{2D18E2FD-3ACF-4BF8-8873-EEE3D3DB9C8F}" srcOrd="1" destOrd="0" parTransId="{8FB36E7F-155D-45B8-B516-585369D124E5}" sibTransId="{19AEB9BA-EB88-47B2-8569-2C6E8D64505D}"/>
    <dgm:cxn modelId="{012054D9-5C31-46EC-8F54-38E5767BAFEE}" type="presOf" srcId="{19AEB9BA-EB88-47B2-8569-2C6E8D64505D}" destId="{70C63FAF-96E7-4DCC-B467-9E3111B42901}" srcOrd="0" destOrd="0" presId="urn:microsoft.com/office/officeart/2008/layout/AlternatingHexagons"/>
    <dgm:cxn modelId="{0EDDE8E3-34D8-4714-9EF8-B5C19228D688}" srcId="{DD60F2C5-71E6-48BB-9E90-6849EA93A273}" destId="{80D3C82F-3406-4503-BF8B-D07A53F8C6D0}" srcOrd="0" destOrd="0" parTransId="{1657462B-CA09-4F77-89F6-81EE71042672}" sibTransId="{B197BB57-3AD6-4D39-9DCE-F16789996B0B}"/>
    <dgm:cxn modelId="{11C0BCCF-FFC7-4A35-816F-63CBAE50B3F3}" type="presParOf" srcId="{F560D563-E4EA-4AC1-9367-62FF49DAF364}" destId="{561A4E41-1830-4406-9D45-D34B81FE5A64}" srcOrd="0" destOrd="0" presId="urn:microsoft.com/office/officeart/2008/layout/AlternatingHexagons"/>
    <dgm:cxn modelId="{104FF8B4-C602-4295-A20A-DDB7ABCC6506}" type="presParOf" srcId="{561A4E41-1830-4406-9D45-D34B81FE5A64}" destId="{D096CC2E-C608-4291-BD82-4980ACF08C65}" srcOrd="0" destOrd="0" presId="urn:microsoft.com/office/officeart/2008/layout/AlternatingHexagons"/>
    <dgm:cxn modelId="{6BE437B3-A5F5-4E9D-BF73-3F9C3AD316C9}" type="presParOf" srcId="{561A4E41-1830-4406-9D45-D34B81FE5A64}" destId="{E050F844-6D52-486B-B83C-F3264071B837}" srcOrd="1" destOrd="0" presId="urn:microsoft.com/office/officeart/2008/layout/AlternatingHexagons"/>
    <dgm:cxn modelId="{E3B2EA5E-1B44-497D-9B12-759974E0E0F9}" type="presParOf" srcId="{561A4E41-1830-4406-9D45-D34B81FE5A64}" destId="{03A9BCA6-5B4A-4798-8869-89FDCEC43C0B}" srcOrd="2" destOrd="0" presId="urn:microsoft.com/office/officeart/2008/layout/AlternatingHexagons"/>
    <dgm:cxn modelId="{352EAB89-659A-40F1-AD28-698AB7FA6C73}" type="presParOf" srcId="{561A4E41-1830-4406-9D45-D34B81FE5A64}" destId="{11595180-B804-4DEF-95C3-744E7D2E3852}" srcOrd="3" destOrd="0" presId="urn:microsoft.com/office/officeart/2008/layout/AlternatingHexagons"/>
    <dgm:cxn modelId="{017F5629-236E-4B6B-A4C9-1C7FCF2B55D8}" type="presParOf" srcId="{561A4E41-1830-4406-9D45-D34B81FE5A64}" destId="{C92BCAEC-457A-4851-B480-8A112C9CA74C}" srcOrd="4" destOrd="0" presId="urn:microsoft.com/office/officeart/2008/layout/AlternatingHexagons"/>
    <dgm:cxn modelId="{9D1E0BAD-9BBE-4D6F-8512-74ED317F7594}" type="presParOf" srcId="{F560D563-E4EA-4AC1-9367-62FF49DAF364}" destId="{B53012FB-5393-42BE-A04F-64E29B92619D}" srcOrd="1" destOrd="0" presId="urn:microsoft.com/office/officeart/2008/layout/AlternatingHexagons"/>
    <dgm:cxn modelId="{5D2C5C73-9550-4420-9EC8-3E8B08FE091E}" type="presParOf" srcId="{F560D563-E4EA-4AC1-9367-62FF49DAF364}" destId="{DCC85E1B-F98F-40C5-9B9C-D89179E7BFE7}" srcOrd="2" destOrd="0" presId="urn:microsoft.com/office/officeart/2008/layout/AlternatingHexagons"/>
    <dgm:cxn modelId="{D54CBCB6-BA83-44B2-A780-7FDB033DEFB8}" type="presParOf" srcId="{DCC85E1B-F98F-40C5-9B9C-D89179E7BFE7}" destId="{5C1347D6-98A0-4098-9A05-3E9792744982}" srcOrd="0" destOrd="0" presId="urn:microsoft.com/office/officeart/2008/layout/AlternatingHexagons"/>
    <dgm:cxn modelId="{39FCBAFE-F383-4FE7-91AF-1D53954F3FA1}" type="presParOf" srcId="{DCC85E1B-F98F-40C5-9B9C-D89179E7BFE7}" destId="{8A878AF0-8AD5-48F8-B072-DF0D51B6978C}" srcOrd="1" destOrd="0" presId="urn:microsoft.com/office/officeart/2008/layout/AlternatingHexagons"/>
    <dgm:cxn modelId="{47C0BE33-AD52-45C7-99AB-26E63900F608}" type="presParOf" srcId="{DCC85E1B-F98F-40C5-9B9C-D89179E7BFE7}" destId="{AAA2712F-C773-452A-826B-7677013AE40A}" srcOrd="2" destOrd="0" presId="urn:microsoft.com/office/officeart/2008/layout/AlternatingHexagons"/>
    <dgm:cxn modelId="{FEE3CE00-A05D-4335-969D-3816C2D8161C}" type="presParOf" srcId="{DCC85E1B-F98F-40C5-9B9C-D89179E7BFE7}" destId="{D3A02F50-D736-44CE-993A-2C12D489F986}" srcOrd="3" destOrd="0" presId="urn:microsoft.com/office/officeart/2008/layout/AlternatingHexagons"/>
    <dgm:cxn modelId="{424EDD26-0DF2-4883-9514-BBD444D44E1B}" type="presParOf" srcId="{DCC85E1B-F98F-40C5-9B9C-D89179E7BFE7}" destId="{70C63FAF-96E7-4DCC-B467-9E3111B42901}"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96CC2E-C608-4291-BD82-4980ACF08C65}">
      <dsp:nvSpPr>
        <dsp:cNvPr id="0" name=""/>
        <dsp:cNvSpPr/>
      </dsp:nvSpPr>
      <dsp:spPr>
        <a:xfrm rot="5400000">
          <a:off x="3773772" y="547566"/>
          <a:ext cx="2381846" cy="2321430"/>
        </a:xfrm>
        <a:prstGeom prst="hexagon">
          <a:avLst>
            <a:gd name="adj" fmla="val 25000"/>
            <a:gd name="vf" fmla="val 11547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Unified Regional Job Seeker Services</a:t>
          </a:r>
        </a:p>
      </dsp:txBody>
      <dsp:txXfrm rot="-5400000">
        <a:off x="4185978" y="909298"/>
        <a:ext cx="1557434" cy="1597966"/>
      </dsp:txXfrm>
    </dsp:sp>
    <dsp:sp modelId="{E050F844-6D52-486B-B83C-F3264071B837}">
      <dsp:nvSpPr>
        <dsp:cNvPr id="0" name=""/>
        <dsp:cNvSpPr/>
      </dsp:nvSpPr>
      <dsp:spPr>
        <a:xfrm>
          <a:off x="5920696" y="993727"/>
          <a:ext cx="2658140" cy="1429107"/>
        </a:xfrm>
        <a:prstGeom prst="rect">
          <a:avLst/>
        </a:prstGeom>
        <a:noFill/>
        <a:ln>
          <a:noFill/>
        </a:ln>
        <a:effectLst/>
      </dsp:spPr>
      <dsp:style>
        <a:lnRef idx="0">
          <a:scrgbClr r="0" g="0" b="0"/>
        </a:lnRef>
        <a:fillRef idx="0">
          <a:scrgbClr r="0" g="0" b="0"/>
        </a:fillRef>
        <a:effectRef idx="0">
          <a:scrgbClr r="0" g="0" b="0"/>
        </a:effectRef>
        <a:fontRef idx="minor"/>
      </dsp:style>
    </dsp:sp>
    <dsp:sp modelId="{C92BCAEC-457A-4851-B480-8A112C9CA74C}">
      <dsp:nvSpPr>
        <dsp:cNvPr id="0" name=""/>
        <dsp:cNvSpPr/>
      </dsp:nvSpPr>
      <dsp:spPr>
        <a:xfrm rot="5400000">
          <a:off x="1392807" y="547566"/>
          <a:ext cx="2381846" cy="2321430"/>
        </a:xfrm>
        <a:prstGeom prst="hexagon">
          <a:avLst>
            <a:gd name="adj" fmla="val 25000"/>
            <a:gd name="vf" fmla="val 11547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t>Customer-Centered One-Stop Design </a:t>
          </a:r>
        </a:p>
      </dsp:txBody>
      <dsp:txXfrm rot="-5400000">
        <a:off x="1805013" y="909298"/>
        <a:ext cx="1557434" cy="1597966"/>
      </dsp:txXfrm>
    </dsp:sp>
    <dsp:sp modelId="{5C1347D6-98A0-4098-9A05-3E9792744982}">
      <dsp:nvSpPr>
        <dsp:cNvPr id="0" name=""/>
        <dsp:cNvSpPr/>
      </dsp:nvSpPr>
      <dsp:spPr>
        <a:xfrm rot="5400000">
          <a:off x="2507511" y="2569277"/>
          <a:ext cx="2381846" cy="2321430"/>
        </a:xfrm>
        <a:prstGeom prst="hexagon">
          <a:avLst>
            <a:gd name="adj" fmla="val 25000"/>
            <a:gd name="vf" fmla="val 11547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Use and </a:t>
          </a:r>
          <a:r>
            <a:rPr lang="en-US" sz="2400" kern="1200" dirty="0" err="1"/>
            <a:t>dissemina-tion</a:t>
          </a:r>
          <a:r>
            <a:rPr lang="en-US" sz="2400" kern="1200" dirty="0"/>
            <a:t> of LMI </a:t>
          </a:r>
        </a:p>
      </dsp:txBody>
      <dsp:txXfrm rot="-5400000">
        <a:off x="2919717" y="2931009"/>
        <a:ext cx="1557434" cy="1597966"/>
      </dsp:txXfrm>
    </dsp:sp>
    <dsp:sp modelId="{8A878AF0-8AD5-48F8-B072-DF0D51B6978C}">
      <dsp:nvSpPr>
        <dsp:cNvPr id="0" name=""/>
        <dsp:cNvSpPr/>
      </dsp:nvSpPr>
      <dsp:spPr>
        <a:xfrm>
          <a:off x="4190" y="3015438"/>
          <a:ext cx="2572393" cy="1429107"/>
        </a:xfrm>
        <a:prstGeom prst="rect">
          <a:avLst/>
        </a:prstGeom>
        <a:noFill/>
        <a:ln>
          <a:noFill/>
        </a:ln>
        <a:effectLst/>
      </dsp:spPr>
      <dsp:style>
        <a:lnRef idx="0">
          <a:scrgbClr r="0" g="0" b="0"/>
        </a:lnRef>
        <a:fillRef idx="0">
          <a:scrgbClr r="0" g="0" b="0"/>
        </a:fillRef>
        <a:effectRef idx="0">
          <a:scrgbClr r="0" g="0" b="0"/>
        </a:effectRef>
        <a:fontRef idx="minor"/>
      </dsp:style>
    </dsp:sp>
    <dsp:sp modelId="{70C63FAF-96E7-4DCC-B467-9E3111B42901}">
      <dsp:nvSpPr>
        <dsp:cNvPr id="0" name=""/>
        <dsp:cNvSpPr/>
      </dsp:nvSpPr>
      <dsp:spPr>
        <a:xfrm rot="5400000">
          <a:off x="4888476" y="2569277"/>
          <a:ext cx="2381846" cy="2321430"/>
        </a:xfrm>
        <a:prstGeom prst="hexagon">
          <a:avLst>
            <a:gd name="adj" fmla="val 25000"/>
            <a:gd name="vf" fmla="val 11547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t>Integrated business services</a:t>
          </a:r>
        </a:p>
      </dsp:txBody>
      <dsp:txXfrm rot="-5400000">
        <a:off x="5300682" y="2931009"/>
        <a:ext cx="1557434" cy="1597966"/>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63C6B2-3419-424E-A291-360A6F6E416A}" type="datetimeFigureOut">
              <a:rPr lang="en-US" smtClean="0"/>
              <a:t>5/6/2018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42C032-3359-4D95-A2C3-2FAFF4170AEE}" type="slidenum">
              <a:rPr lang="en-US" smtClean="0"/>
              <a:t>‹#›</a:t>
            </a:fld>
            <a:endParaRPr lang="en-US"/>
          </a:p>
        </p:txBody>
      </p:sp>
    </p:spTree>
    <p:extLst>
      <p:ext uri="{BB962C8B-B14F-4D97-AF65-F5344CB8AC3E}">
        <p14:creationId xmlns:p14="http://schemas.microsoft.com/office/powerpoint/2010/main" val="1217587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1</a:t>
            </a:fld>
            <a:endParaRPr lang="en-US"/>
          </a:p>
        </p:txBody>
      </p:sp>
    </p:spTree>
    <p:extLst>
      <p:ext uri="{BB962C8B-B14F-4D97-AF65-F5344CB8AC3E}">
        <p14:creationId xmlns:p14="http://schemas.microsoft.com/office/powerpoint/2010/main" val="18763286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EF34482-39AD-DC47-8586-18303A8A70F2}" type="slidenum">
              <a:rPr lang="en-JM" altLang="en-US" smtClean="0"/>
              <a:pPr>
                <a:defRPr/>
              </a:pPr>
              <a:t>10</a:t>
            </a:fld>
            <a:endParaRPr lang="en-JM" altLang="en-US" dirty="0"/>
          </a:p>
        </p:txBody>
      </p:sp>
    </p:spTree>
    <p:extLst>
      <p:ext uri="{BB962C8B-B14F-4D97-AF65-F5344CB8AC3E}">
        <p14:creationId xmlns:p14="http://schemas.microsoft.com/office/powerpoint/2010/main" val="3843165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11</a:t>
            </a:fld>
            <a:endParaRPr lang="en-US"/>
          </a:p>
        </p:txBody>
      </p:sp>
    </p:spTree>
    <p:extLst>
      <p:ext uri="{BB962C8B-B14F-4D97-AF65-F5344CB8AC3E}">
        <p14:creationId xmlns:p14="http://schemas.microsoft.com/office/powerpoint/2010/main" val="3897892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12</a:t>
            </a:fld>
            <a:endParaRPr lang="en-US"/>
          </a:p>
        </p:txBody>
      </p:sp>
    </p:spTree>
    <p:extLst>
      <p:ext uri="{BB962C8B-B14F-4D97-AF65-F5344CB8AC3E}">
        <p14:creationId xmlns:p14="http://schemas.microsoft.com/office/powerpoint/2010/main" val="2389416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13</a:t>
            </a:fld>
            <a:endParaRPr lang="en-US"/>
          </a:p>
        </p:txBody>
      </p:sp>
    </p:spTree>
    <p:extLst>
      <p:ext uri="{BB962C8B-B14F-4D97-AF65-F5344CB8AC3E}">
        <p14:creationId xmlns:p14="http://schemas.microsoft.com/office/powerpoint/2010/main" val="26712111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14</a:t>
            </a:fld>
            <a:endParaRPr lang="en-US"/>
          </a:p>
        </p:txBody>
      </p:sp>
    </p:spTree>
    <p:extLst>
      <p:ext uri="{BB962C8B-B14F-4D97-AF65-F5344CB8AC3E}">
        <p14:creationId xmlns:p14="http://schemas.microsoft.com/office/powerpoint/2010/main" val="34817488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0DB0D2C8-4E9D-4ABA-936B-5E500A1B423B}" type="slidenum">
              <a:rPr lang="en-US" smtClean="0"/>
              <a:t>15</a:t>
            </a:fld>
            <a:endParaRPr lang="en-US"/>
          </a:p>
        </p:txBody>
      </p:sp>
    </p:spTree>
    <p:extLst>
      <p:ext uri="{BB962C8B-B14F-4D97-AF65-F5344CB8AC3E}">
        <p14:creationId xmlns:p14="http://schemas.microsoft.com/office/powerpoint/2010/main" val="586471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16</a:t>
            </a:fld>
            <a:endParaRPr lang="en-US"/>
          </a:p>
        </p:txBody>
      </p:sp>
    </p:spTree>
    <p:extLst>
      <p:ext uri="{BB962C8B-B14F-4D97-AF65-F5344CB8AC3E}">
        <p14:creationId xmlns:p14="http://schemas.microsoft.com/office/powerpoint/2010/main" val="259954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17</a:t>
            </a:fld>
            <a:endParaRPr lang="en-US"/>
          </a:p>
        </p:txBody>
      </p:sp>
    </p:spTree>
    <p:extLst>
      <p:ext uri="{BB962C8B-B14F-4D97-AF65-F5344CB8AC3E}">
        <p14:creationId xmlns:p14="http://schemas.microsoft.com/office/powerpoint/2010/main" val="962899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dirty="0">
              <a:solidFill>
                <a:srgbClr val="FF0000"/>
              </a:solidFill>
            </a:endParaRPr>
          </a:p>
        </p:txBody>
      </p:sp>
      <p:sp>
        <p:nvSpPr>
          <p:cNvPr id="4" name="Slide Number Placeholder 3"/>
          <p:cNvSpPr>
            <a:spLocks noGrp="1"/>
          </p:cNvSpPr>
          <p:nvPr>
            <p:ph type="sldNum" sz="quarter" idx="10"/>
          </p:nvPr>
        </p:nvSpPr>
        <p:spPr/>
        <p:txBody>
          <a:bodyPr/>
          <a:lstStyle/>
          <a:p>
            <a:fld id="{CC8B67A9-7C68-D144-B249-56520C3DC74A}" type="slidenum">
              <a:rPr lang="en-US" smtClean="0"/>
              <a:t>18</a:t>
            </a:fld>
            <a:endParaRPr lang="en-US"/>
          </a:p>
        </p:txBody>
      </p:sp>
    </p:spTree>
    <p:extLst>
      <p:ext uri="{BB962C8B-B14F-4D97-AF65-F5344CB8AC3E}">
        <p14:creationId xmlns:p14="http://schemas.microsoft.com/office/powerpoint/2010/main" val="34003471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what Spokane</a:t>
            </a:r>
            <a:r>
              <a:rPr lang="en-US" sz="1200" kern="1200" baseline="0" dirty="0">
                <a:solidFill>
                  <a:schemeClr val="tx1"/>
                </a:solidFill>
                <a:effectLst/>
                <a:latin typeface="+mn-lt"/>
                <a:ea typeface="+mn-ea"/>
                <a:cs typeface="+mn-cs"/>
              </a:rPr>
              <a:t> Washington is now implementing after the results of their CCD-inspired redesign.</a:t>
            </a:r>
            <a:endParaRPr lang="en-US" b="1" i="1" dirty="0">
              <a:solidFill>
                <a:srgbClr val="FF0000"/>
              </a:solidFill>
            </a:endParaRPr>
          </a:p>
        </p:txBody>
      </p:sp>
      <p:sp>
        <p:nvSpPr>
          <p:cNvPr id="4" name="Slide Number Placeholder 3"/>
          <p:cNvSpPr>
            <a:spLocks noGrp="1"/>
          </p:cNvSpPr>
          <p:nvPr>
            <p:ph type="sldNum" sz="quarter" idx="10"/>
          </p:nvPr>
        </p:nvSpPr>
        <p:spPr/>
        <p:txBody>
          <a:bodyPr/>
          <a:lstStyle/>
          <a:p>
            <a:fld id="{CC8B67A9-7C68-D144-B249-56520C3DC74A}" type="slidenum">
              <a:rPr lang="en-US" smtClean="0"/>
              <a:t>19</a:t>
            </a:fld>
            <a:endParaRPr lang="en-US"/>
          </a:p>
        </p:txBody>
      </p:sp>
    </p:spTree>
    <p:extLst>
      <p:ext uri="{BB962C8B-B14F-4D97-AF65-F5344CB8AC3E}">
        <p14:creationId xmlns:p14="http://schemas.microsoft.com/office/powerpoint/2010/main" val="1798931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2</a:t>
            </a:fld>
            <a:endParaRPr lang="en-US"/>
          </a:p>
        </p:txBody>
      </p:sp>
    </p:spTree>
    <p:extLst>
      <p:ext uri="{BB962C8B-B14F-4D97-AF65-F5344CB8AC3E}">
        <p14:creationId xmlns:p14="http://schemas.microsoft.com/office/powerpoint/2010/main" val="11676856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B0D2C8-4E9D-4ABA-936B-5E500A1B423B}" type="slidenum">
              <a:rPr lang="en-US" smtClean="0"/>
              <a:t>20</a:t>
            </a:fld>
            <a:endParaRPr lang="en-US" dirty="0"/>
          </a:p>
        </p:txBody>
      </p:sp>
    </p:spTree>
    <p:extLst>
      <p:ext uri="{BB962C8B-B14F-4D97-AF65-F5344CB8AC3E}">
        <p14:creationId xmlns:p14="http://schemas.microsoft.com/office/powerpoint/2010/main" val="14819962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21</a:t>
            </a:fld>
            <a:endParaRPr lang="en-US"/>
          </a:p>
        </p:txBody>
      </p:sp>
    </p:spTree>
    <p:extLst>
      <p:ext uri="{BB962C8B-B14F-4D97-AF65-F5344CB8AC3E}">
        <p14:creationId xmlns:p14="http://schemas.microsoft.com/office/powerpoint/2010/main" val="27836713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22</a:t>
            </a:fld>
            <a:endParaRPr lang="en-US"/>
          </a:p>
        </p:txBody>
      </p:sp>
    </p:spTree>
    <p:extLst>
      <p:ext uri="{BB962C8B-B14F-4D97-AF65-F5344CB8AC3E}">
        <p14:creationId xmlns:p14="http://schemas.microsoft.com/office/powerpoint/2010/main" val="2005500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23</a:t>
            </a:fld>
            <a:endParaRPr lang="en-US"/>
          </a:p>
        </p:txBody>
      </p:sp>
    </p:spTree>
    <p:extLst>
      <p:ext uri="{BB962C8B-B14F-4D97-AF65-F5344CB8AC3E}">
        <p14:creationId xmlns:p14="http://schemas.microsoft.com/office/powerpoint/2010/main" val="14170648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t>24</a:t>
            </a:fld>
            <a:endParaRPr lang="en-US" dirty="0"/>
          </a:p>
        </p:txBody>
      </p:sp>
    </p:spTree>
    <p:extLst>
      <p:ext uri="{BB962C8B-B14F-4D97-AF65-F5344CB8AC3E}">
        <p14:creationId xmlns:p14="http://schemas.microsoft.com/office/powerpoint/2010/main" val="25669244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25</a:t>
            </a:fld>
            <a:endParaRPr lang="en-US"/>
          </a:p>
        </p:txBody>
      </p:sp>
    </p:spTree>
    <p:extLst>
      <p:ext uri="{BB962C8B-B14F-4D97-AF65-F5344CB8AC3E}">
        <p14:creationId xmlns:p14="http://schemas.microsoft.com/office/powerpoint/2010/main" val="30812966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pPr/>
              <a:t>26</a:t>
            </a:fld>
            <a:endParaRPr lang="en-US"/>
          </a:p>
        </p:txBody>
      </p:sp>
    </p:spTree>
    <p:extLst>
      <p:ext uri="{BB962C8B-B14F-4D97-AF65-F5344CB8AC3E}">
        <p14:creationId xmlns:p14="http://schemas.microsoft.com/office/powerpoint/2010/main" val="28935088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27</a:t>
            </a:fld>
            <a:endParaRPr lang="en-US"/>
          </a:p>
        </p:txBody>
      </p:sp>
    </p:spTree>
    <p:extLst>
      <p:ext uri="{BB962C8B-B14F-4D97-AF65-F5344CB8AC3E}">
        <p14:creationId xmlns:p14="http://schemas.microsoft.com/office/powerpoint/2010/main" val="1851524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29</a:t>
            </a:fld>
            <a:endParaRPr lang="en-US"/>
          </a:p>
        </p:txBody>
      </p:sp>
    </p:spTree>
    <p:extLst>
      <p:ext uri="{BB962C8B-B14F-4D97-AF65-F5344CB8AC3E}">
        <p14:creationId xmlns:p14="http://schemas.microsoft.com/office/powerpoint/2010/main" val="15258678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30</a:t>
            </a:fld>
            <a:endParaRPr lang="en-US"/>
          </a:p>
        </p:txBody>
      </p:sp>
    </p:spTree>
    <p:extLst>
      <p:ext uri="{BB962C8B-B14F-4D97-AF65-F5344CB8AC3E}">
        <p14:creationId xmlns:p14="http://schemas.microsoft.com/office/powerpoint/2010/main" val="2151203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3</a:t>
            </a:fld>
            <a:endParaRPr lang="en-US"/>
          </a:p>
        </p:txBody>
      </p:sp>
    </p:spTree>
    <p:extLst>
      <p:ext uri="{BB962C8B-B14F-4D97-AF65-F5344CB8AC3E}">
        <p14:creationId xmlns:p14="http://schemas.microsoft.com/office/powerpoint/2010/main" val="2774471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EE6231-73AB-4CE7-9A09-FEA3E63E7279}"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2229788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xfrm>
            <a:off x="1206500" y="684213"/>
            <a:ext cx="4806950" cy="3605212"/>
          </a:xfrm>
          <a:noFill/>
          <a:ln>
            <a:solidFill>
              <a:srgbClr val="000000"/>
            </a:solidFill>
            <a:miter lim="800000"/>
            <a:headEnd/>
            <a:tailEnd/>
          </a:ln>
        </p:spPr>
      </p:sp>
      <p:sp>
        <p:nvSpPr>
          <p:cNvPr id="21507" name="Notes Placeholder 2"/>
          <p:cNvSpPr>
            <a:spLocks noGrp="1"/>
          </p:cNvSpPr>
          <p:nvPr>
            <p:ph type="body" idx="1"/>
          </p:nvPr>
        </p:nvSpPr>
        <p:spPr bwMode="auto">
          <a:xfrm>
            <a:off x="693914" y="4332274"/>
            <a:ext cx="5863488" cy="4324063"/>
          </a:xfrm>
          <a:noFill/>
        </p:spPr>
        <p:txBody>
          <a:bodyPr wrap="square" numCol="1" anchor="t" anchorCtr="0" compatLnSpc="1">
            <a:prstTxWarp prst="textNoShape">
              <a:avLst/>
            </a:prstTxWarp>
          </a:bodyPr>
          <a:lstStyle/>
          <a:p>
            <a:pPr eaLnBrk="1" hangingPunct="1">
              <a:spcBef>
                <a:spcPct val="0"/>
              </a:spcBef>
            </a:pPr>
            <a:endParaRPr lang="en-US" dirty="0"/>
          </a:p>
        </p:txBody>
      </p:sp>
      <p:sp>
        <p:nvSpPr>
          <p:cNvPr id="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42289">
              <a:defRPr/>
            </a:pPr>
            <a:fld id="{77428F9D-B133-4097-AB00-AB4CAD99D8F0}" type="slidenum">
              <a:rPr lang="en-US">
                <a:solidFill>
                  <a:prstClr val="black"/>
                </a:solidFill>
                <a:latin typeface="Calibri"/>
                <a:ea typeface="+mn-ea"/>
              </a:rPr>
              <a:pPr defTabSz="942289">
                <a:defRPr/>
              </a:pPr>
              <a:t>32</a:t>
            </a:fld>
            <a:endParaRPr lang="en-US" dirty="0">
              <a:solidFill>
                <a:prstClr val="black"/>
              </a:solidFill>
              <a:latin typeface="Calibri"/>
              <a:ea typeface="+mn-ea"/>
            </a:endParaRPr>
          </a:p>
        </p:txBody>
      </p:sp>
    </p:spTree>
    <p:extLst>
      <p:ext uri="{BB962C8B-B14F-4D97-AF65-F5344CB8AC3E}">
        <p14:creationId xmlns:p14="http://schemas.microsoft.com/office/powerpoint/2010/main" val="27690547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42289" fontAlgn="auto">
              <a:spcBef>
                <a:spcPts val="0"/>
              </a:spcBef>
              <a:spcAft>
                <a:spcPts val="0"/>
              </a:spcAft>
              <a:defRPr/>
            </a:pPr>
            <a:fld id="{3CEE6231-73AB-4CE7-9A09-FEA3E63E7279}" type="slidenum">
              <a:rPr lang="en-US">
                <a:solidFill>
                  <a:prstClr val="black"/>
                </a:solidFill>
                <a:latin typeface="Calibri"/>
                <a:ea typeface="+mn-ea"/>
              </a:rPr>
              <a:pPr defTabSz="942289" fontAlgn="auto">
                <a:spcBef>
                  <a:spcPts val="0"/>
                </a:spcBef>
                <a:spcAft>
                  <a:spcPts val="0"/>
                </a:spcAft>
                <a:defRPr/>
              </a:pPr>
              <a:t>33</a:t>
            </a:fld>
            <a:endParaRPr lang="en-US" dirty="0">
              <a:solidFill>
                <a:prstClr val="black"/>
              </a:solidFill>
              <a:latin typeface="Calibri"/>
              <a:ea typeface="+mn-ea"/>
            </a:endParaRPr>
          </a:p>
        </p:txBody>
      </p:sp>
    </p:spTree>
    <p:extLst>
      <p:ext uri="{BB962C8B-B14F-4D97-AF65-F5344CB8AC3E}">
        <p14:creationId xmlns:p14="http://schemas.microsoft.com/office/powerpoint/2010/main" val="2918372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8275" y="1173163"/>
            <a:ext cx="4225925" cy="3168650"/>
          </a:xfrm>
        </p:spPr>
      </p:sp>
      <p:sp>
        <p:nvSpPr>
          <p:cNvPr id="3" name="Notes Placeholder 2"/>
          <p:cNvSpPr>
            <a:spLocks noGrp="1"/>
          </p:cNvSpPr>
          <p:nvPr>
            <p:ph type="body" idx="1"/>
          </p:nvPr>
        </p:nvSpPr>
        <p:spPr/>
        <p:txBody>
          <a:bodyPr>
            <a:normAutofit/>
          </a:bodyPr>
          <a:lstStyle/>
          <a:p>
            <a:endParaRPr lang="en-US" baseline="0" dirty="0"/>
          </a:p>
          <a:p>
            <a:pPr marL="179789" indent="-17978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defTabSz="942289" fontAlgn="auto">
              <a:spcBef>
                <a:spcPts val="0"/>
              </a:spcBef>
              <a:spcAft>
                <a:spcPts val="0"/>
              </a:spcAft>
              <a:defRPr/>
            </a:pPr>
            <a:fld id="{3CEE6231-73AB-4CE7-9A09-FEA3E63E7279}" type="slidenum">
              <a:rPr lang="en-US">
                <a:solidFill>
                  <a:prstClr val="black"/>
                </a:solidFill>
                <a:latin typeface="Calibri"/>
                <a:ea typeface="+mn-ea"/>
              </a:rPr>
              <a:pPr defTabSz="942289" fontAlgn="auto">
                <a:spcBef>
                  <a:spcPts val="0"/>
                </a:spcBef>
                <a:spcAft>
                  <a:spcPts val="0"/>
                </a:spcAft>
                <a:defRPr/>
              </a:pPr>
              <a:t>34</a:t>
            </a:fld>
            <a:endParaRPr lang="en-US" dirty="0">
              <a:solidFill>
                <a:prstClr val="black"/>
              </a:solidFill>
              <a:latin typeface="Calibri"/>
              <a:ea typeface="+mn-ea"/>
            </a:endParaRPr>
          </a:p>
        </p:txBody>
      </p:sp>
    </p:spTree>
    <p:extLst>
      <p:ext uri="{BB962C8B-B14F-4D97-AF65-F5344CB8AC3E}">
        <p14:creationId xmlns:p14="http://schemas.microsoft.com/office/powerpoint/2010/main" val="27384384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xfrm>
            <a:off x="1371600" y="1143000"/>
            <a:ext cx="4114800" cy="3086100"/>
          </a:xfrm>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9CAE50-8A00-4C0F-BCE3-AD48B0D4C0E5}"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361068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t>36</a:t>
            </a:fld>
            <a:endParaRPr lang="en-US" dirty="0"/>
          </a:p>
        </p:txBody>
      </p:sp>
    </p:spTree>
    <p:extLst>
      <p:ext uri="{BB962C8B-B14F-4D97-AF65-F5344CB8AC3E}">
        <p14:creationId xmlns:p14="http://schemas.microsoft.com/office/powerpoint/2010/main" val="37573802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t>37</a:t>
            </a:fld>
            <a:endParaRPr lang="en-US" dirty="0"/>
          </a:p>
        </p:txBody>
      </p:sp>
    </p:spTree>
    <p:extLst>
      <p:ext uri="{BB962C8B-B14F-4D97-AF65-F5344CB8AC3E}">
        <p14:creationId xmlns:p14="http://schemas.microsoft.com/office/powerpoint/2010/main" val="40395834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t>38</a:t>
            </a:fld>
            <a:endParaRPr lang="en-US" dirty="0"/>
          </a:p>
        </p:txBody>
      </p:sp>
    </p:spTree>
    <p:extLst>
      <p:ext uri="{BB962C8B-B14F-4D97-AF65-F5344CB8AC3E}">
        <p14:creationId xmlns:p14="http://schemas.microsoft.com/office/powerpoint/2010/main" val="1957817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39</a:t>
            </a:fld>
            <a:endParaRPr lang="en-US"/>
          </a:p>
        </p:txBody>
      </p:sp>
    </p:spTree>
    <p:extLst>
      <p:ext uri="{BB962C8B-B14F-4D97-AF65-F5344CB8AC3E}">
        <p14:creationId xmlns:p14="http://schemas.microsoft.com/office/powerpoint/2010/main" val="5722034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MOU between Dept of Commerce (designees of WIOA and WP) &amp; state WDB</a:t>
            </a:r>
          </a:p>
        </p:txBody>
      </p:sp>
      <p:sp>
        <p:nvSpPr>
          <p:cNvPr id="4" name="Slide Number Placeholder 3"/>
          <p:cNvSpPr>
            <a:spLocks noGrp="1"/>
          </p:cNvSpPr>
          <p:nvPr>
            <p:ph type="sldNum" sz="quarter" idx="10"/>
          </p:nvPr>
        </p:nvSpPr>
        <p:spPr/>
        <p:txBody>
          <a:bodyPr/>
          <a:lstStyle/>
          <a:p>
            <a:fld id="{8442C032-3359-4D95-A2C3-2FAFF4170AEE}" type="slidenum">
              <a:rPr lang="en-US" smtClean="0"/>
              <a:t>40</a:t>
            </a:fld>
            <a:endParaRPr lang="en-US"/>
          </a:p>
        </p:txBody>
      </p:sp>
    </p:spTree>
    <p:extLst>
      <p:ext uri="{BB962C8B-B14F-4D97-AF65-F5344CB8AC3E}">
        <p14:creationId xmlns:p14="http://schemas.microsoft.com/office/powerpoint/2010/main" val="736911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442C032-3359-4D95-A2C3-2FAFF4170AEE}" type="slidenum">
              <a:rPr lang="en-US" smtClean="0"/>
              <a:t>4</a:t>
            </a:fld>
            <a:endParaRPr lang="en-US"/>
          </a:p>
        </p:txBody>
      </p:sp>
    </p:spTree>
    <p:extLst>
      <p:ext uri="{BB962C8B-B14F-4D97-AF65-F5344CB8AC3E}">
        <p14:creationId xmlns:p14="http://schemas.microsoft.com/office/powerpoint/2010/main" val="3582392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want to get each customer assessed, registered</a:t>
            </a:r>
            <a:r>
              <a:rPr lang="en-US" baseline="0" dirty="0"/>
              <a:t> in NCWorks, skill development/training opportunities, provide job leads/referrals, and establish next steps/appointments</a:t>
            </a:r>
            <a:endParaRPr lang="en-US" dirty="0"/>
          </a:p>
        </p:txBody>
      </p:sp>
    </p:spTree>
    <p:extLst>
      <p:ext uri="{BB962C8B-B14F-4D97-AF65-F5344CB8AC3E}">
        <p14:creationId xmlns:p14="http://schemas.microsoft.com/office/powerpoint/2010/main" val="23338603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a:t>The</a:t>
            </a:r>
            <a:r>
              <a:rPr lang="en-US" baseline="0" dirty="0"/>
              <a:t> second improvement to communication is language. How we talk, the verbiage we use and body language all impacts our interaction with others. All stakeholders should work hard to change not only their way of thinking but what they say and the words they choose. What are some other examples that you can think of that can be worded differently?</a:t>
            </a:r>
            <a:endParaRPr lang="en-US" dirty="0"/>
          </a:p>
        </p:txBody>
      </p:sp>
    </p:spTree>
    <p:extLst>
      <p:ext uri="{BB962C8B-B14F-4D97-AF65-F5344CB8AC3E}">
        <p14:creationId xmlns:p14="http://schemas.microsoft.com/office/powerpoint/2010/main" val="6274109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a:t>One-on-one meeting is to identify needs and challenges.</a:t>
            </a:r>
          </a:p>
          <a:p>
            <a:r>
              <a:rPr lang="en-US" dirty="0"/>
              <a:t>Ask questions to truly understand customer’s</a:t>
            </a:r>
            <a:r>
              <a:rPr lang="en-US" baseline="0" dirty="0"/>
              <a:t> needs</a:t>
            </a:r>
          </a:p>
          <a:p>
            <a:r>
              <a:rPr lang="en-US" baseline="0" dirty="0"/>
              <a:t>Follow-up phone call to check in with customer</a:t>
            </a:r>
          </a:p>
          <a:p>
            <a:r>
              <a:rPr lang="en-US" baseline="0" dirty="0"/>
              <a:t>Scheduling return appointments</a:t>
            </a:r>
            <a:endParaRPr lang="en-US" dirty="0"/>
          </a:p>
        </p:txBody>
      </p:sp>
    </p:spTree>
    <p:extLst>
      <p:ext uri="{BB962C8B-B14F-4D97-AF65-F5344CB8AC3E}">
        <p14:creationId xmlns:p14="http://schemas.microsoft.com/office/powerpoint/2010/main" val="16013614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44</a:t>
            </a:fld>
            <a:endParaRPr lang="en-US"/>
          </a:p>
        </p:txBody>
      </p:sp>
    </p:spTree>
    <p:extLst>
      <p:ext uri="{BB962C8B-B14F-4D97-AF65-F5344CB8AC3E}">
        <p14:creationId xmlns:p14="http://schemas.microsoft.com/office/powerpoint/2010/main" val="88622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t>47</a:t>
            </a:fld>
            <a:endParaRPr lang="en-US" dirty="0"/>
          </a:p>
        </p:txBody>
      </p:sp>
    </p:spTree>
    <p:extLst>
      <p:ext uri="{BB962C8B-B14F-4D97-AF65-F5344CB8AC3E}">
        <p14:creationId xmlns:p14="http://schemas.microsoft.com/office/powerpoint/2010/main" val="31603520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24879139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t>50</a:t>
            </a:fld>
            <a:endParaRPr lang="en-US" dirty="0"/>
          </a:p>
        </p:txBody>
      </p:sp>
    </p:spTree>
    <p:extLst>
      <p:ext uri="{BB962C8B-B14F-4D97-AF65-F5344CB8AC3E}">
        <p14:creationId xmlns:p14="http://schemas.microsoft.com/office/powerpoint/2010/main" val="30746893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t>51</a:t>
            </a:fld>
            <a:endParaRPr lang="en-US" dirty="0"/>
          </a:p>
        </p:txBody>
      </p:sp>
    </p:spTree>
    <p:extLst>
      <p:ext uri="{BB962C8B-B14F-4D97-AF65-F5344CB8AC3E}">
        <p14:creationId xmlns:p14="http://schemas.microsoft.com/office/powerpoint/2010/main" val="23878429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t>55</a:t>
            </a:fld>
            <a:endParaRPr lang="en-US" dirty="0"/>
          </a:p>
        </p:txBody>
      </p:sp>
    </p:spTree>
    <p:extLst>
      <p:ext uri="{BB962C8B-B14F-4D97-AF65-F5344CB8AC3E}">
        <p14:creationId xmlns:p14="http://schemas.microsoft.com/office/powerpoint/2010/main" val="3175464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t>56</a:t>
            </a:fld>
            <a:endParaRPr lang="en-US" dirty="0"/>
          </a:p>
        </p:txBody>
      </p:sp>
    </p:spTree>
    <p:extLst>
      <p:ext uri="{BB962C8B-B14F-4D97-AF65-F5344CB8AC3E}">
        <p14:creationId xmlns:p14="http://schemas.microsoft.com/office/powerpoint/2010/main" val="3136928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a:headEnd/>
            <a:tailEnd/>
          </a:ln>
        </p:spPr>
      </p:sp>
      <p:sp>
        <p:nvSpPr>
          <p:cNvPr id="32770" name="Notes Placeholder 2"/>
          <p:cNvSpPr txBox="1">
            <a:spLocks noGrp="1"/>
          </p:cNvSpPr>
          <p:nvPr>
            <p:ph type="body" idx="1"/>
          </p:nvPr>
        </p:nvSpPr>
        <p:spPr bwMode="auto">
          <a:noFill/>
        </p:spPr>
        <p:txBody>
          <a:bodyPr vert="horz" wrap="square" numCol="1" compatLnSpc="1">
            <a:prstTxWarp prst="textNoShape">
              <a:avLst/>
            </a:prstTxWarp>
          </a:bodyPr>
          <a:lstStyle/>
          <a:p>
            <a:pPr marL="171450" indent="-171450">
              <a:spcBef>
                <a:spcPct val="0"/>
              </a:spcBef>
              <a:buFontTx/>
              <a:buChar char="•"/>
            </a:pPr>
            <a:endParaRPr lang="en-US" dirty="0"/>
          </a:p>
        </p:txBody>
      </p:sp>
      <p:sp>
        <p:nvSpPr>
          <p:cNvPr id="5" name="Slide Number Placeholder 3">
            <a:extLst>
              <a:ext uri="{FF2B5EF4-FFF2-40B4-BE49-F238E27FC236}">
                <a16:creationId xmlns:a16="http://schemas.microsoft.com/office/drawing/2014/main" id="{F79C4ED4-9430-4EC0-A8EB-B6DD2B03E384}"/>
              </a:ext>
            </a:extLst>
          </p:cNvPr>
          <p:cNvSpPr txBox="1">
            <a:spLocks/>
          </p:cNvSpPr>
          <p:nvPr/>
        </p:nvSpPr>
        <p:spPr>
          <a:xfrm>
            <a:off x="3886200" y="8685213"/>
            <a:ext cx="2971800" cy="458787"/>
          </a:xfrm>
          <a:prstGeom prst="rect">
            <a:avLst/>
          </a:prstGeom>
        </p:spPr>
        <p:txBody>
          <a:bodyPr vert="horz" lIns="91440" tIns="45720" rIns="91440" bIns="45720" rtlCol="0" anchor="b"/>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442C032-3359-4D95-A2C3-2FAFF4170AEE}" type="slidenum">
              <a:rPr lang="en-US" smtClean="0"/>
              <a:pPr/>
              <a:t>5</a:t>
            </a:fld>
            <a:endParaRPr lang="en-US" dirty="0"/>
          </a:p>
        </p:txBody>
      </p:sp>
    </p:spTree>
    <p:extLst>
      <p:ext uri="{BB962C8B-B14F-4D97-AF65-F5344CB8AC3E}">
        <p14:creationId xmlns:p14="http://schemas.microsoft.com/office/powerpoint/2010/main" val="33477707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58</a:t>
            </a:fld>
            <a:endParaRPr lang="en-US"/>
          </a:p>
        </p:txBody>
      </p:sp>
    </p:spTree>
    <p:extLst>
      <p:ext uri="{BB962C8B-B14F-4D97-AF65-F5344CB8AC3E}">
        <p14:creationId xmlns:p14="http://schemas.microsoft.com/office/powerpoint/2010/main" val="42240233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60</a:t>
            </a:fld>
            <a:endParaRPr lang="en-US"/>
          </a:p>
        </p:txBody>
      </p:sp>
    </p:spTree>
    <p:extLst>
      <p:ext uri="{BB962C8B-B14F-4D97-AF65-F5344CB8AC3E}">
        <p14:creationId xmlns:p14="http://schemas.microsoft.com/office/powerpoint/2010/main" val="31609876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61</a:t>
            </a:fld>
            <a:endParaRPr lang="en-US"/>
          </a:p>
        </p:txBody>
      </p:sp>
    </p:spTree>
    <p:extLst>
      <p:ext uri="{BB962C8B-B14F-4D97-AF65-F5344CB8AC3E}">
        <p14:creationId xmlns:p14="http://schemas.microsoft.com/office/powerpoint/2010/main" val="32884095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62</a:t>
            </a:fld>
            <a:endParaRPr lang="en-US"/>
          </a:p>
        </p:txBody>
      </p:sp>
    </p:spTree>
    <p:extLst>
      <p:ext uri="{BB962C8B-B14F-4D97-AF65-F5344CB8AC3E}">
        <p14:creationId xmlns:p14="http://schemas.microsoft.com/office/powerpoint/2010/main" val="38857731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https://www.workforcegps.org/events/2017/05/02/10/08/Region_1_Case_Counselor_Training-_Four_Indicators_of_Effective_Service_Delivery </a:t>
            </a:r>
          </a:p>
        </p:txBody>
      </p:sp>
      <p:sp>
        <p:nvSpPr>
          <p:cNvPr id="4" name="Slide Number Placeholder 3"/>
          <p:cNvSpPr>
            <a:spLocks noGrp="1"/>
          </p:cNvSpPr>
          <p:nvPr>
            <p:ph type="sldNum" sz="quarter" idx="10"/>
          </p:nvPr>
        </p:nvSpPr>
        <p:spPr/>
        <p:txBody>
          <a:bodyPr/>
          <a:lstStyle/>
          <a:p>
            <a:fld id="{8442C032-3359-4D95-A2C3-2FAFF4170AEE}" type="slidenum">
              <a:rPr lang="en-US" smtClean="0"/>
              <a:t>63</a:t>
            </a:fld>
            <a:endParaRPr lang="en-US"/>
          </a:p>
        </p:txBody>
      </p:sp>
    </p:spTree>
    <p:extLst>
      <p:ext uri="{BB962C8B-B14F-4D97-AF65-F5344CB8AC3E}">
        <p14:creationId xmlns:p14="http://schemas.microsoft.com/office/powerpoint/2010/main" val="17146100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OS Dashboards</a:t>
            </a:r>
          </a:p>
        </p:txBody>
      </p:sp>
      <p:sp>
        <p:nvSpPr>
          <p:cNvPr id="4" name="Slide Number Placeholder 3"/>
          <p:cNvSpPr>
            <a:spLocks noGrp="1"/>
          </p:cNvSpPr>
          <p:nvPr>
            <p:ph type="sldNum" sz="quarter" idx="10"/>
          </p:nvPr>
        </p:nvSpPr>
        <p:spPr/>
        <p:txBody>
          <a:bodyPr/>
          <a:lstStyle/>
          <a:p>
            <a:fld id="{8442C032-3359-4D95-A2C3-2FAFF4170AEE}" type="slidenum">
              <a:rPr lang="en-US" smtClean="0"/>
              <a:t>64</a:t>
            </a:fld>
            <a:endParaRPr lang="en-US"/>
          </a:p>
        </p:txBody>
      </p:sp>
    </p:spTree>
    <p:extLst>
      <p:ext uri="{BB962C8B-B14F-4D97-AF65-F5344CB8AC3E}">
        <p14:creationId xmlns:p14="http://schemas.microsoft.com/office/powerpoint/2010/main" val="17228614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65</a:t>
            </a:fld>
            <a:endParaRPr lang="en-US"/>
          </a:p>
        </p:txBody>
      </p:sp>
    </p:spTree>
    <p:extLst>
      <p:ext uri="{BB962C8B-B14F-4D97-AF65-F5344CB8AC3E}">
        <p14:creationId xmlns:p14="http://schemas.microsoft.com/office/powerpoint/2010/main" val="325263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66</a:t>
            </a:fld>
            <a:endParaRPr lang="en-US"/>
          </a:p>
        </p:txBody>
      </p:sp>
    </p:spTree>
    <p:extLst>
      <p:ext uri="{BB962C8B-B14F-4D97-AF65-F5344CB8AC3E}">
        <p14:creationId xmlns:p14="http://schemas.microsoft.com/office/powerpoint/2010/main" val="4073019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6</a:t>
            </a:fld>
            <a:endParaRPr lang="en-US" dirty="0"/>
          </a:p>
        </p:txBody>
      </p:sp>
    </p:spTree>
    <p:extLst>
      <p:ext uri="{BB962C8B-B14F-4D97-AF65-F5344CB8AC3E}">
        <p14:creationId xmlns:p14="http://schemas.microsoft.com/office/powerpoint/2010/main" val="14250558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AD67C7D1-5180-4A32-842C-629759533C0A}" type="slidenum">
              <a:rPr lang="en-US" smtClean="0"/>
              <a:t>7</a:t>
            </a:fld>
            <a:endParaRPr lang="en-US" dirty="0"/>
          </a:p>
        </p:txBody>
      </p:sp>
    </p:spTree>
    <p:extLst>
      <p:ext uri="{BB962C8B-B14F-4D97-AF65-F5344CB8AC3E}">
        <p14:creationId xmlns:p14="http://schemas.microsoft.com/office/powerpoint/2010/main" val="3485543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F5010E6-1208-429D-919B-99AEA71D048C}"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614469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42C032-3359-4D95-A2C3-2FAFF4170AEE}" type="slidenum">
              <a:rPr lang="en-US" smtClean="0"/>
              <a:t>9</a:t>
            </a:fld>
            <a:endParaRPr lang="en-US"/>
          </a:p>
        </p:txBody>
      </p:sp>
    </p:spTree>
    <p:extLst>
      <p:ext uri="{BB962C8B-B14F-4D97-AF65-F5344CB8AC3E}">
        <p14:creationId xmlns:p14="http://schemas.microsoft.com/office/powerpoint/2010/main" val="1978617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7" name="Arrow: Pentagon 16">
            <a:extLst>
              <a:ext uri="{FF2B5EF4-FFF2-40B4-BE49-F238E27FC236}">
                <a16:creationId xmlns:a16="http://schemas.microsoft.com/office/drawing/2014/main" id="{2DD87A94-563B-4237-9359-5E774E571FD4}"/>
              </a:ext>
            </a:extLst>
          </p:cNvPr>
          <p:cNvSpPr/>
          <p:nvPr userDrawn="1"/>
        </p:nvSpPr>
        <p:spPr>
          <a:xfrm rot="5400000">
            <a:off x="5059510" y="2773511"/>
            <a:ext cx="6857996" cy="1310981"/>
          </a:xfrm>
          <a:prstGeom prst="homePlate">
            <a:avLst>
              <a:gd name="adj" fmla="val 0"/>
            </a:avLst>
          </a:prstGeom>
          <a:gradFill flip="none" rotWithShape="1">
            <a:gsLst>
              <a:gs pos="49000">
                <a:schemeClr val="bg1">
                  <a:lumMod val="75000"/>
                </a:schemeClr>
              </a:gs>
              <a:gs pos="51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1598141"/>
            <a:ext cx="8496300" cy="1911822"/>
          </a:xfrm>
          <a:prstGeom prst="homePlate">
            <a:avLst>
              <a:gd name="adj" fmla="val 34501"/>
            </a:avLst>
          </a:prstGeom>
        </p:spPr>
        <p:txBody>
          <a:bodyPr lIns="640080" rIns="0" anchor="ctr">
            <a:normAutofit/>
          </a:bodyPr>
          <a:lstStyle>
            <a:lvl1pPr algn="l">
              <a:defRPr sz="4800"/>
            </a:lvl1pPr>
          </a:lstStyle>
          <a:p>
            <a:r>
              <a:rPr lang="en-US" dirty="0"/>
              <a:t>Click to edit Master title style</a:t>
            </a:r>
          </a:p>
        </p:txBody>
      </p:sp>
      <p:sp>
        <p:nvSpPr>
          <p:cNvPr id="3" name="Subtitle 2"/>
          <p:cNvSpPr>
            <a:spLocks noGrp="1"/>
          </p:cNvSpPr>
          <p:nvPr>
            <p:ph type="subTitle" idx="1"/>
          </p:nvPr>
        </p:nvSpPr>
        <p:spPr>
          <a:xfrm>
            <a:off x="673443" y="3929448"/>
            <a:ext cx="6139249" cy="132835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564481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66C3287-101F-412F-B718-2B681FA1DA7D}"/>
              </a:ext>
            </a:extLst>
          </p:cNvPr>
          <p:cNvSpPr/>
          <p:nvPr userDrawn="1"/>
        </p:nvSpPr>
        <p:spPr>
          <a:xfrm>
            <a:off x="8509000" y="0"/>
            <a:ext cx="635000" cy="6515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Pentagon 7">
            <a:extLst>
              <a:ext uri="{FF2B5EF4-FFF2-40B4-BE49-F238E27FC236}">
                <a16:creationId xmlns:a16="http://schemas.microsoft.com/office/drawing/2014/main" id="{19EC770E-A3B5-4BB5-B72B-BCB839692E11}"/>
              </a:ext>
            </a:extLst>
          </p:cNvPr>
          <p:cNvSpPr/>
          <p:nvPr userDrawn="1"/>
        </p:nvSpPr>
        <p:spPr>
          <a:xfrm>
            <a:off x="0" y="1803400"/>
            <a:ext cx="9144000" cy="2103120"/>
          </a:xfrm>
          <a:prstGeom prst="homePlate">
            <a:avLst>
              <a:gd name="adj" fmla="val 0"/>
            </a:avLst>
          </a:prstGeom>
          <a:gradFill flip="none" rotWithShape="1">
            <a:gsLst>
              <a:gs pos="49000">
                <a:schemeClr val="bg1">
                  <a:lumMod val="75000"/>
                </a:schemeClr>
              </a:gs>
              <a:gs pos="51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75059" y="1803400"/>
            <a:ext cx="8193883" cy="2103120"/>
          </a:xfrm>
          <a:prstGeom prst="leftRightArrow">
            <a:avLst>
              <a:gd name="adj1" fmla="val 100000"/>
              <a:gd name="adj2" fmla="val 37700"/>
            </a:avLst>
          </a:prstGeom>
        </p:spPr>
        <p:txBody>
          <a:bodyPr lIns="0" rIns="0" anchor="ctr">
            <a:normAutofit/>
          </a:bodyPr>
          <a:lstStyle>
            <a:lvl1pPr algn="ctr">
              <a:defRPr sz="4400"/>
            </a:lvl1pPr>
          </a:lstStyle>
          <a:p>
            <a:r>
              <a:rPr lang="en-US"/>
              <a:t>Enter Section Title Here.</a:t>
            </a:r>
            <a:endParaRPr lang="en-US" dirty="0"/>
          </a:p>
        </p:txBody>
      </p:sp>
    </p:spTree>
    <p:extLst>
      <p:ext uri="{BB962C8B-B14F-4D97-AF65-F5344CB8AC3E}">
        <p14:creationId xmlns:p14="http://schemas.microsoft.com/office/powerpoint/2010/main" val="1339572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with Sub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66C3287-101F-412F-B718-2B681FA1DA7D}"/>
              </a:ext>
            </a:extLst>
          </p:cNvPr>
          <p:cNvSpPr/>
          <p:nvPr userDrawn="1"/>
        </p:nvSpPr>
        <p:spPr>
          <a:xfrm>
            <a:off x="8509000" y="0"/>
            <a:ext cx="635000" cy="6515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Pentagon 7">
            <a:extLst>
              <a:ext uri="{FF2B5EF4-FFF2-40B4-BE49-F238E27FC236}">
                <a16:creationId xmlns:a16="http://schemas.microsoft.com/office/drawing/2014/main" id="{19EC770E-A3B5-4BB5-B72B-BCB839692E11}"/>
              </a:ext>
            </a:extLst>
          </p:cNvPr>
          <p:cNvSpPr/>
          <p:nvPr userDrawn="1"/>
        </p:nvSpPr>
        <p:spPr>
          <a:xfrm>
            <a:off x="0" y="914400"/>
            <a:ext cx="9144000" cy="2103120"/>
          </a:xfrm>
          <a:prstGeom prst="homePlate">
            <a:avLst>
              <a:gd name="adj" fmla="val 0"/>
            </a:avLst>
          </a:prstGeom>
          <a:gradFill flip="none" rotWithShape="1">
            <a:gsLst>
              <a:gs pos="49000">
                <a:schemeClr val="bg1">
                  <a:lumMod val="75000"/>
                </a:schemeClr>
              </a:gs>
              <a:gs pos="51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475059" y="914400"/>
            <a:ext cx="8193883" cy="2103120"/>
          </a:xfrm>
          <a:prstGeom prst="leftRightArrow">
            <a:avLst>
              <a:gd name="adj1" fmla="val 100000"/>
              <a:gd name="adj2" fmla="val 37700"/>
            </a:avLst>
          </a:prstGeom>
        </p:spPr>
        <p:txBody>
          <a:bodyPr lIns="0" rIns="0" anchor="ctr">
            <a:normAutofit/>
          </a:bodyPr>
          <a:lstStyle>
            <a:lvl1pPr algn="ctr">
              <a:defRPr sz="4400"/>
            </a:lvl1pPr>
          </a:lstStyle>
          <a:p>
            <a:r>
              <a:rPr lang="en-US"/>
              <a:t>Enter Section Title Here.</a:t>
            </a:r>
            <a:endParaRPr lang="en-US" dirty="0"/>
          </a:p>
        </p:txBody>
      </p:sp>
      <p:sp>
        <p:nvSpPr>
          <p:cNvPr id="3" name="Text Placeholder 2"/>
          <p:cNvSpPr>
            <a:spLocks noGrp="1"/>
          </p:cNvSpPr>
          <p:nvPr>
            <p:ph type="body" idx="1" hasCustomPrompt="1"/>
          </p:nvPr>
        </p:nvSpPr>
        <p:spPr>
          <a:xfrm>
            <a:off x="1143000" y="3931920"/>
            <a:ext cx="6858000" cy="1500187"/>
          </a:xfrm>
        </p:spPr>
        <p:txBody>
          <a:bodyPr>
            <a:normAutofit/>
          </a:bodyPr>
          <a:lstStyle>
            <a:lvl1pPr marL="0" indent="0">
              <a:buNone/>
              <a:defRPr sz="2600">
                <a:solidFill>
                  <a:schemeClr val="tx1"/>
                </a:solidFill>
                <a:latin typeface="Calibri" panose="020F0502020204030204" pitchFamily="34" charset="0"/>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Enter Section Subtitle Here.</a:t>
            </a:r>
          </a:p>
        </p:txBody>
      </p:sp>
      <p:cxnSp>
        <p:nvCxnSpPr>
          <p:cNvPr id="13" name="Straight Connector 12">
            <a:extLst>
              <a:ext uri="{FF2B5EF4-FFF2-40B4-BE49-F238E27FC236}">
                <a16:creationId xmlns:a16="http://schemas.microsoft.com/office/drawing/2014/main" id="{BED4D52B-2C68-4EA2-94DA-B887EFC45839}"/>
              </a:ext>
            </a:extLst>
          </p:cNvPr>
          <p:cNvCxnSpPr/>
          <p:nvPr userDrawn="1"/>
        </p:nvCxnSpPr>
        <p:spPr>
          <a:xfrm>
            <a:off x="1454322" y="3505200"/>
            <a:ext cx="6235357" cy="0"/>
          </a:xfrm>
          <a:prstGeom prst="line">
            <a:avLst/>
          </a:prstGeom>
          <a:ln w="19050"/>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985762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ny Questions?">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8E97FF97-BD0C-42BE-B58A-5BBCC6F3DC20}"/>
              </a:ext>
            </a:extLst>
          </p:cNvPr>
          <p:cNvGrpSpPr/>
          <p:nvPr userDrawn="1"/>
        </p:nvGrpSpPr>
        <p:grpSpPr>
          <a:xfrm>
            <a:off x="2870786" y="2396654"/>
            <a:ext cx="3402430" cy="3402429"/>
            <a:chOff x="2300515" y="638629"/>
            <a:chExt cx="4542971" cy="4542971"/>
          </a:xfrm>
        </p:grpSpPr>
        <p:grpSp>
          <p:nvGrpSpPr>
            <p:cNvPr id="14" name="Group 13">
              <a:extLst>
                <a:ext uri="{FF2B5EF4-FFF2-40B4-BE49-F238E27FC236}">
                  <a16:creationId xmlns:a16="http://schemas.microsoft.com/office/drawing/2014/main" id="{3680C633-95F3-47D7-95F2-9CCD0516138E}"/>
                </a:ext>
              </a:extLst>
            </p:cNvPr>
            <p:cNvGrpSpPr/>
            <p:nvPr userDrawn="1"/>
          </p:nvGrpSpPr>
          <p:grpSpPr>
            <a:xfrm>
              <a:off x="2300515" y="638629"/>
              <a:ext cx="4542971" cy="4542971"/>
              <a:chOff x="2300515" y="638629"/>
              <a:chExt cx="4542971" cy="4542971"/>
            </a:xfrm>
          </p:grpSpPr>
          <p:sp>
            <p:nvSpPr>
              <p:cNvPr id="3" name="Oval 2">
                <a:extLst>
                  <a:ext uri="{FF2B5EF4-FFF2-40B4-BE49-F238E27FC236}">
                    <a16:creationId xmlns:a16="http://schemas.microsoft.com/office/drawing/2014/main" id="{BD24726A-D818-49E9-ABB0-F93685AD523D}"/>
                  </a:ext>
                </a:extLst>
              </p:cNvPr>
              <p:cNvSpPr/>
              <p:nvPr userDrawn="1"/>
            </p:nvSpPr>
            <p:spPr>
              <a:xfrm>
                <a:off x="2300515" y="638629"/>
                <a:ext cx="4542971" cy="4542971"/>
              </a:xfrm>
              <a:prstGeom prst="ellipse">
                <a:avLst/>
              </a:prstGeom>
              <a:gradFill flip="none" rotWithShape="1">
                <a:gsLst>
                  <a:gs pos="0">
                    <a:schemeClr val="accent3">
                      <a:lumMod val="0"/>
                      <a:lumOff val="100000"/>
                    </a:schemeClr>
                  </a:gs>
                  <a:gs pos="35000">
                    <a:schemeClr val="accent3">
                      <a:lumMod val="0"/>
                      <a:lumOff val="100000"/>
                    </a:schemeClr>
                  </a:gs>
                  <a:gs pos="100000">
                    <a:schemeClr val="accent3">
                      <a:lumMod val="100000"/>
                    </a:schemeClr>
                  </a:gs>
                </a:gsLst>
                <a:path path="circle">
                  <a:fillToRect l="50000" t="-80000" r="50000" b="180000"/>
                </a:path>
                <a:tileRect/>
              </a:gradFill>
              <a:ln w="88900">
                <a:gradFill flip="none" rotWithShape="1">
                  <a:gsLst>
                    <a:gs pos="100000">
                      <a:srgbClr val="B9B9B9"/>
                    </a:gs>
                    <a:gs pos="78000">
                      <a:schemeClr val="accent3">
                        <a:lumMod val="40000"/>
                        <a:lumOff val="60000"/>
                      </a:schemeClr>
                    </a:gs>
                  </a:gsLst>
                  <a:path path="circle">
                    <a:fillToRect l="50000" t="130000" r="50000" b="-30000"/>
                  </a:path>
                  <a:tileRect/>
                </a:gra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9C95BDD5-E57A-4107-98C4-9562675BB34E}"/>
                  </a:ext>
                </a:extLst>
              </p:cNvPr>
              <p:cNvSpPr/>
              <p:nvPr userDrawn="1"/>
            </p:nvSpPr>
            <p:spPr>
              <a:xfrm>
                <a:off x="2764972" y="1103086"/>
                <a:ext cx="3614058" cy="3614058"/>
              </a:xfrm>
              <a:prstGeom prst="ellipse">
                <a:avLst/>
              </a:prstGeom>
              <a:gradFill flip="none" rotWithShape="1">
                <a:gsLst>
                  <a:gs pos="0">
                    <a:schemeClr val="accent5">
                      <a:lumMod val="20000"/>
                      <a:lumOff val="80000"/>
                    </a:schemeClr>
                  </a:gs>
                  <a:gs pos="46900">
                    <a:schemeClr val="accent5"/>
                  </a:gs>
                  <a:gs pos="100000">
                    <a:schemeClr val="accent5">
                      <a:lumMod val="50000"/>
                    </a:schemeClr>
                  </a:gs>
                </a:gsLst>
                <a:path path="circle">
                  <a:fillToRect l="50000" t="-80000" r="50000" b="180000"/>
                </a:path>
                <a:tileRect/>
              </a:gradFill>
              <a:ln w="88900">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effectLst>
                <a:innerShdw blurRad="215900" dist="101600" dir="16800000">
                  <a:prstClr val="black">
                    <a:alpha val="50000"/>
                  </a:prstClr>
                </a:inn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sp>
          <p:nvSpPr>
            <p:cNvPr id="7" name="TextBox 6">
              <a:extLst>
                <a:ext uri="{FF2B5EF4-FFF2-40B4-BE49-F238E27FC236}">
                  <a16:creationId xmlns:a16="http://schemas.microsoft.com/office/drawing/2014/main" id="{7BDDF11C-B821-48E7-8461-82F857C50EA0}"/>
                </a:ext>
              </a:extLst>
            </p:cNvPr>
            <p:cNvSpPr txBox="1"/>
            <p:nvPr userDrawn="1"/>
          </p:nvSpPr>
          <p:spPr>
            <a:xfrm>
              <a:off x="2867807" y="653457"/>
              <a:ext cx="3447142" cy="4438234"/>
            </a:xfrm>
            <a:prstGeom prst="rect">
              <a:avLst/>
            </a:prstGeom>
            <a:noFill/>
          </p:spPr>
          <p:txBody>
            <a:bodyPr wrap="square" rtlCol="0">
              <a:spAutoFit/>
            </a:bodyPr>
            <a:lstStyle/>
            <a:p>
              <a:pPr algn="ctr"/>
              <a:r>
                <a:rPr lang="en-US" sz="21000" b="1">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a:t>
              </a:r>
            </a:p>
          </p:txBody>
        </p:sp>
      </p:grpSp>
      <p:sp>
        <p:nvSpPr>
          <p:cNvPr id="11" name="Rectangle 10">
            <a:extLst>
              <a:ext uri="{FF2B5EF4-FFF2-40B4-BE49-F238E27FC236}">
                <a16:creationId xmlns:a16="http://schemas.microsoft.com/office/drawing/2014/main" id="{366C3287-101F-412F-B718-2B681FA1DA7D}"/>
              </a:ext>
            </a:extLst>
          </p:cNvPr>
          <p:cNvSpPr/>
          <p:nvPr userDrawn="1"/>
        </p:nvSpPr>
        <p:spPr>
          <a:xfrm>
            <a:off x="8509000" y="0"/>
            <a:ext cx="635000" cy="6515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AA3A5255-C8AD-4354-8233-9E0D21DBFCF3}"/>
              </a:ext>
            </a:extLst>
          </p:cNvPr>
          <p:cNvGrpSpPr/>
          <p:nvPr userDrawn="1"/>
        </p:nvGrpSpPr>
        <p:grpSpPr>
          <a:xfrm>
            <a:off x="0" y="0"/>
            <a:ext cx="9144000" cy="2103120"/>
            <a:chOff x="0" y="4009572"/>
            <a:chExt cx="9144000" cy="2103120"/>
          </a:xfrm>
        </p:grpSpPr>
        <p:sp>
          <p:nvSpPr>
            <p:cNvPr id="8" name="Arrow: Pentagon 7">
              <a:extLst>
                <a:ext uri="{FF2B5EF4-FFF2-40B4-BE49-F238E27FC236}">
                  <a16:creationId xmlns:a16="http://schemas.microsoft.com/office/drawing/2014/main" id="{19EC770E-A3B5-4BB5-B72B-BCB839692E11}"/>
                </a:ext>
              </a:extLst>
            </p:cNvPr>
            <p:cNvSpPr/>
            <p:nvPr userDrawn="1"/>
          </p:nvSpPr>
          <p:spPr>
            <a:xfrm>
              <a:off x="0" y="4009572"/>
              <a:ext cx="9144000" cy="2103120"/>
            </a:xfrm>
            <a:prstGeom prst="homePlate">
              <a:avLst>
                <a:gd name="adj" fmla="val 0"/>
              </a:avLst>
            </a:prstGeom>
            <a:gradFill flip="none" rotWithShape="1">
              <a:gsLst>
                <a:gs pos="49000">
                  <a:schemeClr val="bg1">
                    <a:lumMod val="75000"/>
                  </a:schemeClr>
                </a:gs>
                <a:gs pos="51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BD390F39-0978-4FB1-B3F4-4B922AF7A24D}"/>
                </a:ext>
              </a:extLst>
            </p:cNvPr>
            <p:cNvSpPr txBox="1">
              <a:spLocks/>
            </p:cNvSpPr>
            <p:nvPr userDrawn="1"/>
          </p:nvSpPr>
          <p:spPr>
            <a:xfrm>
              <a:off x="475059" y="4009572"/>
              <a:ext cx="8193883" cy="2103120"/>
            </a:xfrm>
            <a:prstGeom prst="leftRightArrow">
              <a:avLst>
                <a:gd name="adj1" fmla="val 100000"/>
                <a:gd name="adj2" fmla="val 37700"/>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0" tIns="0" rIns="0" bIns="0" rtlCol="0" anchor="ctr">
              <a:normAutofit/>
            </a:bodyPr>
            <a:lstStyle>
              <a:lvl1pPr algn="ctr" defTabSz="914400" rtl="0" eaLnBrk="1" latinLnBrk="0" hangingPunct="1">
                <a:lnSpc>
                  <a:spcPct val="80000"/>
                </a:lnSpc>
                <a:spcBef>
                  <a:spcPct val="0"/>
                </a:spcBef>
                <a:buNone/>
                <a:defRPr sz="44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r>
                <a:rPr lang="en-US"/>
                <a:t>Any Questions?</a:t>
              </a:r>
              <a:endParaRPr lang="en-US" dirty="0"/>
            </a:p>
          </p:txBody>
        </p:sp>
      </p:grpSp>
      <p:sp>
        <p:nvSpPr>
          <p:cNvPr id="12" name="Title 5">
            <a:extLst>
              <a:ext uri="{FF2B5EF4-FFF2-40B4-BE49-F238E27FC236}">
                <a16:creationId xmlns:a16="http://schemas.microsoft.com/office/drawing/2014/main" id="{4472A8B3-1260-4DA9-B2C9-070F56B3D085}"/>
              </a:ext>
            </a:extLst>
          </p:cNvPr>
          <p:cNvSpPr txBox="1">
            <a:spLocks/>
          </p:cNvSpPr>
          <p:nvPr userDrawn="1"/>
        </p:nvSpPr>
        <p:spPr>
          <a:xfrm>
            <a:off x="-1" y="6092617"/>
            <a:ext cx="9144000" cy="304101"/>
          </a:xfrm>
          <a:prstGeom prst="homePlate">
            <a:avLst>
              <a:gd name="adj" fmla="val 0"/>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182880" tIns="0" rIns="91440" bIns="0" rtlCol="0" anchor="ctr">
            <a:normAutofit fontScale="85000" lnSpcReduction="20000"/>
          </a:bodyPr>
          <a:lstStyle>
            <a:lvl1pPr algn="l" defTabSz="914400" rtl="0" eaLnBrk="1" latinLnBrk="0" hangingPunct="1">
              <a:lnSpc>
                <a:spcPct val="90000"/>
              </a:lnSpc>
              <a:spcBef>
                <a:spcPct val="0"/>
              </a:spcBef>
              <a:buNone/>
              <a:defRPr sz="32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endParaRPr lang="en-US"/>
          </a:p>
        </p:txBody>
      </p:sp>
    </p:spTree>
    <p:extLst>
      <p:ext uri="{BB962C8B-B14F-4D97-AF65-F5344CB8AC3E}">
        <p14:creationId xmlns:p14="http://schemas.microsoft.com/office/powerpoint/2010/main" val="414231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3AC67DB-3254-4D04-ADCA-65438B79995B}"/>
              </a:ext>
            </a:extLst>
          </p:cNvPr>
          <p:cNvSpPr/>
          <p:nvPr userDrawn="1"/>
        </p:nvSpPr>
        <p:spPr>
          <a:xfrm>
            <a:off x="8509000" y="0"/>
            <a:ext cx="635000" cy="6515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20CFFA90-5375-4A67-A233-54D8B22655FA}"/>
              </a:ext>
            </a:extLst>
          </p:cNvPr>
          <p:cNvSpPr>
            <a:spLocks noGrp="1"/>
          </p:cNvSpPr>
          <p:nvPr>
            <p:ph idx="12" hasCustomPrompt="1"/>
          </p:nvPr>
        </p:nvSpPr>
        <p:spPr>
          <a:xfrm>
            <a:off x="3759200" y="2278743"/>
            <a:ext cx="4797850" cy="3904343"/>
          </a:xfrm>
        </p:spPr>
        <p:txBody>
          <a:bodyPr anchor="ctr"/>
          <a:lstStyle>
            <a:lvl1pPr marL="0" indent="0">
              <a:buNone/>
              <a:defRPr sz="2400" i="0" spc="100" baseline="0">
                <a:latin typeface="+mj-lt"/>
              </a:defRPr>
            </a:lvl1pPr>
            <a:lvl2pPr marL="365760" indent="0">
              <a:buNone/>
              <a:defRPr sz="2000" i="1"/>
            </a:lvl2pPr>
            <a:lvl3pPr marL="365760" indent="0">
              <a:spcBef>
                <a:spcPts val="0"/>
              </a:spcBef>
              <a:buNone/>
              <a:defRPr sz="2000">
                <a:latin typeface="+mn-lt"/>
              </a:defRPr>
            </a:lvl3pPr>
            <a:lvl4pPr marL="777240" indent="-411480">
              <a:spcBef>
                <a:spcPts val="600"/>
              </a:spcBef>
              <a:buClr>
                <a:schemeClr val="accent5"/>
              </a:buClr>
              <a:buSzPct val="110000"/>
              <a:buFont typeface="Wingdings" panose="05000000000000000000" pitchFamily="2" charset="2"/>
              <a:buChar char=""/>
              <a:defRPr sz="1800">
                <a:solidFill>
                  <a:schemeClr val="accent5">
                    <a:lumMod val="75000"/>
                  </a:schemeClr>
                </a:solidFill>
              </a:defRPr>
            </a:lvl4pPr>
            <a:lvl5pPr marL="777240" indent="-411480">
              <a:lnSpc>
                <a:spcPct val="100000"/>
              </a:lnSpc>
              <a:spcBef>
                <a:spcPts val="400"/>
              </a:spcBef>
              <a:buClr>
                <a:schemeClr val="accent5"/>
              </a:buClr>
              <a:buSzPct val="130000"/>
              <a:buFont typeface="Wingdings" panose="05000000000000000000" pitchFamily="2" charset="2"/>
              <a:buChar char=""/>
              <a:defRPr sz="1800">
                <a:solidFill>
                  <a:schemeClr val="accent5">
                    <a:lumMod val="75000"/>
                  </a:schemeClr>
                </a:solidFill>
              </a:defRPr>
            </a:lvl5pPr>
          </a:lstStyle>
          <a:p>
            <a:pPr lvl="0"/>
            <a:r>
              <a:rPr lang="en-US"/>
              <a:t>FirstName LastName</a:t>
            </a:r>
            <a:endParaRPr lang="en-US" dirty="0"/>
          </a:p>
          <a:p>
            <a:pPr lvl="1"/>
            <a:r>
              <a:rPr lang="en-US"/>
              <a:t>Occupation/Title</a:t>
            </a:r>
            <a:endParaRPr lang="en-US" dirty="0"/>
          </a:p>
          <a:p>
            <a:pPr lvl="2"/>
            <a:r>
              <a:rPr lang="en-US"/>
              <a:t>Company Name</a:t>
            </a:r>
            <a:endParaRPr lang="en-US" dirty="0"/>
          </a:p>
          <a:p>
            <a:pPr lvl="3"/>
            <a:r>
              <a:rPr lang="en-US"/>
              <a:t>Email</a:t>
            </a:r>
            <a:endParaRPr lang="en-US" dirty="0"/>
          </a:p>
          <a:p>
            <a:pPr lvl="4"/>
            <a:r>
              <a:rPr lang="en-US"/>
              <a:t>Phone</a:t>
            </a:r>
            <a:endParaRPr lang="en-US" dirty="0"/>
          </a:p>
        </p:txBody>
      </p:sp>
      <p:grpSp>
        <p:nvGrpSpPr>
          <p:cNvPr id="10" name="Group 9">
            <a:extLst>
              <a:ext uri="{FF2B5EF4-FFF2-40B4-BE49-F238E27FC236}">
                <a16:creationId xmlns:a16="http://schemas.microsoft.com/office/drawing/2014/main" id="{1BFDD477-C29E-4D47-ADF4-071516E44DB6}"/>
              </a:ext>
            </a:extLst>
          </p:cNvPr>
          <p:cNvGrpSpPr/>
          <p:nvPr userDrawn="1"/>
        </p:nvGrpSpPr>
        <p:grpSpPr>
          <a:xfrm>
            <a:off x="0" y="0"/>
            <a:ext cx="9144000" cy="2103120"/>
            <a:chOff x="0" y="4009572"/>
            <a:chExt cx="9144000" cy="2103120"/>
          </a:xfrm>
        </p:grpSpPr>
        <p:sp>
          <p:nvSpPr>
            <p:cNvPr id="11" name="Arrow: Pentagon 10">
              <a:extLst>
                <a:ext uri="{FF2B5EF4-FFF2-40B4-BE49-F238E27FC236}">
                  <a16:creationId xmlns:a16="http://schemas.microsoft.com/office/drawing/2014/main" id="{832E9763-9E8A-4E27-B68B-2709AE7B8C4B}"/>
                </a:ext>
              </a:extLst>
            </p:cNvPr>
            <p:cNvSpPr/>
            <p:nvPr userDrawn="1"/>
          </p:nvSpPr>
          <p:spPr>
            <a:xfrm>
              <a:off x="0" y="4009572"/>
              <a:ext cx="9144000" cy="2103120"/>
            </a:xfrm>
            <a:prstGeom prst="homePlate">
              <a:avLst>
                <a:gd name="adj" fmla="val 0"/>
              </a:avLst>
            </a:prstGeom>
            <a:gradFill flip="none" rotWithShape="1">
              <a:gsLst>
                <a:gs pos="49000">
                  <a:schemeClr val="bg1">
                    <a:lumMod val="75000"/>
                  </a:schemeClr>
                </a:gs>
                <a:gs pos="51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603B5A5B-CCE2-4761-BA30-2342EDCC7FF4}"/>
                </a:ext>
              </a:extLst>
            </p:cNvPr>
            <p:cNvSpPr txBox="1">
              <a:spLocks/>
            </p:cNvSpPr>
            <p:nvPr userDrawn="1"/>
          </p:nvSpPr>
          <p:spPr>
            <a:xfrm>
              <a:off x="475059" y="4009572"/>
              <a:ext cx="8193883" cy="2103120"/>
            </a:xfrm>
            <a:prstGeom prst="leftRightArrow">
              <a:avLst>
                <a:gd name="adj1" fmla="val 100000"/>
                <a:gd name="adj2" fmla="val 37700"/>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0" tIns="0" rIns="0" bIns="0" rtlCol="0" anchor="ctr">
              <a:normAutofit/>
            </a:bodyPr>
            <a:lstStyle>
              <a:lvl1pPr algn="ctr" defTabSz="914400" rtl="0" eaLnBrk="1" latinLnBrk="0" hangingPunct="1">
                <a:lnSpc>
                  <a:spcPct val="80000"/>
                </a:lnSpc>
                <a:spcBef>
                  <a:spcPct val="0"/>
                </a:spcBef>
                <a:buNone/>
                <a:defRPr sz="44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r>
                <a:rPr lang="en-US"/>
                <a:t>Thank You!</a:t>
              </a:r>
              <a:endParaRPr lang="en-US" dirty="0"/>
            </a:p>
          </p:txBody>
        </p:sp>
      </p:grpSp>
      <p:grpSp>
        <p:nvGrpSpPr>
          <p:cNvPr id="15" name="Group 14">
            <a:extLst>
              <a:ext uri="{FF2B5EF4-FFF2-40B4-BE49-F238E27FC236}">
                <a16:creationId xmlns:a16="http://schemas.microsoft.com/office/drawing/2014/main" id="{DA530290-13CE-49FA-976E-E4DFB2ED8FB7}"/>
              </a:ext>
            </a:extLst>
          </p:cNvPr>
          <p:cNvGrpSpPr/>
          <p:nvPr userDrawn="1"/>
        </p:nvGrpSpPr>
        <p:grpSpPr>
          <a:xfrm>
            <a:off x="127132" y="2880132"/>
            <a:ext cx="3200135" cy="3200135"/>
            <a:chOff x="2971932" y="1828932"/>
            <a:chExt cx="3200135" cy="3200135"/>
          </a:xfrm>
        </p:grpSpPr>
        <p:pic>
          <p:nvPicPr>
            <p:cNvPr id="4" name="Picture 3">
              <a:extLst>
                <a:ext uri="{FF2B5EF4-FFF2-40B4-BE49-F238E27FC236}">
                  <a16:creationId xmlns:a16="http://schemas.microsoft.com/office/drawing/2014/main" id="{596DA543-2D11-42C3-B290-013EC81B4E99}"/>
                </a:ext>
              </a:extLst>
            </p:cNvPr>
            <p:cNvPicPr>
              <a:picLocks noChangeAspect="1"/>
            </p:cNvPicPr>
            <p:nvPr userDrawn="1"/>
          </p:nvPicPr>
          <p:blipFill>
            <a:blip r:embed="rId2">
              <a:duotone>
                <a:schemeClr val="accent5">
                  <a:shade val="45000"/>
                  <a:satMod val="135000"/>
                </a:schemeClr>
                <a:prstClr val="white"/>
              </a:duotone>
              <a:extLst>
                <a:ext uri="{BEBA8EAE-BF5A-486C-A8C5-ECC9F3942E4B}">
                  <a14:imgProps xmlns:a14="http://schemas.microsoft.com/office/drawing/2010/main">
                    <a14:imgLayer r:embed="rId3">
                      <a14:imgEffect>
                        <a14:saturation sat="4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971932" y="1828932"/>
              <a:ext cx="3200135" cy="3200135"/>
            </a:xfrm>
            <a:prstGeom prst="rect">
              <a:avLst/>
            </a:prstGeom>
          </p:spPr>
        </p:pic>
        <p:pic>
          <p:nvPicPr>
            <p:cNvPr id="14" name="Picture 13">
              <a:extLst>
                <a:ext uri="{FF2B5EF4-FFF2-40B4-BE49-F238E27FC236}">
                  <a16:creationId xmlns:a16="http://schemas.microsoft.com/office/drawing/2014/main" id="{3BE514DD-12A0-4BB0-AD3A-0D6AC20691E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71932" y="1828932"/>
              <a:ext cx="3200135" cy="3200135"/>
            </a:xfrm>
            <a:prstGeom prst="rect">
              <a:avLst/>
            </a:prstGeom>
          </p:spPr>
        </p:pic>
      </p:grpSp>
    </p:spTree>
    <p:extLst>
      <p:ext uri="{BB962C8B-B14F-4D97-AF65-F5344CB8AC3E}">
        <p14:creationId xmlns:p14="http://schemas.microsoft.com/office/powerpoint/2010/main" val="7490120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randing Languag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3AC67DB-3254-4D04-ADCA-65438B79995B}"/>
              </a:ext>
            </a:extLst>
          </p:cNvPr>
          <p:cNvSpPr/>
          <p:nvPr userDrawn="1"/>
        </p:nvSpPr>
        <p:spPr>
          <a:xfrm>
            <a:off x="8509000" y="0"/>
            <a:ext cx="635000" cy="6515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1BFDD477-C29E-4D47-ADF4-071516E44DB6}"/>
              </a:ext>
            </a:extLst>
          </p:cNvPr>
          <p:cNvGrpSpPr/>
          <p:nvPr userDrawn="1"/>
        </p:nvGrpSpPr>
        <p:grpSpPr>
          <a:xfrm>
            <a:off x="0" y="0"/>
            <a:ext cx="9144000" cy="2103120"/>
            <a:chOff x="0" y="4009572"/>
            <a:chExt cx="9144000" cy="2103120"/>
          </a:xfrm>
        </p:grpSpPr>
        <p:sp>
          <p:nvSpPr>
            <p:cNvPr id="11" name="Arrow: Pentagon 10">
              <a:extLst>
                <a:ext uri="{FF2B5EF4-FFF2-40B4-BE49-F238E27FC236}">
                  <a16:creationId xmlns:a16="http://schemas.microsoft.com/office/drawing/2014/main" id="{832E9763-9E8A-4E27-B68B-2709AE7B8C4B}"/>
                </a:ext>
              </a:extLst>
            </p:cNvPr>
            <p:cNvSpPr/>
            <p:nvPr userDrawn="1"/>
          </p:nvSpPr>
          <p:spPr>
            <a:xfrm>
              <a:off x="0" y="4009572"/>
              <a:ext cx="9144000" cy="2103120"/>
            </a:xfrm>
            <a:prstGeom prst="homePlate">
              <a:avLst>
                <a:gd name="adj" fmla="val 0"/>
              </a:avLst>
            </a:prstGeom>
            <a:gradFill flip="none" rotWithShape="1">
              <a:gsLst>
                <a:gs pos="49000">
                  <a:schemeClr val="bg1">
                    <a:lumMod val="75000"/>
                  </a:schemeClr>
                </a:gs>
                <a:gs pos="51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603B5A5B-CCE2-4761-BA30-2342EDCC7FF4}"/>
                </a:ext>
              </a:extLst>
            </p:cNvPr>
            <p:cNvSpPr txBox="1">
              <a:spLocks/>
            </p:cNvSpPr>
            <p:nvPr userDrawn="1"/>
          </p:nvSpPr>
          <p:spPr>
            <a:xfrm>
              <a:off x="475059" y="4009572"/>
              <a:ext cx="8193883" cy="2103120"/>
            </a:xfrm>
            <a:prstGeom prst="leftRightArrow">
              <a:avLst>
                <a:gd name="adj1" fmla="val 100000"/>
                <a:gd name="adj2" fmla="val 37700"/>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0" tIns="0" rIns="0" bIns="0" rtlCol="0" anchor="ctr">
              <a:normAutofit/>
            </a:bodyPr>
            <a:lstStyle>
              <a:lvl1pPr algn="ctr" defTabSz="914400" rtl="0" eaLnBrk="1" latinLnBrk="0" hangingPunct="1">
                <a:lnSpc>
                  <a:spcPct val="80000"/>
                </a:lnSpc>
                <a:spcBef>
                  <a:spcPct val="0"/>
                </a:spcBef>
                <a:buNone/>
                <a:defRPr sz="44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r>
                <a:rPr lang="en-US"/>
                <a:t>Thank You!</a:t>
              </a:r>
              <a:endParaRPr lang="en-US" dirty="0"/>
            </a:p>
          </p:txBody>
        </p:sp>
      </p:grpSp>
      <p:sp>
        <p:nvSpPr>
          <p:cNvPr id="3" name="Picture Placeholder 2">
            <a:extLst>
              <a:ext uri="{FF2B5EF4-FFF2-40B4-BE49-F238E27FC236}">
                <a16:creationId xmlns:a16="http://schemas.microsoft.com/office/drawing/2014/main" id="{D3E69D28-7F57-453B-A747-B8476A056219}"/>
              </a:ext>
            </a:extLst>
          </p:cNvPr>
          <p:cNvSpPr>
            <a:spLocks noGrp="1"/>
          </p:cNvSpPr>
          <p:nvPr>
            <p:ph type="pic" sz="quarter" idx="13" hasCustomPrompt="1"/>
          </p:nvPr>
        </p:nvSpPr>
        <p:spPr>
          <a:xfrm>
            <a:off x="6000750" y="2413635"/>
            <a:ext cx="2933700" cy="1352550"/>
          </a:xfrm>
        </p:spPr>
        <p:txBody>
          <a:bodyPr anchor="ctr"/>
          <a:lstStyle>
            <a:lvl1pPr marL="0" indent="0" algn="ctr">
              <a:buNone/>
              <a:defRPr i="1"/>
            </a:lvl1pPr>
          </a:lstStyle>
          <a:p>
            <a:r>
              <a:rPr lang="en-US"/>
              <a:t>Logo 2</a:t>
            </a:r>
          </a:p>
        </p:txBody>
      </p:sp>
      <p:sp>
        <p:nvSpPr>
          <p:cNvPr id="16" name="Picture Placeholder 2">
            <a:extLst>
              <a:ext uri="{FF2B5EF4-FFF2-40B4-BE49-F238E27FC236}">
                <a16:creationId xmlns:a16="http://schemas.microsoft.com/office/drawing/2014/main" id="{B20D49E9-DF57-42CD-84BC-183E260D1EB2}"/>
              </a:ext>
            </a:extLst>
          </p:cNvPr>
          <p:cNvSpPr>
            <a:spLocks noGrp="1"/>
          </p:cNvSpPr>
          <p:nvPr>
            <p:ph type="pic" sz="quarter" idx="14" hasCustomPrompt="1"/>
          </p:nvPr>
        </p:nvSpPr>
        <p:spPr>
          <a:xfrm>
            <a:off x="2892425" y="2413635"/>
            <a:ext cx="2933700" cy="1352550"/>
          </a:xfrm>
        </p:spPr>
        <p:txBody>
          <a:bodyPr anchor="ctr"/>
          <a:lstStyle>
            <a:lvl1pPr marL="0" indent="0" algn="ctr">
              <a:buNone/>
              <a:defRPr i="1"/>
            </a:lvl1pPr>
          </a:lstStyle>
          <a:p>
            <a:r>
              <a:rPr lang="en-US"/>
              <a:t>Logo 1</a:t>
            </a:r>
          </a:p>
        </p:txBody>
      </p:sp>
      <p:grpSp>
        <p:nvGrpSpPr>
          <p:cNvPr id="17" name="Group 16">
            <a:extLst>
              <a:ext uri="{FF2B5EF4-FFF2-40B4-BE49-F238E27FC236}">
                <a16:creationId xmlns:a16="http://schemas.microsoft.com/office/drawing/2014/main" id="{33C2AEEB-68EC-4E44-817C-909445EF154A}"/>
              </a:ext>
            </a:extLst>
          </p:cNvPr>
          <p:cNvGrpSpPr/>
          <p:nvPr userDrawn="1"/>
        </p:nvGrpSpPr>
        <p:grpSpPr>
          <a:xfrm>
            <a:off x="-1" y="1819750"/>
            <a:ext cx="5065295" cy="4820392"/>
            <a:chOff x="-1" y="1784447"/>
            <a:chExt cx="5168982" cy="4919066"/>
          </a:xfrm>
        </p:grpSpPr>
        <p:pic>
          <p:nvPicPr>
            <p:cNvPr id="6" name="Picture 5">
              <a:extLst>
                <a:ext uri="{FF2B5EF4-FFF2-40B4-BE49-F238E27FC236}">
                  <a16:creationId xmlns:a16="http://schemas.microsoft.com/office/drawing/2014/main" id="{992E75C9-94CE-42B6-9661-A32C90C0D3AC}"/>
                </a:ext>
              </a:extLst>
            </p:cNvPr>
            <p:cNvPicPr>
              <a:picLocks noChangeAspect="1"/>
            </p:cNvPicPr>
            <p:nvPr userDrawn="1"/>
          </p:nvPicPr>
          <p:blipFill>
            <a:blip r:embed="rId2">
              <a:duotone>
                <a:schemeClr val="accent5">
                  <a:shade val="45000"/>
                  <a:satMod val="135000"/>
                </a:schemeClr>
                <a:prstClr val="white"/>
              </a:duotone>
              <a:extLst>
                <a:ext uri="{BEBA8EAE-BF5A-486C-A8C5-ECC9F3942E4B}">
                  <a14:imgProps xmlns:a14="http://schemas.microsoft.com/office/drawing/2010/main">
                    <a14:imgLayer r:embed="rId3">
                      <a14:imgEffect>
                        <a14:saturation sat="4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1784448"/>
              <a:ext cx="5168981" cy="4919065"/>
            </a:xfrm>
            <a:prstGeom prst="rect">
              <a:avLst/>
            </a:prstGeom>
          </p:spPr>
        </p:pic>
        <p:pic>
          <p:nvPicPr>
            <p:cNvPr id="9" name="Picture 8">
              <a:extLst>
                <a:ext uri="{FF2B5EF4-FFF2-40B4-BE49-F238E27FC236}">
                  <a16:creationId xmlns:a16="http://schemas.microsoft.com/office/drawing/2014/main" id="{819B5C06-3EEB-4EEF-B698-449DFFD82C2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1784447"/>
              <a:ext cx="5168981" cy="4919065"/>
            </a:xfrm>
            <a:prstGeom prst="rect">
              <a:avLst/>
            </a:prstGeom>
          </p:spPr>
        </p:pic>
      </p:grpSp>
      <p:sp>
        <p:nvSpPr>
          <p:cNvPr id="8" name="Content Placeholder 2">
            <a:extLst>
              <a:ext uri="{FF2B5EF4-FFF2-40B4-BE49-F238E27FC236}">
                <a16:creationId xmlns:a16="http://schemas.microsoft.com/office/drawing/2014/main" id="{20CFFA90-5375-4A67-A233-54D8B22655FA}"/>
              </a:ext>
            </a:extLst>
          </p:cNvPr>
          <p:cNvSpPr>
            <a:spLocks noGrp="1"/>
          </p:cNvSpPr>
          <p:nvPr>
            <p:ph idx="12" hasCustomPrompt="1"/>
          </p:nvPr>
        </p:nvSpPr>
        <p:spPr>
          <a:xfrm>
            <a:off x="209550" y="4076700"/>
            <a:ext cx="8724900" cy="2352675"/>
          </a:xfrm>
          <a:solidFill>
            <a:schemeClr val="bg1">
              <a:alpha val="90000"/>
            </a:schemeClr>
          </a:solidFill>
          <a:ln w="15875">
            <a:solidFill>
              <a:schemeClr val="bg1">
                <a:lumMod val="50000"/>
              </a:schemeClr>
            </a:solidFill>
          </a:ln>
          <a:effectLst>
            <a:outerShdw blurRad="152400" algn="ctr" rotWithShape="0">
              <a:prstClr val="black">
                <a:alpha val="40000"/>
              </a:prstClr>
            </a:outerShdw>
          </a:effectLst>
        </p:spPr>
        <p:txBody>
          <a:bodyPr lIns="182880" tIns="91440" rIns="182880" bIns="91440" anchor="ctr">
            <a:normAutofit/>
          </a:bodyPr>
          <a:lstStyle>
            <a:lvl1pPr marL="0" indent="0">
              <a:lnSpc>
                <a:spcPct val="90000"/>
              </a:lnSpc>
              <a:spcBef>
                <a:spcPts val="0"/>
              </a:spcBef>
              <a:spcAft>
                <a:spcPts val="1000"/>
              </a:spcAft>
              <a:buNone/>
              <a:defRPr lang="en-US" sz="1500" i="0" kern="1200" spc="0" baseline="0" dirty="0">
                <a:solidFill>
                  <a:schemeClr val="tx1"/>
                </a:solidFill>
                <a:effectLst/>
                <a:latin typeface="+mn-lt"/>
                <a:ea typeface="+mn-ea"/>
                <a:cs typeface="+mn-cs"/>
              </a:defRPr>
            </a:lvl1pPr>
            <a:lvl2pPr marL="365760" indent="0">
              <a:buNone/>
              <a:defRPr sz="2000" i="1"/>
            </a:lvl2pPr>
            <a:lvl3pPr marL="365760" indent="0">
              <a:spcBef>
                <a:spcPts val="0"/>
              </a:spcBef>
              <a:buNone/>
              <a:defRPr sz="2000">
                <a:latin typeface="+mn-lt"/>
              </a:defRPr>
            </a:lvl3pPr>
            <a:lvl4pPr marL="777240" indent="-411480">
              <a:spcBef>
                <a:spcPts val="600"/>
              </a:spcBef>
              <a:buClr>
                <a:schemeClr val="accent5"/>
              </a:buClr>
              <a:buSzPct val="110000"/>
              <a:buFont typeface="Wingdings" panose="05000000000000000000" pitchFamily="2" charset="2"/>
              <a:buChar char=""/>
              <a:defRPr sz="1800">
                <a:solidFill>
                  <a:schemeClr val="accent5">
                    <a:lumMod val="75000"/>
                  </a:schemeClr>
                </a:solidFill>
              </a:defRPr>
            </a:lvl4pPr>
            <a:lvl5pPr marL="777240" indent="-411480">
              <a:lnSpc>
                <a:spcPct val="100000"/>
              </a:lnSpc>
              <a:spcBef>
                <a:spcPts val="400"/>
              </a:spcBef>
              <a:buClr>
                <a:schemeClr val="accent5"/>
              </a:buClr>
              <a:buSzPct val="130000"/>
              <a:buFont typeface="Wingdings" panose="05000000000000000000" pitchFamily="2" charset="2"/>
              <a:buChar char=""/>
              <a:defRPr sz="1800">
                <a:solidFill>
                  <a:schemeClr val="accent5">
                    <a:lumMod val="75000"/>
                  </a:schemeClr>
                </a:solidFill>
              </a:defRPr>
            </a:lvl5pPr>
          </a:lstStyle>
          <a:p>
            <a:pPr marL="0" lvl="0" indent="0" algn="l" defTabSz="914400" rtl="0" eaLnBrk="1" latinLnBrk="0" hangingPunct="1">
              <a:lnSpc>
                <a:spcPct val="90000"/>
              </a:lnSpc>
              <a:spcBef>
                <a:spcPts val="0"/>
              </a:spcBef>
              <a:spcAft>
                <a:spcPts val="600"/>
              </a:spcAft>
              <a:buClr>
                <a:schemeClr val="accent5"/>
              </a:buClr>
              <a:buSzPct val="80000"/>
              <a:buFont typeface="Arial" panose="020B0604020202020204" pitchFamily="34" charset="0"/>
              <a:buNone/>
            </a:pPr>
            <a:r>
              <a:rPr lang="en-US"/>
              <a:t>Funding / Branding language will be inserted here.</a:t>
            </a:r>
            <a:endParaRPr lang="en-US" dirty="0"/>
          </a:p>
        </p:txBody>
      </p:sp>
    </p:spTree>
    <p:extLst>
      <p:ext uri="{BB962C8B-B14F-4D97-AF65-F5344CB8AC3E}">
        <p14:creationId xmlns:p14="http://schemas.microsoft.com/office/powerpoint/2010/main" val="35575923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260727" y="1015068"/>
            <a:ext cx="3868340" cy="5415851"/>
          </a:xfrm>
        </p:spPr>
        <p:txBody>
          <a:bodyPr/>
          <a:lstStyle>
            <a:lvl1pPr>
              <a:defRPr sz="2400"/>
            </a:lvl1pPr>
            <a:lvl2pPr>
              <a:defRPr sz="2200"/>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4503316" y="1015068"/>
            <a:ext cx="3887391" cy="5415851"/>
          </a:xfrm>
        </p:spPr>
        <p:txBody>
          <a:bodyPr/>
          <a:lstStyle>
            <a:lvl1pPr>
              <a:defRPr sz="2400"/>
            </a:lvl1pPr>
            <a:lvl2pPr>
              <a:defRPr sz="2200"/>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
            <a:extLst>
              <a:ext uri="{FF2B5EF4-FFF2-40B4-BE49-F238E27FC236}">
                <a16:creationId xmlns:a16="http://schemas.microsoft.com/office/drawing/2014/main" id="{F5A025A9-F3A9-4DC5-AA08-AFC4740A14F4}"/>
              </a:ext>
            </a:extLst>
          </p:cNvPr>
          <p:cNvSpPr>
            <a:spLocks noGrp="1"/>
          </p:cNvSpPr>
          <p:nvPr>
            <p:ph type="title"/>
          </p:nvPr>
        </p:nvSpPr>
        <p:spPr>
          <a:xfrm>
            <a:off x="1" y="0"/>
            <a:ext cx="8861424" cy="873211"/>
          </a:xfrm>
        </p:spPr>
        <p:txBody>
          <a:bodyPr/>
          <a:lstStyle/>
          <a:p>
            <a:r>
              <a:rPr lang="en-US"/>
              <a:t>Click to edit Master title style</a:t>
            </a:r>
            <a:endParaRPr lang="en-US" dirty="0"/>
          </a:p>
        </p:txBody>
      </p:sp>
      <p:sp>
        <p:nvSpPr>
          <p:cNvPr id="2" name="Slide Number Placeholder 1">
            <a:extLst>
              <a:ext uri="{FF2B5EF4-FFF2-40B4-BE49-F238E27FC236}">
                <a16:creationId xmlns:a16="http://schemas.microsoft.com/office/drawing/2014/main" id="{7FDF83B6-4ACD-45EA-A96C-10AB601838E3}"/>
              </a:ext>
            </a:extLst>
          </p:cNvPr>
          <p:cNvSpPr>
            <a:spLocks noGrp="1"/>
          </p:cNvSpPr>
          <p:nvPr>
            <p:ph type="sldNum" sz="quarter" idx="10"/>
          </p:nvPr>
        </p:nvSpPr>
        <p:spPr/>
        <p:txBody>
          <a:bodyPr/>
          <a:lstStyle/>
          <a:p>
            <a:fld id="{3C00E0C1-0C22-4652-BCFC-CCCFF73EC83E}" type="slidenum">
              <a:rPr lang="en-US" smtClean="0"/>
              <a:pPr/>
              <a:t>‹#›</a:t>
            </a:fld>
            <a:endParaRPr lang="en-US" dirty="0"/>
          </a:p>
        </p:txBody>
      </p:sp>
    </p:spTree>
    <p:extLst>
      <p:ext uri="{BB962C8B-B14F-4D97-AF65-F5344CB8AC3E}">
        <p14:creationId xmlns:p14="http://schemas.microsoft.com/office/powerpoint/2010/main" val="39035308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 y="968099"/>
            <a:ext cx="4129066" cy="823912"/>
          </a:xfrm>
          <a:solidFill>
            <a:schemeClr val="bg1">
              <a:lumMod val="95000"/>
            </a:schemeClr>
          </a:solidFill>
        </p:spPr>
        <p:txBody>
          <a:bodyPr vert="horz" lIns="320040" tIns="45720" rIns="91440" bIns="45720" rtlCol="0" anchor="ctr">
            <a:noAutofit/>
          </a:bodyPr>
          <a:lstStyle>
            <a:lvl1pPr marL="0" indent="0" algn="ctr">
              <a:buNone/>
              <a:defRPr lang="en-US" sz="2400" b="0">
                <a:solidFill>
                  <a:schemeClr val="accent5"/>
                </a:solidFill>
                <a:effectLst>
                  <a:innerShdw blurRad="63500" dist="50800" dir="18900000">
                    <a:prstClr val="black">
                      <a:alpha val="50000"/>
                    </a:prstClr>
                  </a:innerShdw>
                </a:effectLst>
                <a:latin typeface="+mj-lt"/>
              </a:defRPr>
            </a:lvl1pPr>
          </a:lstStyle>
          <a:p>
            <a:pPr marL="365760" lvl="0" indent="-365760"/>
            <a:r>
              <a:rPr lang="en-US"/>
              <a:t>Edit Master text styles</a:t>
            </a:r>
          </a:p>
        </p:txBody>
      </p:sp>
      <p:sp>
        <p:nvSpPr>
          <p:cNvPr id="4" name="Content Placeholder 3"/>
          <p:cNvSpPr>
            <a:spLocks noGrp="1"/>
          </p:cNvSpPr>
          <p:nvPr>
            <p:ph sz="half" idx="2"/>
          </p:nvPr>
        </p:nvSpPr>
        <p:spPr>
          <a:xfrm>
            <a:off x="260727" y="1886899"/>
            <a:ext cx="3868340" cy="4544020"/>
          </a:xfrm>
        </p:spPr>
        <p:txBody>
          <a:bodyPr/>
          <a:lstStyle>
            <a:lvl1pPr>
              <a:defRPr sz="2300"/>
            </a:lvl1pPr>
            <a:lvl2pPr>
              <a:defRPr sz="2200"/>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503316" y="968099"/>
            <a:ext cx="4053735" cy="823912"/>
          </a:xfrm>
          <a:solidFill>
            <a:schemeClr val="bg1">
              <a:lumMod val="95000"/>
            </a:schemeClr>
          </a:solidFill>
        </p:spPr>
        <p:txBody>
          <a:bodyPr vert="horz" lIns="137160" tIns="45720" rIns="228600" bIns="45720" rtlCol="0" anchor="ctr">
            <a:normAutofit/>
          </a:bodyPr>
          <a:lstStyle>
            <a:lvl1pPr marL="0" indent="0" algn="ctr">
              <a:buNone/>
              <a:defRPr lang="en-US" sz="2400" b="0">
                <a:solidFill>
                  <a:schemeClr val="accent5"/>
                </a:solidFill>
                <a:effectLst>
                  <a:innerShdw blurRad="63500" dist="50800" dir="18900000">
                    <a:prstClr val="black">
                      <a:alpha val="50000"/>
                    </a:prstClr>
                  </a:innerShdw>
                </a:effectLst>
                <a:latin typeface="+mj-lt"/>
              </a:defRPr>
            </a:lvl1pPr>
          </a:lstStyle>
          <a:p>
            <a:pPr marL="365760" lvl="0" indent="-365760"/>
            <a:r>
              <a:rPr lang="en-US"/>
              <a:t>Edit Master text styles</a:t>
            </a:r>
          </a:p>
        </p:txBody>
      </p:sp>
      <p:sp>
        <p:nvSpPr>
          <p:cNvPr id="6" name="Content Placeholder 5"/>
          <p:cNvSpPr>
            <a:spLocks noGrp="1"/>
          </p:cNvSpPr>
          <p:nvPr>
            <p:ph sz="quarter" idx="4"/>
          </p:nvPr>
        </p:nvSpPr>
        <p:spPr>
          <a:xfrm>
            <a:off x="4503316" y="1886899"/>
            <a:ext cx="3887391" cy="4544020"/>
          </a:xfrm>
        </p:spPr>
        <p:txBody>
          <a:bodyPr/>
          <a:lstStyle>
            <a:lvl1pPr>
              <a:defRPr sz="2300"/>
            </a:lvl1pPr>
            <a:lvl2pPr>
              <a:defRPr sz="2200"/>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a:extLst>
              <a:ext uri="{FF2B5EF4-FFF2-40B4-BE49-F238E27FC236}">
                <a16:creationId xmlns:a16="http://schemas.microsoft.com/office/drawing/2014/main" id="{06A4EDF2-CCAD-4BD0-A4FC-6CE299539662}"/>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AAE6DB1D-4E76-40B9-A45B-8899C4E4C287}"/>
              </a:ext>
            </a:extLst>
          </p:cNvPr>
          <p:cNvSpPr>
            <a:spLocks noGrp="1"/>
          </p:cNvSpPr>
          <p:nvPr>
            <p:ph type="sldNum" sz="quarter" idx="10"/>
          </p:nvPr>
        </p:nvSpPr>
        <p:spPr/>
        <p:txBody>
          <a:bodyPr/>
          <a:lstStyle/>
          <a:p>
            <a:fld id="{3C00E0C1-0C22-4652-BCFC-CCCFF73EC83E}" type="slidenum">
              <a:rPr lang="en-US" smtClean="0"/>
              <a:pPr/>
              <a:t>‹#›</a:t>
            </a:fld>
            <a:endParaRPr lang="en-US" dirty="0"/>
          </a:p>
        </p:txBody>
      </p:sp>
    </p:spTree>
    <p:extLst>
      <p:ext uri="{BB962C8B-B14F-4D97-AF65-F5344CB8AC3E}">
        <p14:creationId xmlns:p14="http://schemas.microsoft.com/office/powerpoint/2010/main" val="36037875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268A25EB-1C0B-4A36-9552-21A2BCA157AC}"/>
              </a:ext>
            </a:extLst>
          </p:cNvPr>
          <p:cNvSpPr>
            <a:spLocks noGrp="1"/>
          </p:cNvSpPr>
          <p:nvPr>
            <p:ph type="sldNum" sz="quarter" idx="10"/>
          </p:nvPr>
        </p:nvSpPr>
        <p:spPr/>
        <p:txBody>
          <a:bodyPr/>
          <a:lstStyle/>
          <a:p>
            <a:fld id="{3C00E0C1-0C22-4652-BCFC-CCCFF73EC83E}" type="slidenum">
              <a:rPr lang="en-US" smtClean="0"/>
              <a:pPr/>
              <a:t>‹#›</a:t>
            </a:fld>
            <a:endParaRPr lang="en-US" dirty="0"/>
          </a:p>
        </p:txBody>
      </p:sp>
    </p:spTree>
    <p:extLst>
      <p:ext uri="{BB962C8B-B14F-4D97-AF65-F5344CB8AC3E}">
        <p14:creationId xmlns:p14="http://schemas.microsoft.com/office/powerpoint/2010/main" val="24131523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313F6F1-448A-4F3B-B609-7A4F0F19FCCD}"/>
              </a:ext>
            </a:extLst>
          </p:cNvPr>
          <p:cNvSpPr>
            <a:spLocks noGrp="1"/>
          </p:cNvSpPr>
          <p:nvPr>
            <p:ph type="sldNum" sz="quarter" idx="10"/>
          </p:nvPr>
        </p:nvSpPr>
        <p:spPr/>
        <p:txBody>
          <a:bodyPr/>
          <a:lstStyle/>
          <a:p>
            <a:fld id="{3C00E0C1-0C22-4652-BCFC-CCCFF73EC83E}" type="slidenum">
              <a:rPr lang="en-US" smtClean="0"/>
              <a:pPr/>
              <a:t>‹#›</a:t>
            </a:fld>
            <a:endParaRPr lang="en-US" dirty="0"/>
          </a:p>
        </p:txBody>
      </p:sp>
    </p:spTree>
    <p:extLst>
      <p:ext uri="{BB962C8B-B14F-4D97-AF65-F5344CB8AC3E}">
        <p14:creationId xmlns:p14="http://schemas.microsoft.com/office/powerpoint/2010/main" val="4173283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15C4FF6-D04D-4E73-8B38-1F20B3615113}"/>
              </a:ext>
            </a:extLst>
          </p:cNvPr>
          <p:cNvSpPr txBox="1">
            <a:spLocks/>
          </p:cNvSpPr>
          <p:nvPr userDrawn="1"/>
        </p:nvSpPr>
        <p:spPr>
          <a:xfrm>
            <a:off x="1" y="0"/>
            <a:ext cx="8861424" cy="873211"/>
          </a:xfrm>
          <a:prstGeom prst="homePlate">
            <a:avLst>
              <a:gd name="adj" fmla="val 35165"/>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182880" tIns="0" rIns="91440" bIns="0" rtlCol="0" anchor="ctr">
            <a:normAutofit/>
          </a:bodyPr>
          <a:lstStyle>
            <a:lvl1pPr algn="l" defTabSz="914400" rtl="0" eaLnBrk="1" latinLnBrk="0" hangingPunct="1">
              <a:lnSpc>
                <a:spcPct val="90000"/>
              </a:lnSpc>
              <a:spcBef>
                <a:spcPct val="0"/>
              </a:spcBef>
              <a:buNone/>
              <a:defRPr sz="32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r>
              <a:rPr lang="en-US"/>
              <a:t>Click to edit Master title style</a:t>
            </a:r>
            <a:endParaRPr lang="en-US" dirty="0"/>
          </a:p>
        </p:txBody>
      </p:sp>
      <p:sp>
        <p:nvSpPr>
          <p:cNvPr id="3" name="Content Placeholder 2"/>
          <p:cNvSpPr>
            <a:spLocks noGrp="1"/>
          </p:cNvSpPr>
          <p:nvPr>
            <p:ph idx="1" hasCustomPrompt="1"/>
          </p:nvPr>
        </p:nvSpPr>
        <p:spPr>
          <a:xfrm>
            <a:off x="3887391" y="987426"/>
            <a:ext cx="4629150" cy="4873625"/>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a:extLst>
              <a:ext uri="{FF2B5EF4-FFF2-40B4-BE49-F238E27FC236}">
                <a16:creationId xmlns:a16="http://schemas.microsoft.com/office/drawing/2014/main" id="{BDE972E5-84FE-4F82-ADEE-EB2AFD0DFAC0}"/>
              </a:ext>
            </a:extLst>
          </p:cNvPr>
          <p:cNvSpPr>
            <a:spLocks noGrp="1"/>
          </p:cNvSpPr>
          <p:nvPr>
            <p:ph type="title"/>
          </p:nvPr>
        </p:nvSpPr>
        <p:spPr/>
        <p:txBody>
          <a:bodyPr/>
          <a:lstStyle/>
          <a:p>
            <a:r>
              <a:rPr lang="en-US"/>
              <a:t>Click to edit Master title style</a:t>
            </a:r>
          </a:p>
        </p:txBody>
      </p:sp>
      <p:sp>
        <p:nvSpPr>
          <p:cNvPr id="7" name="Text Placeholder 3">
            <a:extLst>
              <a:ext uri="{FF2B5EF4-FFF2-40B4-BE49-F238E27FC236}">
                <a16:creationId xmlns:a16="http://schemas.microsoft.com/office/drawing/2014/main" id="{E35637D0-2C55-4D70-9DB5-8D5C7D9264E0}"/>
              </a:ext>
            </a:extLst>
          </p:cNvPr>
          <p:cNvSpPr>
            <a:spLocks noGrp="1"/>
          </p:cNvSpPr>
          <p:nvPr>
            <p:ph type="body" sz="half" idx="10" hasCustomPrompt="1"/>
          </p:nvPr>
        </p:nvSpPr>
        <p:spPr>
          <a:xfrm>
            <a:off x="626761" y="987426"/>
            <a:ext cx="2949178" cy="1613161"/>
          </a:xfrm>
          <a:solidFill>
            <a:schemeClr val="bg1">
              <a:lumMod val="95000"/>
            </a:schemeClr>
          </a:solidFill>
        </p:spPr>
        <p:txBody>
          <a:bodyPr vert="horz" lIns="137160" tIns="45720" rIns="228600" bIns="45720" rtlCol="0" anchor="ctr">
            <a:normAutofit/>
          </a:bodyPr>
          <a:lstStyle>
            <a:lvl1pPr marL="0" indent="0" algn="l">
              <a:lnSpc>
                <a:spcPct val="100000"/>
              </a:lnSpc>
              <a:buNone/>
              <a:defRPr lang="en-US" sz="2400" b="0">
                <a:solidFill>
                  <a:schemeClr val="accent5"/>
                </a:solidFill>
                <a:effectLst>
                  <a:innerShdw blurRad="63500" dist="50800" dir="18900000">
                    <a:prstClr val="black">
                      <a:alpha val="50000"/>
                    </a:prstClr>
                  </a:innerShdw>
                </a:effectLst>
                <a:latin typeface="+mj-lt"/>
              </a:defRPr>
            </a:lvl1pPr>
          </a:lstStyle>
          <a:p>
            <a:pPr marL="365760" lvl="0" indent="-365760" algn="ctr"/>
            <a:r>
              <a:rPr lang="en-US"/>
              <a:t>Type caption here.</a:t>
            </a:r>
          </a:p>
        </p:txBody>
      </p:sp>
      <p:sp>
        <p:nvSpPr>
          <p:cNvPr id="8" name="Picture Placeholder 2">
            <a:extLst>
              <a:ext uri="{FF2B5EF4-FFF2-40B4-BE49-F238E27FC236}">
                <a16:creationId xmlns:a16="http://schemas.microsoft.com/office/drawing/2014/main" id="{7CA16558-3E5A-4A8C-AD9E-C002F3DD2BF3}"/>
              </a:ext>
            </a:extLst>
          </p:cNvPr>
          <p:cNvSpPr>
            <a:spLocks noGrp="1" noChangeAspect="1"/>
          </p:cNvSpPr>
          <p:nvPr>
            <p:ph type="pic" idx="11"/>
          </p:nvPr>
        </p:nvSpPr>
        <p:spPr>
          <a:xfrm>
            <a:off x="626761" y="2921000"/>
            <a:ext cx="2948225" cy="2940051"/>
          </a:xfrm>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9" name="Slide Number Placeholder 8">
            <a:extLst>
              <a:ext uri="{FF2B5EF4-FFF2-40B4-BE49-F238E27FC236}">
                <a16:creationId xmlns:a16="http://schemas.microsoft.com/office/drawing/2014/main" id="{30B4BAC3-8D74-4B13-AAB4-F96A09577BBE}"/>
              </a:ext>
            </a:extLst>
          </p:cNvPr>
          <p:cNvSpPr>
            <a:spLocks noGrp="1"/>
          </p:cNvSpPr>
          <p:nvPr>
            <p:ph type="sldNum" sz="quarter" idx="12"/>
          </p:nvPr>
        </p:nvSpPr>
        <p:spPr/>
        <p:txBody>
          <a:bodyPr/>
          <a:lstStyle/>
          <a:p>
            <a:fld id="{3C00E0C1-0C22-4652-BCFC-CCCFF73EC83E}" type="slidenum">
              <a:rPr lang="en-US" smtClean="0"/>
              <a:pPr/>
              <a:t>‹#›</a:t>
            </a:fld>
            <a:endParaRPr lang="en-US" dirty="0"/>
          </a:p>
        </p:txBody>
      </p:sp>
      <p:cxnSp>
        <p:nvCxnSpPr>
          <p:cNvPr id="10" name="Straight Connector 9">
            <a:extLst>
              <a:ext uri="{FF2B5EF4-FFF2-40B4-BE49-F238E27FC236}">
                <a16:creationId xmlns:a16="http://schemas.microsoft.com/office/drawing/2014/main" id="{6B4BBD7D-77B5-4F1B-BC4A-6DA240A0B262}"/>
              </a:ext>
            </a:extLst>
          </p:cNvPr>
          <p:cNvCxnSpPr/>
          <p:nvPr userDrawn="1"/>
        </p:nvCxnSpPr>
        <p:spPr>
          <a:xfrm>
            <a:off x="626761" y="2778387"/>
            <a:ext cx="2953512" cy="0"/>
          </a:xfrm>
          <a:prstGeom prst="line">
            <a:avLst/>
          </a:prstGeom>
          <a:ln w="19050"/>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754349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 Branded">
    <p:spTree>
      <p:nvGrpSpPr>
        <p:cNvPr id="1" name=""/>
        <p:cNvGrpSpPr/>
        <p:nvPr/>
      </p:nvGrpSpPr>
      <p:grpSpPr>
        <a:xfrm>
          <a:off x="0" y="0"/>
          <a:ext cx="0" cy="0"/>
          <a:chOff x="0" y="0"/>
          <a:chExt cx="0" cy="0"/>
        </a:xfrm>
      </p:grpSpPr>
      <p:sp>
        <p:nvSpPr>
          <p:cNvPr id="17" name="Arrow: Pentagon 16">
            <a:extLst>
              <a:ext uri="{FF2B5EF4-FFF2-40B4-BE49-F238E27FC236}">
                <a16:creationId xmlns:a16="http://schemas.microsoft.com/office/drawing/2014/main" id="{2DD87A94-563B-4237-9359-5E774E571FD4}"/>
              </a:ext>
            </a:extLst>
          </p:cNvPr>
          <p:cNvSpPr/>
          <p:nvPr userDrawn="1"/>
        </p:nvSpPr>
        <p:spPr>
          <a:xfrm rot="5400000">
            <a:off x="5059510" y="2773511"/>
            <a:ext cx="6857996" cy="1310981"/>
          </a:xfrm>
          <a:prstGeom prst="homePlate">
            <a:avLst>
              <a:gd name="adj" fmla="val 0"/>
            </a:avLst>
          </a:prstGeom>
          <a:gradFill flip="none" rotWithShape="1">
            <a:gsLst>
              <a:gs pos="49000">
                <a:schemeClr val="bg1">
                  <a:lumMod val="75000"/>
                </a:schemeClr>
              </a:gs>
              <a:gs pos="51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518641"/>
            <a:ext cx="8496300" cy="1911822"/>
          </a:xfrm>
          <a:prstGeom prst="homePlate">
            <a:avLst>
              <a:gd name="adj" fmla="val 34501"/>
            </a:avLst>
          </a:prstGeom>
        </p:spPr>
        <p:txBody>
          <a:bodyPr lIns="640080" rIns="0" anchor="ctr">
            <a:normAutofit/>
          </a:bodyPr>
          <a:lstStyle>
            <a:lvl1pPr algn="l">
              <a:defRPr sz="4800"/>
            </a:lvl1pPr>
          </a:lstStyle>
          <a:p>
            <a:r>
              <a:rPr lang="en-US" dirty="0"/>
              <a:t>Click to edit Master title style</a:t>
            </a:r>
          </a:p>
        </p:txBody>
      </p:sp>
      <p:sp>
        <p:nvSpPr>
          <p:cNvPr id="3" name="Subtitle 2"/>
          <p:cNvSpPr>
            <a:spLocks noGrp="1"/>
          </p:cNvSpPr>
          <p:nvPr>
            <p:ph type="subTitle" idx="1"/>
          </p:nvPr>
        </p:nvSpPr>
        <p:spPr>
          <a:xfrm>
            <a:off x="673443" y="2849948"/>
            <a:ext cx="6139249" cy="132835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Picture Placeholder 4">
            <a:extLst>
              <a:ext uri="{FF2B5EF4-FFF2-40B4-BE49-F238E27FC236}">
                <a16:creationId xmlns:a16="http://schemas.microsoft.com/office/drawing/2014/main" id="{39326FC8-F9A3-4339-8AE2-7D203BA69EF4}"/>
              </a:ext>
            </a:extLst>
          </p:cNvPr>
          <p:cNvSpPr>
            <a:spLocks noGrp="1"/>
          </p:cNvSpPr>
          <p:nvPr>
            <p:ph type="pic" sz="quarter" idx="10" hasCustomPrompt="1"/>
          </p:nvPr>
        </p:nvSpPr>
        <p:spPr>
          <a:xfrm>
            <a:off x="2758817" y="4711700"/>
            <a:ext cx="1968500" cy="1968500"/>
          </a:xfrm>
        </p:spPr>
        <p:txBody>
          <a:bodyPr anchor="ctr">
            <a:normAutofit/>
          </a:bodyPr>
          <a:lstStyle>
            <a:lvl1pPr marL="0" indent="0" algn="ctr">
              <a:buNone/>
              <a:defRPr sz="2000"/>
            </a:lvl1pPr>
          </a:lstStyle>
          <a:p>
            <a:r>
              <a:rPr lang="en-US"/>
              <a:t>Drop logo here.</a:t>
            </a:r>
          </a:p>
        </p:txBody>
      </p:sp>
      <p:cxnSp>
        <p:nvCxnSpPr>
          <p:cNvPr id="7" name="Straight Connector 6">
            <a:extLst>
              <a:ext uri="{FF2B5EF4-FFF2-40B4-BE49-F238E27FC236}">
                <a16:creationId xmlns:a16="http://schemas.microsoft.com/office/drawing/2014/main" id="{68A7843A-0929-4964-9723-A5187818AEC8}"/>
              </a:ext>
            </a:extLst>
          </p:cNvPr>
          <p:cNvCxnSpPr/>
          <p:nvPr userDrawn="1"/>
        </p:nvCxnSpPr>
        <p:spPr>
          <a:xfrm>
            <a:off x="673443" y="4483100"/>
            <a:ext cx="6235357" cy="0"/>
          </a:xfrm>
          <a:prstGeom prst="line">
            <a:avLst/>
          </a:prstGeom>
          <a:ln w="19050"/>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7299605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8301" y="734037"/>
            <a:ext cx="2700588" cy="1447101"/>
          </a:xfrm>
          <a:prstGeom prst="rect">
            <a:avLst/>
          </a:prstGeom>
          <a:solidFill>
            <a:schemeClr val="bg1">
              <a:lumMod val="95000"/>
            </a:schemeClr>
          </a:solidFill>
        </p:spPr>
        <p:txBody>
          <a:bodyPr vert="horz" lIns="91440" tIns="45720" rIns="91440" bIns="45720" rtlCol="0" anchor="ctr">
            <a:normAutofit/>
          </a:bodyPr>
          <a:lstStyle>
            <a:lvl1pPr marL="0" indent="0" algn="l">
              <a:lnSpc>
                <a:spcPct val="100000"/>
              </a:lnSpc>
              <a:spcBef>
                <a:spcPts val="0"/>
              </a:spcBef>
              <a:buFont typeface="Arial" panose="020B0604020202020204" pitchFamily="34" charset="0"/>
              <a:buNone/>
              <a:defRPr lang="en-US" sz="2400" b="0" dirty="0">
                <a:solidFill>
                  <a:schemeClr val="accent5"/>
                </a:solidFill>
                <a:effectLst>
                  <a:innerShdw blurRad="63500" dist="50800" dir="18900000">
                    <a:prstClr val="black">
                      <a:alpha val="50000"/>
                    </a:prstClr>
                  </a:innerShdw>
                </a:effectLst>
                <a:latin typeface="+mj-lt"/>
                <a:ea typeface="+mn-ea"/>
                <a:cs typeface="+mn-cs"/>
              </a:defRPr>
            </a:lvl1pPr>
          </a:lstStyle>
          <a:p>
            <a:pPr marL="365760" lvl="0" indent="-365760" algn="ctr">
              <a:lnSpc>
                <a:spcPct val="90000"/>
              </a:lnSpc>
              <a:spcBef>
                <a:spcPts val="1800"/>
              </a:spcBef>
              <a:buClr>
                <a:schemeClr val="accent5"/>
              </a:buClr>
              <a:buSzPct val="80000"/>
              <a:buFont typeface="Wingdings 3" panose="05040102010807070707" pitchFamily="18" charset="2"/>
            </a:pPr>
            <a:r>
              <a:rPr lang="en-US"/>
              <a:t>Insert Caption Heading Here</a:t>
            </a:r>
            <a:endParaRPr lang="en-US" dirty="0"/>
          </a:p>
        </p:txBody>
      </p:sp>
      <p:sp>
        <p:nvSpPr>
          <p:cNvPr id="3" name="Picture Placeholder 2"/>
          <p:cNvSpPr>
            <a:spLocks noGrp="1" noChangeAspect="1"/>
          </p:cNvSpPr>
          <p:nvPr>
            <p:ph type="pic" idx="1"/>
          </p:nvPr>
        </p:nvSpPr>
        <p:spPr>
          <a:xfrm>
            <a:off x="3595203" y="734037"/>
            <a:ext cx="4709898" cy="540385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hasCustomPrompt="1"/>
          </p:nvPr>
        </p:nvSpPr>
        <p:spPr>
          <a:xfrm>
            <a:off x="628301" y="2832099"/>
            <a:ext cx="2700588" cy="33137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Type Caption Here</a:t>
            </a:r>
          </a:p>
        </p:txBody>
      </p:sp>
      <p:sp>
        <p:nvSpPr>
          <p:cNvPr id="8" name="Title 5">
            <a:extLst>
              <a:ext uri="{FF2B5EF4-FFF2-40B4-BE49-F238E27FC236}">
                <a16:creationId xmlns:a16="http://schemas.microsoft.com/office/drawing/2014/main" id="{77AE23D0-FD4D-4D35-AF7F-6543BC8422E2}"/>
              </a:ext>
            </a:extLst>
          </p:cNvPr>
          <p:cNvSpPr txBox="1">
            <a:spLocks/>
          </p:cNvSpPr>
          <p:nvPr userDrawn="1"/>
        </p:nvSpPr>
        <p:spPr>
          <a:xfrm>
            <a:off x="0" y="0"/>
            <a:ext cx="8557051" cy="304101"/>
          </a:xfrm>
          <a:prstGeom prst="homePlate">
            <a:avLst>
              <a:gd name="adj" fmla="val 0"/>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182880" tIns="0" rIns="91440" bIns="0" rtlCol="0" anchor="ctr">
            <a:normAutofit fontScale="85000" lnSpcReduction="20000"/>
          </a:bodyPr>
          <a:lstStyle>
            <a:lvl1pPr algn="l" defTabSz="914400" rtl="0" eaLnBrk="1" latinLnBrk="0" hangingPunct="1">
              <a:lnSpc>
                <a:spcPct val="90000"/>
              </a:lnSpc>
              <a:spcBef>
                <a:spcPct val="0"/>
              </a:spcBef>
              <a:buNone/>
              <a:defRPr sz="32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endParaRPr lang="en-US"/>
          </a:p>
        </p:txBody>
      </p:sp>
      <p:sp>
        <p:nvSpPr>
          <p:cNvPr id="9" name="Slide Number Placeholder 8">
            <a:extLst>
              <a:ext uri="{FF2B5EF4-FFF2-40B4-BE49-F238E27FC236}">
                <a16:creationId xmlns:a16="http://schemas.microsoft.com/office/drawing/2014/main" id="{E1F24FD0-AF86-4078-A3A9-914A371DF29D}"/>
              </a:ext>
            </a:extLst>
          </p:cNvPr>
          <p:cNvSpPr>
            <a:spLocks noGrp="1"/>
          </p:cNvSpPr>
          <p:nvPr>
            <p:ph type="sldNum" sz="quarter" idx="10"/>
          </p:nvPr>
        </p:nvSpPr>
        <p:spPr/>
        <p:txBody>
          <a:bodyPr/>
          <a:lstStyle/>
          <a:p>
            <a:fld id="{3C00E0C1-0C22-4652-BCFC-CCCFF73EC83E}" type="slidenum">
              <a:rPr lang="en-US" smtClean="0"/>
              <a:pPr/>
              <a:t>‹#›</a:t>
            </a:fld>
            <a:endParaRPr lang="en-US" dirty="0"/>
          </a:p>
        </p:txBody>
      </p:sp>
      <p:cxnSp>
        <p:nvCxnSpPr>
          <p:cNvPr id="10" name="Straight Connector 9">
            <a:extLst>
              <a:ext uri="{FF2B5EF4-FFF2-40B4-BE49-F238E27FC236}">
                <a16:creationId xmlns:a16="http://schemas.microsoft.com/office/drawing/2014/main" id="{8A7231C3-C2EC-46B8-A671-37004F799CCD}"/>
              </a:ext>
            </a:extLst>
          </p:cNvPr>
          <p:cNvCxnSpPr/>
          <p:nvPr userDrawn="1"/>
        </p:nvCxnSpPr>
        <p:spPr>
          <a:xfrm>
            <a:off x="629855" y="2511687"/>
            <a:ext cx="2697480" cy="0"/>
          </a:xfrm>
          <a:prstGeom prst="line">
            <a:avLst/>
          </a:prstGeom>
          <a:ln w="19050"/>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9944190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wo Content - Titl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2057404"/>
            <a:ext cx="4038600" cy="4068763"/>
          </a:xfrm>
        </p:spPr>
        <p:txBody>
          <a:bodyPr/>
          <a:lstStyle>
            <a:lvl1pPr marL="274320" indent="-274320">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2057404"/>
            <a:ext cx="4038600" cy="4068763"/>
          </a:xfrm>
        </p:spPr>
        <p:txBody>
          <a:bodyPr/>
          <a:lstStyle>
            <a:lvl1pPr marL="274320" indent="-274320">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p:nvPr userDrawn="1"/>
        </p:nvSpPr>
        <p:spPr>
          <a:xfrm>
            <a:off x="0" y="1543050"/>
            <a:ext cx="9144000" cy="457200"/>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2"/>
          <p:cNvSpPr>
            <a:spLocks noGrp="1"/>
          </p:cNvSpPr>
          <p:nvPr>
            <p:ph sz="half" idx="10" hasCustomPrompt="1"/>
          </p:nvPr>
        </p:nvSpPr>
        <p:spPr>
          <a:xfrm>
            <a:off x="457200" y="1568455"/>
            <a:ext cx="4038600" cy="412749"/>
          </a:xfrm>
          <a:effectLst/>
        </p:spPr>
        <p:txBody>
          <a:bodyPr/>
          <a:lstStyle>
            <a:lvl1pPr marL="0" indent="0">
              <a:buNone/>
              <a:defRPr sz="2400" b="1">
                <a:solidFill>
                  <a:schemeClr val="bg1"/>
                </a:solidFill>
                <a:effectLst>
                  <a:outerShdw blurRad="50800" dist="38100" dir="8100000" algn="tr" rotWithShape="0">
                    <a:prstClr val="black">
                      <a:alpha val="40000"/>
                    </a:prstClr>
                  </a:outerShdw>
                </a:effectLst>
              </a:defRPr>
            </a:lvl1pPr>
            <a:lvl2pPr marL="457200" indent="0">
              <a:buNone/>
              <a:defRPr sz="22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dirty="0"/>
              <a:t>Column Title Here</a:t>
            </a:r>
          </a:p>
        </p:txBody>
      </p:sp>
      <p:sp>
        <p:nvSpPr>
          <p:cNvPr id="7" name="Content Placeholder 3"/>
          <p:cNvSpPr>
            <a:spLocks noGrp="1"/>
          </p:cNvSpPr>
          <p:nvPr>
            <p:ph sz="half" idx="11" hasCustomPrompt="1"/>
          </p:nvPr>
        </p:nvSpPr>
        <p:spPr>
          <a:xfrm>
            <a:off x="4648200" y="1568455"/>
            <a:ext cx="4038600" cy="412749"/>
          </a:xfrm>
          <a:effectLst/>
        </p:spPr>
        <p:txBody>
          <a:bodyPr/>
          <a:lstStyle>
            <a:lvl1pPr marL="0" indent="0">
              <a:buNone/>
              <a:defRPr sz="2400" b="1" baseline="0">
                <a:solidFill>
                  <a:schemeClr val="bg1"/>
                </a:solidFill>
                <a:effectLst>
                  <a:outerShdw blurRad="50800" dist="38100" dir="8100000" algn="tr" rotWithShape="0">
                    <a:prstClr val="black">
                      <a:alpha val="40000"/>
                    </a:prstClr>
                  </a:outerShdw>
                </a:effectLst>
              </a:defRPr>
            </a:lvl1pPr>
            <a:lvl2pPr marL="457200" indent="0">
              <a:buNone/>
              <a:defRPr sz="2200"/>
            </a:lvl2pPr>
            <a:lvl3pPr marL="914400" indent="0">
              <a:buNone/>
              <a:defRPr sz="2000"/>
            </a:lvl3pPr>
            <a:lvl4pPr marL="1371600" indent="0">
              <a:buNone/>
              <a:defRPr sz="1800"/>
            </a:lvl4pPr>
            <a:lvl5pPr marL="1828800" indent="0">
              <a:buNone/>
              <a:defRPr sz="1800"/>
            </a:lvl5pPr>
            <a:lvl6pPr>
              <a:defRPr sz="1800"/>
            </a:lvl6pPr>
            <a:lvl7pPr>
              <a:defRPr sz="1800"/>
            </a:lvl7pPr>
            <a:lvl8pPr>
              <a:defRPr sz="1800"/>
            </a:lvl8pPr>
            <a:lvl9pPr>
              <a:defRPr sz="1800"/>
            </a:lvl9pPr>
          </a:lstStyle>
          <a:p>
            <a:pPr lvl="0"/>
            <a:r>
              <a:rPr lang="en-US" dirty="0"/>
              <a:t>Column Title Here</a:t>
            </a:r>
          </a:p>
        </p:txBody>
      </p:sp>
      <p:cxnSp>
        <p:nvCxnSpPr>
          <p:cNvPr id="10" name="Straight Connector 9"/>
          <p:cNvCxnSpPr>
            <a:stCxn id="5" idx="0"/>
          </p:cNvCxnSpPr>
          <p:nvPr userDrawn="1"/>
        </p:nvCxnSpPr>
        <p:spPr>
          <a:xfrm>
            <a:off x="4572000" y="1543050"/>
            <a:ext cx="0" cy="4705350"/>
          </a:xfrm>
          <a:prstGeom prst="line">
            <a:avLst/>
          </a:prstGeom>
          <a:ln>
            <a:solidFill>
              <a:schemeClr val="tx1">
                <a:lumMod val="50000"/>
                <a:alpha val="13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4227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2286000"/>
          </a:xfrm>
        </p:spPr>
        <p:txBody>
          <a:bodyPr lIns="0" rIns="0" anchor="ctr"/>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457200"/>
            <a:ext cx="4629150" cy="5403851"/>
          </a:xfrm>
        </p:spPr>
        <p:txBody>
          <a:bodyPr anchor="ctr"/>
          <a:lstStyle>
            <a:lvl1pPr>
              <a:defRPr sz="2400"/>
            </a:lvl1pPr>
            <a:lvl2pPr>
              <a:defRPr sz="2200"/>
            </a:lvl2pPr>
            <a:lvl3pPr>
              <a:defRPr sz="1900"/>
            </a:lvl3pPr>
            <a:lvl4pPr>
              <a:defRPr sz="1800"/>
            </a:lvl4pPr>
            <a:lvl5pPr>
              <a:defRPr sz="18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hasCustomPrompt="1"/>
          </p:nvPr>
        </p:nvSpPr>
        <p:spPr>
          <a:xfrm>
            <a:off x="641390" y="3089276"/>
            <a:ext cx="2926080" cy="2743200"/>
          </a:xfrm>
          <a:solidFill>
            <a:schemeClr val="bg1">
              <a:lumMod val="95000"/>
            </a:schemeClr>
          </a:solidFill>
          <a:ln w="88900">
            <a:solidFill>
              <a:schemeClr val="bg1">
                <a:lumMod val="85000"/>
              </a:schemeClr>
            </a:solidFill>
            <a:miter lim="800000"/>
          </a:ln>
        </p:spPr>
        <p:txBody>
          <a:bodyPr vert="horz" lIns="182880" tIns="137160" rIns="182880" bIns="137160" rtlCol="0" anchor="ctr">
            <a:normAutofit/>
          </a:bodyPr>
          <a:lstStyle>
            <a:lvl1pPr>
              <a:lnSpc>
                <a:spcPct val="110000"/>
              </a:lnSpc>
              <a:defRPr lang="en-US" sz="1800" i="0" dirty="0">
                <a:solidFill>
                  <a:schemeClr val="accent2"/>
                </a:solidFill>
              </a:defRPr>
            </a:lvl1pPr>
          </a:lstStyle>
          <a:p>
            <a:pPr marL="0" lvl="0" indent="0">
              <a:buNone/>
            </a:pPr>
            <a:r>
              <a:rPr lang="en-US" dirty="0"/>
              <a:t>Click to add caption</a:t>
            </a:r>
          </a:p>
        </p:txBody>
      </p:sp>
      <p:sp>
        <p:nvSpPr>
          <p:cNvPr id="5" name="Slide Number Placeholder 4">
            <a:extLst>
              <a:ext uri="{FF2B5EF4-FFF2-40B4-BE49-F238E27FC236}">
                <a16:creationId xmlns:a16="http://schemas.microsoft.com/office/drawing/2014/main" id="{F48D562C-A495-48E7-A662-90C4D7E5E3FB}"/>
              </a:ext>
            </a:extLst>
          </p:cNvPr>
          <p:cNvSpPr>
            <a:spLocks noGrp="1"/>
          </p:cNvSpPr>
          <p:nvPr>
            <p:ph type="sldNum" sz="quarter" idx="10"/>
          </p:nvPr>
        </p:nvSpPr>
        <p:spPr/>
        <p:txBody>
          <a:bodyPr/>
          <a:lstStyle/>
          <a:p>
            <a:fld id="{706D636C-90A3-4979-BA37-BAB384B22101}" type="slidenum">
              <a:rPr lang="en-US" smtClean="0"/>
              <a:pPr/>
              <a:t>‹#›</a:t>
            </a:fld>
            <a:endParaRPr lang="en-US" dirty="0"/>
          </a:p>
        </p:txBody>
      </p:sp>
    </p:spTree>
    <p:extLst>
      <p:ext uri="{BB962C8B-B14F-4D97-AF65-F5344CB8AC3E}">
        <p14:creationId xmlns:p14="http://schemas.microsoft.com/office/powerpoint/2010/main" val="9496761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9">
    <p:spTree>
      <p:nvGrpSpPr>
        <p:cNvPr id="1" name=""/>
        <p:cNvGrpSpPr/>
        <p:nvPr/>
      </p:nvGrpSpPr>
      <p:grpSpPr>
        <a:xfrm>
          <a:off x="0" y="0"/>
          <a:ext cx="0" cy="0"/>
          <a:chOff x="0" y="0"/>
          <a:chExt cx="0" cy="0"/>
        </a:xfrm>
      </p:grpSpPr>
      <p:sp>
        <p:nvSpPr>
          <p:cNvPr id="104" name="Shape 104"/>
          <p:cNvSpPr>
            <a:spLocks noGrp="1"/>
          </p:cNvSpPr>
          <p:nvPr>
            <p:ph type="title"/>
          </p:nvPr>
        </p:nvSpPr>
        <p:spPr>
          <a:xfrm>
            <a:off x="744767" y="179682"/>
            <a:ext cx="7654543" cy="741978"/>
          </a:xfrm>
          <a:prstGeom prst="rect">
            <a:avLst/>
          </a:prstGeom>
        </p:spPr>
        <p:txBody>
          <a:bodyPr/>
          <a:lstStyle/>
          <a:p>
            <a:pPr lvl="0">
              <a:defRPr sz="1800" b="0">
                <a:solidFill>
                  <a:srgbClr val="000000"/>
                </a:solidFill>
              </a:defRPr>
            </a:pPr>
            <a:r>
              <a:rPr sz="3800" b="1">
                <a:solidFill>
                  <a:srgbClr val="212830"/>
                </a:solidFill>
              </a:rPr>
              <a:t>Title Text</a:t>
            </a:r>
          </a:p>
        </p:txBody>
      </p:sp>
      <p:sp>
        <p:nvSpPr>
          <p:cNvPr id="105" name="Shape 105"/>
          <p:cNvSpPr>
            <a:spLocks noGrp="1"/>
          </p:cNvSpPr>
          <p:nvPr>
            <p:ph type="body" idx="1"/>
          </p:nvPr>
        </p:nvSpPr>
        <p:spPr>
          <a:xfrm>
            <a:off x="1432798" y="823425"/>
            <a:ext cx="6278404" cy="793751"/>
          </a:xfrm>
          <a:prstGeom prst="rect">
            <a:avLst/>
          </a:prstGeom>
        </p:spPr>
        <p:txBody>
          <a:bodyPr/>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spTree>
    <p:extLst>
      <p:ext uri="{BB962C8B-B14F-4D97-AF65-F5344CB8AC3E}">
        <p14:creationId xmlns:p14="http://schemas.microsoft.com/office/powerpoint/2010/main" val="1907469169"/>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Title &amp; Subtitle">
    <p:spTree>
      <p:nvGrpSpPr>
        <p:cNvPr id="1" name=""/>
        <p:cNvGrpSpPr/>
        <p:nvPr/>
      </p:nvGrpSpPr>
      <p:grpSpPr>
        <a:xfrm>
          <a:off x="0" y="0"/>
          <a:ext cx="0" cy="0"/>
          <a:chOff x="0" y="0"/>
          <a:chExt cx="0" cy="0"/>
        </a:xfrm>
      </p:grpSpPr>
      <p:sp>
        <p:nvSpPr>
          <p:cNvPr id="20" name="Shape 20"/>
          <p:cNvSpPr>
            <a:spLocks noGrp="1"/>
          </p:cNvSpPr>
          <p:nvPr>
            <p:ph idx="3"/>
          </p:nvPr>
        </p:nvSpPr>
        <p:spPr>
          <a:xfrm>
            <a:off x="666750" y="889000"/>
            <a:ext cx="7810500" cy="5073650"/>
          </a:xfrm>
          <a:prstGeom prst="rect">
            <a:avLst/>
          </a:prstGeom>
        </p:spPr>
        <p:txBody>
          <a:bodyPr anchor="ctr"/>
          <a:lstStyle/>
          <a:p>
            <a:pPr lvl="0" defTabSz="381932">
              <a:defRPr sz="5600">
                <a:latin typeface="Gill Sans"/>
                <a:ea typeface="Gill Sans"/>
                <a:cs typeface="Gill Sans"/>
                <a:sym typeface="Gill Sans"/>
              </a:defRPr>
            </a:pPr>
            <a:endParaRPr/>
          </a:p>
        </p:txBody>
      </p:sp>
    </p:spTree>
    <p:extLst>
      <p:ext uri="{BB962C8B-B14F-4D97-AF65-F5344CB8AC3E}">
        <p14:creationId xmlns:p14="http://schemas.microsoft.com/office/powerpoint/2010/main" val="269873857"/>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Header &amp; Footer (Light Version)">
    <p:spTree>
      <p:nvGrpSpPr>
        <p:cNvPr id="1" name=""/>
        <p:cNvGrpSpPr/>
        <p:nvPr/>
      </p:nvGrpSpPr>
      <p:grpSpPr>
        <a:xfrm>
          <a:off x="0" y="0"/>
          <a:ext cx="0" cy="0"/>
          <a:chOff x="0" y="0"/>
          <a:chExt cx="0" cy="0"/>
        </a:xfrm>
      </p:grpSpPr>
      <p:sp>
        <p:nvSpPr>
          <p:cNvPr id="23" name="Shape 23"/>
          <p:cNvSpPr>
            <a:spLocks noGrp="1"/>
          </p:cNvSpPr>
          <p:nvPr>
            <p:ph type="body" idx="1"/>
          </p:nvPr>
        </p:nvSpPr>
        <p:spPr>
          <a:prstGeom prst="rect">
            <a:avLst/>
          </a:prstGeom>
        </p:spPr>
        <p:txBody>
          <a:bodyPr/>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sp>
        <p:nvSpPr>
          <p:cNvPr id="24" name="Shape 24"/>
          <p:cNvSpPr>
            <a:spLocks noGrp="1"/>
          </p:cNvSpPr>
          <p:nvPr>
            <p:ph type="sldNum" sz="quarter" idx="2"/>
          </p:nvPr>
        </p:nvSpPr>
        <p:spPr>
          <a:xfrm>
            <a:off x="8639269" y="6578600"/>
            <a:ext cx="139429" cy="203200"/>
          </a:xfrm>
          <a:prstGeom prst="rect">
            <a:avLst/>
          </a:prstGeom>
        </p:spPr>
        <p:txBody>
          <a:bodyPr/>
          <a:lstStyle/>
          <a:p>
            <a:fld id="{86CB4B4D-7CA3-9044-876B-883B54F8677D}" type="slidenum">
              <a:rPr/>
              <a:pPr/>
              <a:t>‹#›</a:t>
            </a:fld>
            <a:endParaRP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41549215"/>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11">
    <p:spTree>
      <p:nvGrpSpPr>
        <p:cNvPr id="1" name=""/>
        <p:cNvGrpSpPr/>
        <p:nvPr/>
      </p:nvGrpSpPr>
      <p:grpSpPr>
        <a:xfrm>
          <a:off x="0" y="0"/>
          <a:ext cx="0" cy="0"/>
          <a:chOff x="0" y="0"/>
          <a:chExt cx="0" cy="0"/>
        </a:xfrm>
      </p:grpSpPr>
      <p:grpSp>
        <p:nvGrpSpPr>
          <p:cNvPr id="33" name="Group 33"/>
          <p:cNvGrpSpPr/>
          <p:nvPr/>
        </p:nvGrpSpPr>
        <p:grpSpPr>
          <a:xfrm>
            <a:off x="206256" y="6579295"/>
            <a:ext cx="652434" cy="198656"/>
            <a:chOff x="0" y="0"/>
            <a:chExt cx="1739821" cy="397311"/>
          </a:xfrm>
        </p:grpSpPr>
        <p:grpSp>
          <p:nvGrpSpPr>
            <p:cNvPr id="28" name="Group 28"/>
            <p:cNvGrpSpPr/>
            <p:nvPr/>
          </p:nvGrpSpPr>
          <p:grpSpPr>
            <a:xfrm>
              <a:off x="0" y="16976"/>
              <a:ext cx="378730" cy="275796"/>
              <a:chOff x="0" y="0"/>
              <a:chExt cx="378729" cy="275794"/>
            </a:xfrm>
          </p:grpSpPr>
          <p:sp>
            <p:nvSpPr>
              <p:cNvPr id="26" name="Shape 26"/>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27" name="Shape 27"/>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32" name="Group 32"/>
            <p:cNvGrpSpPr/>
            <p:nvPr/>
          </p:nvGrpSpPr>
          <p:grpSpPr>
            <a:xfrm>
              <a:off x="451491" y="-1"/>
              <a:ext cx="1288331" cy="397313"/>
              <a:chOff x="0" y="0"/>
              <a:chExt cx="1288330" cy="397311"/>
            </a:xfrm>
          </p:grpSpPr>
          <p:sp>
            <p:nvSpPr>
              <p:cNvPr id="29" name="Shape 29"/>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30" name="Shape 30"/>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31" name="Shape 31"/>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
        <p:nvSpPr>
          <p:cNvPr id="34" name="Shape 34"/>
          <p:cNvSpPr>
            <a:spLocks noGrp="1"/>
          </p:cNvSpPr>
          <p:nvPr>
            <p:ph type="title"/>
          </p:nvPr>
        </p:nvSpPr>
        <p:spPr>
          <a:xfrm>
            <a:off x="744767" y="179682"/>
            <a:ext cx="7654543" cy="741978"/>
          </a:xfrm>
          <a:prstGeom prst="rect">
            <a:avLst/>
          </a:prstGeom>
        </p:spPr>
        <p:txBody>
          <a:bodyPr/>
          <a:lstStyle>
            <a:lvl1pPr>
              <a:defRPr>
                <a:solidFill>
                  <a:srgbClr val="FFFFFF"/>
                </a:solidFill>
              </a:defRPr>
            </a:lvl1pPr>
          </a:lstStyle>
          <a:p>
            <a:pPr lvl="0">
              <a:defRPr sz="1800" b="0">
                <a:solidFill>
                  <a:srgbClr val="000000"/>
                </a:solidFill>
              </a:defRPr>
            </a:pPr>
            <a:r>
              <a:rPr sz="3800" b="1">
                <a:solidFill>
                  <a:srgbClr val="FFFFFF"/>
                </a:solidFill>
              </a:rPr>
              <a:t>Title Text</a:t>
            </a:r>
          </a:p>
        </p:txBody>
      </p:sp>
      <p:sp>
        <p:nvSpPr>
          <p:cNvPr id="35" name="Shape 35"/>
          <p:cNvSpPr>
            <a:spLocks noGrp="1"/>
          </p:cNvSpPr>
          <p:nvPr>
            <p:ph type="body" idx="1"/>
          </p:nvPr>
        </p:nvSpPr>
        <p:spPr>
          <a:prstGeom prst="rect">
            <a:avLst/>
          </a:prstGeom>
        </p:spPr>
        <p:txBody>
          <a:bodyPr/>
          <a:lstStyle>
            <a:lvl1pPr>
              <a:defRPr>
                <a:solidFill>
                  <a:srgbClr val="FFFFFF"/>
                </a:solidFill>
                <a:latin typeface="Roboto Regular"/>
                <a:ea typeface="Roboto Regular"/>
                <a:cs typeface="Roboto Regular"/>
                <a:sym typeface="Roboto Regular"/>
              </a:defRPr>
            </a:lvl1pPr>
            <a:lvl2pPr>
              <a:defRPr>
                <a:solidFill>
                  <a:srgbClr val="FFFFFF"/>
                </a:solidFill>
                <a:latin typeface="Roboto Regular"/>
                <a:ea typeface="Roboto Regular"/>
                <a:cs typeface="Roboto Regular"/>
                <a:sym typeface="Roboto Regular"/>
              </a:defRPr>
            </a:lvl2pPr>
            <a:lvl3pPr>
              <a:defRPr>
                <a:solidFill>
                  <a:srgbClr val="FFFFFF"/>
                </a:solidFill>
                <a:latin typeface="Roboto Regular"/>
                <a:ea typeface="Roboto Regular"/>
                <a:cs typeface="Roboto Regular"/>
                <a:sym typeface="Roboto Regular"/>
              </a:defRPr>
            </a:lvl3pPr>
            <a:lvl4pPr>
              <a:defRPr>
                <a:solidFill>
                  <a:srgbClr val="FFFFFF"/>
                </a:solidFill>
                <a:latin typeface="Roboto Regular"/>
                <a:ea typeface="Roboto Regular"/>
                <a:cs typeface="Roboto Regular"/>
                <a:sym typeface="Roboto Regular"/>
              </a:defRPr>
            </a:lvl4pPr>
            <a:lvl5pPr>
              <a:defRPr>
                <a:solidFill>
                  <a:srgbClr val="FFFFFF"/>
                </a:solidFill>
                <a:latin typeface="Roboto Regular"/>
                <a:ea typeface="Roboto Regular"/>
                <a:cs typeface="Roboto Regular"/>
                <a:sym typeface="Roboto Regular"/>
              </a:defRPr>
            </a:lvl5pPr>
          </a:lstStyle>
          <a:p>
            <a:pPr lvl="0">
              <a:defRPr sz="1800">
                <a:solidFill>
                  <a:srgbClr val="000000"/>
                </a:solidFill>
              </a:defRPr>
            </a:pPr>
            <a:r>
              <a:rPr sz="700">
                <a:solidFill>
                  <a:srgbClr val="FFFFFF"/>
                </a:solidFill>
              </a:rPr>
              <a:t>Body Level One</a:t>
            </a:r>
          </a:p>
          <a:p>
            <a:pPr lvl="1">
              <a:defRPr sz="1800">
                <a:solidFill>
                  <a:srgbClr val="000000"/>
                </a:solidFill>
              </a:defRPr>
            </a:pPr>
            <a:r>
              <a:rPr sz="700">
                <a:solidFill>
                  <a:srgbClr val="FFFFFF"/>
                </a:solidFill>
              </a:rPr>
              <a:t>Body Level Two</a:t>
            </a:r>
          </a:p>
          <a:p>
            <a:pPr lvl="2">
              <a:defRPr sz="1800">
                <a:solidFill>
                  <a:srgbClr val="000000"/>
                </a:solidFill>
              </a:defRPr>
            </a:pPr>
            <a:r>
              <a:rPr sz="700">
                <a:solidFill>
                  <a:srgbClr val="FFFFFF"/>
                </a:solidFill>
              </a:rPr>
              <a:t>Body Level Three</a:t>
            </a:r>
          </a:p>
          <a:p>
            <a:pPr lvl="3">
              <a:defRPr sz="1800">
                <a:solidFill>
                  <a:srgbClr val="000000"/>
                </a:solidFill>
              </a:defRPr>
            </a:pPr>
            <a:r>
              <a:rPr sz="700">
                <a:solidFill>
                  <a:srgbClr val="FFFFFF"/>
                </a:solidFill>
              </a:rPr>
              <a:t>Body Level Four</a:t>
            </a:r>
          </a:p>
          <a:p>
            <a:pPr lvl="4">
              <a:defRPr sz="1800">
                <a:solidFill>
                  <a:srgbClr val="000000"/>
                </a:solidFill>
              </a:defRPr>
            </a:pPr>
            <a:r>
              <a:rPr sz="700">
                <a:solidFill>
                  <a:srgbClr val="FFFFFF"/>
                </a:solidFill>
              </a:rPr>
              <a:t>Body Level Five</a:t>
            </a:r>
          </a:p>
        </p:txBody>
      </p:sp>
      <p:sp>
        <p:nvSpPr>
          <p:cNvPr id="36" name="Shape 36"/>
          <p:cNvSpPr>
            <a:spLocks noGrp="1"/>
          </p:cNvSpPr>
          <p:nvPr>
            <p:ph type="sldNum" sz="quarter" idx="2"/>
          </p:nvPr>
        </p:nvSpPr>
        <p:spPr>
          <a:xfrm>
            <a:off x="8639269" y="6578600"/>
            <a:ext cx="139429" cy="203200"/>
          </a:xfrm>
          <a:prstGeom prst="rect">
            <a:avLst/>
          </a:prstGeom>
        </p:spPr>
        <p:txBody>
          <a:bodyPr/>
          <a:lstStyle>
            <a:lvl1pPr>
              <a:defRPr>
                <a:solidFill>
                  <a:srgbClr val="FFFFFF"/>
                </a:solidFill>
              </a:defRPr>
            </a:lvl1pPr>
          </a:lstStyle>
          <a:p>
            <a:fld id="{86CB4B4D-7CA3-9044-876B-883B54F8677D}" type="slidenum">
              <a:rPr/>
              <a:pPr/>
              <a:t>‹#›</a:t>
            </a:fld>
            <a:endParaRPr/>
          </a:p>
        </p:txBody>
      </p:sp>
      <p:grpSp>
        <p:nvGrpSpPr>
          <p:cNvPr id="39" name="Group 39">
            <a:hlinkClick r:id="" action="ppaction://hlinkshowjump?jump=previousslide"/>
          </p:cNvPr>
          <p:cNvGrpSpPr/>
          <p:nvPr/>
        </p:nvGrpSpPr>
        <p:grpSpPr>
          <a:xfrm>
            <a:off x="8488689" y="6575220"/>
            <a:ext cx="109845" cy="146460"/>
            <a:chOff x="0" y="0"/>
            <a:chExt cx="292918" cy="292918"/>
          </a:xfrm>
        </p:grpSpPr>
        <p:sp>
          <p:nvSpPr>
            <p:cNvPr id="37" name="Shape 37"/>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38" name="Shape 38"/>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42" name="Group 42">
            <a:hlinkClick r:id="" action="ppaction://hlinkshowjump?jump=nextslide"/>
          </p:cNvPr>
          <p:cNvGrpSpPr/>
          <p:nvPr/>
        </p:nvGrpSpPr>
        <p:grpSpPr>
          <a:xfrm flipH="1">
            <a:off x="8807778" y="6575220"/>
            <a:ext cx="109845" cy="146460"/>
            <a:chOff x="0" y="0"/>
            <a:chExt cx="292918" cy="292918"/>
          </a:xfrm>
        </p:grpSpPr>
        <p:sp>
          <p:nvSpPr>
            <p:cNvPr id="40" name="Shape 40"/>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41" name="Shape 41"/>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spTree>
    <p:extLst>
      <p:ext uri="{BB962C8B-B14F-4D97-AF65-F5344CB8AC3E}">
        <p14:creationId xmlns:p14="http://schemas.microsoft.com/office/powerpoint/2010/main" val="3289859539"/>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6">
    <p:spTree>
      <p:nvGrpSpPr>
        <p:cNvPr id="1" name=""/>
        <p:cNvGrpSpPr/>
        <p:nvPr/>
      </p:nvGrpSpPr>
      <p:grpSpPr>
        <a:xfrm>
          <a:off x="0" y="0"/>
          <a:ext cx="0" cy="0"/>
          <a:chOff x="0" y="0"/>
          <a:chExt cx="0" cy="0"/>
        </a:xfrm>
      </p:grpSpPr>
      <p:grpSp>
        <p:nvGrpSpPr>
          <p:cNvPr id="51" name="Group 51"/>
          <p:cNvGrpSpPr/>
          <p:nvPr/>
        </p:nvGrpSpPr>
        <p:grpSpPr>
          <a:xfrm>
            <a:off x="206256" y="6579295"/>
            <a:ext cx="652434" cy="198656"/>
            <a:chOff x="0" y="0"/>
            <a:chExt cx="1739821" cy="397311"/>
          </a:xfrm>
        </p:grpSpPr>
        <p:grpSp>
          <p:nvGrpSpPr>
            <p:cNvPr id="46" name="Group 46"/>
            <p:cNvGrpSpPr/>
            <p:nvPr/>
          </p:nvGrpSpPr>
          <p:grpSpPr>
            <a:xfrm>
              <a:off x="0" y="16976"/>
              <a:ext cx="378730" cy="275796"/>
              <a:chOff x="0" y="0"/>
              <a:chExt cx="378729" cy="275794"/>
            </a:xfrm>
          </p:grpSpPr>
          <p:sp>
            <p:nvSpPr>
              <p:cNvPr id="44" name="Shape 44"/>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chemeClr val="accent1"/>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45" name="Shape 45"/>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50" name="Group 50"/>
            <p:cNvGrpSpPr/>
            <p:nvPr/>
          </p:nvGrpSpPr>
          <p:grpSpPr>
            <a:xfrm>
              <a:off x="451491" y="-1"/>
              <a:ext cx="1288331" cy="397313"/>
              <a:chOff x="0" y="0"/>
              <a:chExt cx="1288330" cy="397311"/>
            </a:xfrm>
          </p:grpSpPr>
          <p:sp>
            <p:nvSpPr>
              <p:cNvPr id="47" name="Shape 47"/>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48" name="Shape 48"/>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49" name="Shape 49"/>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
        <p:nvSpPr>
          <p:cNvPr id="52" name="Shape 52"/>
          <p:cNvSpPr>
            <a:spLocks noGrp="1"/>
          </p:cNvSpPr>
          <p:nvPr>
            <p:ph type="title"/>
          </p:nvPr>
        </p:nvSpPr>
        <p:spPr>
          <a:xfrm>
            <a:off x="744767" y="179682"/>
            <a:ext cx="7654543" cy="741978"/>
          </a:xfrm>
          <a:prstGeom prst="rect">
            <a:avLst/>
          </a:prstGeom>
        </p:spPr>
        <p:txBody>
          <a:bodyPr/>
          <a:lstStyle/>
          <a:p>
            <a:pPr lvl="0">
              <a:defRPr sz="1800" b="0">
                <a:solidFill>
                  <a:srgbClr val="000000"/>
                </a:solidFill>
              </a:defRPr>
            </a:pPr>
            <a:r>
              <a:rPr sz="3800" b="1">
                <a:solidFill>
                  <a:srgbClr val="212830"/>
                </a:solidFill>
              </a:rPr>
              <a:t>Title Text</a:t>
            </a:r>
          </a:p>
        </p:txBody>
      </p:sp>
      <p:sp>
        <p:nvSpPr>
          <p:cNvPr id="53" name="Shape 53"/>
          <p:cNvSpPr>
            <a:spLocks noGrp="1"/>
          </p:cNvSpPr>
          <p:nvPr>
            <p:ph type="body" idx="1"/>
          </p:nvPr>
        </p:nvSpPr>
        <p:spPr>
          <a:prstGeom prst="rect">
            <a:avLst/>
          </a:prstGeom>
        </p:spPr>
        <p:txBody>
          <a:bodyPr/>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sp>
        <p:nvSpPr>
          <p:cNvPr id="54" name="Shape 54"/>
          <p:cNvSpPr>
            <a:spLocks noGrp="1"/>
          </p:cNvSpPr>
          <p:nvPr>
            <p:ph type="sldNum" sz="quarter" idx="2"/>
          </p:nvPr>
        </p:nvSpPr>
        <p:spPr>
          <a:xfrm>
            <a:off x="8639269" y="6578600"/>
            <a:ext cx="139429" cy="203200"/>
          </a:xfrm>
          <a:prstGeom prst="rect">
            <a:avLst/>
          </a:prstGeom>
        </p:spPr>
        <p:txBody>
          <a:bodyPr/>
          <a:lstStyle>
            <a:lvl1pPr>
              <a:defRPr>
                <a:solidFill>
                  <a:srgbClr val="FFFFFF"/>
                </a:solidFill>
              </a:defRPr>
            </a:lvl1pPr>
          </a:lstStyle>
          <a:p>
            <a:fld id="{86CB4B4D-7CA3-9044-876B-883B54F8677D}" type="slidenum">
              <a:rPr/>
              <a:pPr/>
              <a:t>‹#›</a:t>
            </a:fld>
            <a:endParaRPr/>
          </a:p>
        </p:txBody>
      </p:sp>
      <p:grpSp>
        <p:nvGrpSpPr>
          <p:cNvPr id="57" name="Group 57">
            <a:hlinkClick r:id="" action="ppaction://hlinkshowjump?jump=previousslide"/>
          </p:cNvPr>
          <p:cNvGrpSpPr/>
          <p:nvPr/>
        </p:nvGrpSpPr>
        <p:grpSpPr>
          <a:xfrm>
            <a:off x="8488689" y="6575220"/>
            <a:ext cx="109845" cy="146460"/>
            <a:chOff x="0" y="0"/>
            <a:chExt cx="292918" cy="292918"/>
          </a:xfrm>
        </p:grpSpPr>
        <p:sp>
          <p:nvSpPr>
            <p:cNvPr id="55" name="Shape 55"/>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56" name="Shape 56"/>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60" name="Group 60">
            <a:hlinkClick r:id="" action="ppaction://hlinkshowjump?jump=nextslide"/>
          </p:cNvPr>
          <p:cNvGrpSpPr/>
          <p:nvPr/>
        </p:nvGrpSpPr>
        <p:grpSpPr>
          <a:xfrm flipH="1">
            <a:off x="8807778" y="6575220"/>
            <a:ext cx="109845" cy="146460"/>
            <a:chOff x="0" y="0"/>
            <a:chExt cx="292918" cy="292918"/>
          </a:xfrm>
        </p:grpSpPr>
        <p:sp>
          <p:nvSpPr>
            <p:cNvPr id="58" name="Shape 58"/>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59" name="Shape 59"/>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spTree>
    <p:extLst>
      <p:ext uri="{BB962C8B-B14F-4D97-AF65-F5344CB8AC3E}">
        <p14:creationId xmlns:p14="http://schemas.microsoft.com/office/powerpoint/2010/main" val="2968717897"/>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13">
    <p:spTree>
      <p:nvGrpSpPr>
        <p:cNvPr id="1" name=""/>
        <p:cNvGrpSpPr/>
        <p:nvPr/>
      </p:nvGrpSpPr>
      <p:grpSpPr>
        <a:xfrm>
          <a:off x="0" y="0"/>
          <a:ext cx="0" cy="0"/>
          <a:chOff x="0" y="0"/>
          <a:chExt cx="0" cy="0"/>
        </a:xfrm>
      </p:grpSpPr>
      <p:sp>
        <p:nvSpPr>
          <p:cNvPr id="62" name="Shape 62"/>
          <p:cNvSpPr>
            <a:spLocks noGrp="1"/>
          </p:cNvSpPr>
          <p:nvPr>
            <p:ph type="title"/>
          </p:nvPr>
        </p:nvSpPr>
        <p:spPr>
          <a:xfrm>
            <a:off x="744767" y="2710434"/>
            <a:ext cx="7654543" cy="741978"/>
          </a:xfrm>
          <a:prstGeom prst="rect">
            <a:avLst/>
          </a:prstGeom>
        </p:spPr>
        <p:txBody>
          <a:bodyPr/>
          <a:lstStyle>
            <a:lvl1pPr algn="l"/>
          </a:lstStyle>
          <a:p>
            <a:pPr lvl="0">
              <a:defRPr sz="1800" b="0">
                <a:solidFill>
                  <a:srgbClr val="000000"/>
                </a:solidFill>
              </a:defRPr>
            </a:pPr>
            <a:r>
              <a:rPr sz="3800" b="1">
                <a:solidFill>
                  <a:srgbClr val="212830"/>
                </a:solidFill>
              </a:rPr>
              <a:t>Title Text</a:t>
            </a:r>
          </a:p>
        </p:txBody>
      </p:sp>
      <p:sp>
        <p:nvSpPr>
          <p:cNvPr id="63" name="Shape 63"/>
          <p:cNvSpPr>
            <a:spLocks noGrp="1"/>
          </p:cNvSpPr>
          <p:nvPr>
            <p:ph type="body" idx="1"/>
          </p:nvPr>
        </p:nvSpPr>
        <p:spPr>
          <a:xfrm>
            <a:off x="744729" y="3353818"/>
            <a:ext cx="6278404" cy="793751"/>
          </a:xfrm>
          <a:prstGeom prst="rect">
            <a:avLst/>
          </a:prstGeom>
        </p:spPr>
        <p:txBody>
          <a:bodyPr/>
          <a:lstStyle>
            <a:lvl1pPr algn="l"/>
            <a:lvl2pPr algn="l"/>
            <a:lvl3pPr algn="l"/>
            <a:lvl4pPr algn="l"/>
            <a:lvl5pPr algn="l"/>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spTree>
    <p:extLst>
      <p:ext uri="{BB962C8B-B14F-4D97-AF65-F5344CB8AC3E}">
        <p14:creationId xmlns:p14="http://schemas.microsoft.com/office/powerpoint/2010/main" val="2602457182"/>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3">
    <p:spTree>
      <p:nvGrpSpPr>
        <p:cNvPr id="1" name=""/>
        <p:cNvGrpSpPr/>
        <p:nvPr/>
      </p:nvGrpSpPr>
      <p:grpSpPr>
        <a:xfrm>
          <a:off x="0" y="0"/>
          <a:ext cx="0" cy="0"/>
          <a:chOff x="0" y="0"/>
          <a:chExt cx="0" cy="0"/>
        </a:xfrm>
      </p:grpSpPr>
      <p:grpSp>
        <p:nvGrpSpPr>
          <p:cNvPr id="72" name="Group 72"/>
          <p:cNvGrpSpPr/>
          <p:nvPr/>
        </p:nvGrpSpPr>
        <p:grpSpPr>
          <a:xfrm>
            <a:off x="206256" y="6579295"/>
            <a:ext cx="652434" cy="198656"/>
            <a:chOff x="0" y="0"/>
            <a:chExt cx="1739821" cy="397311"/>
          </a:xfrm>
        </p:grpSpPr>
        <p:grpSp>
          <p:nvGrpSpPr>
            <p:cNvPr id="67" name="Group 67"/>
            <p:cNvGrpSpPr/>
            <p:nvPr/>
          </p:nvGrpSpPr>
          <p:grpSpPr>
            <a:xfrm>
              <a:off x="0" y="16976"/>
              <a:ext cx="378730" cy="275796"/>
              <a:chOff x="0" y="0"/>
              <a:chExt cx="378729" cy="275794"/>
            </a:xfrm>
          </p:grpSpPr>
          <p:sp>
            <p:nvSpPr>
              <p:cNvPr id="65" name="Shape 65"/>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chemeClr val="accent1"/>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66" name="Shape 66"/>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71" name="Group 71"/>
            <p:cNvGrpSpPr/>
            <p:nvPr/>
          </p:nvGrpSpPr>
          <p:grpSpPr>
            <a:xfrm>
              <a:off x="451491" y="-1"/>
              <a:ext cx="1288331" cy="397313"/>
              <a:chOff x="0" y="0"/>
              <a:chExt cx="1288330" cy="397311"/>
            </a:xfrm>
          </p:grpSpPr>
          <p:sp>
            <p:nvSpPr>
              <p:cNvPr id="68" name="Shape 68"/>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1A2127"/>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69" name="Shape 69"/>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0" name="Shape 70"/>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1A2127"/>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
        <p:nvSpPr>
          <p:cNvPr id="73" name="Shape 73"/>
          <p:cNvSpPr>
            <a:spLocks noGrp="1"/>
          </p:cNvSpPr>
          <p:nvPr>
            <p:ph type="title"/>
          </p:nvPr>
        </p:nvSpPr>
        <p:spPr>
          <a:xfrm>
            <a:off x="744767" y="179682"/>
            <a:ext cx="7654543" cy="741978"/>
          </a:xfrm>
          <a:prstGeom prst="rect">
            <a:avLst/>
          </a:prstGeom>
        </p:spPr>
        <p:txBody>
          <a:bodyPr/>
          <a:lstStyle>
            <a:lvl1pPr algn="l"/>
          </a:lstStyle>
          <a:p>
            <a:pPr lvl="0">
              <a:defRPr sz="1800" b="0">
                <a:solidFill>
                  <a:srgbClr val="000000"/>
                </a:solidFill>
              </a:defRPr>
            </a:pPr>
            <a:r>
              <a:rPr sz="3800" b="1">
                <a:solidFill>
                  <a:srgbClr val="212830"/>
                </a:solidFill>
              </a:rPr>
              <a:t>Title Text</a:t>
            </a:r>
          </a:p>
        </p:txBody>
      </p:sp>
      <p:sp>
        <p:nvSpPr>
          <p:cNvPr id="74" name="Shape 74"/>
          <p:cNvSpPr>
            <a:spLocks noGrp="1"/>
          </p:cNvSpPr>
          <p:nvPr>
            <p:ph type="body" idx="1"/>
          </p:nvPr>
        </p:nvSpPr>
        <p:spPr>
          <a:xfrm>
            <a:off x="744729" y="823326"/>
            <a:ext cx="6278404" cy="793751"/>
          </a:xfrm>
          <a:prstGeom prst="rect">
            <a:avLst/>
          </a:prstGeom>
        </p:spPr>
        <p:txBody>
          <a:bodyPr/>
          <a:lstStyle>
            <a:lvl1pPr algn="l"/>
            <a:lvl2pPr algn="l"/>
            <a:lvl3pPr algn="l"/>
            <a:lvl4pPr algn="l"/>
            <a:lvl5pPr algn="l"/>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sp>
        <p:nvSpPr>
          <p:cNvPr id="75" name="Shape 75"/>
          <p:cNvSpPr>
            <a:spLocks noGrp="1"/>
          </p:cNvSpPr>
          <p:nvPr>
            <p:ph type="sldNum" sz="quarter" idx="2"/>
          </p:nvPr>
        </p:nvSpPr>
        <p:spPr>
          <a:xfrm>
            <a:off x="8639269" y="6578600"/>
            <a:ext cx="139429" cy="203200"/>
          </a:xfrm>
          <a:prstGeom prst="rect">
            <a:avLst/>
          </a:prstGeom>
        </p:spPr>
        <p:txBody>
          <a:bodyPr/>
          <a:lstStyle/>
          <a:p>
            <a:fld id="{86CB4B4D-7CA3-9044-876B-883B54F8677D}" type="slidenum">
              <a:rPr/>
              <a:pPr/>
              <a:t>‹#›</a:t>
            </a:fld>
            <a:endParaRPr/>
          </a:p>
        </p:txBody>
      </p:sp>
      <p:grpSp>
        <p:nvGrpSpPr>
          <p:cNvPr id="78" name="Group 78">
            <a:hlinkClick r:id="" action="ppaction://hlinkshowjump?jump=previousslide"/>
          </p:cNvPr>
          <p:cNvGrpSpPr/>
          <p:nvPr/>
        </p:nvGrpSpPr>
        <p:grpSpPr>
          <a:xfrm>
            <a:off x="8488689" y="6575220"/>
            <a:ext cx="109845" cy="146460"/>
            <a:chOff x="0" y="0"/>
            <a:chExt cx="292918" cy="292918"/>
          </a:xfrm>
        </p:grpSpPr>
        <p:sp>
          <p:nvSpPr>
            <p:cNvPr id="76" name="Shape 76"/>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222B31"/>
              </a:solidFill>
              <a:prstDash val="solid"/>
              <a:miter lim="400000"/>
            </a:ln>
            <a:effectLst/>
          </p:spPr>
          <p:txBody>
            <a:bodyPr wrap="square" lIns="0" tIns="0" rIns="0" bIns="0" numCol="1" anchor="ctr">
              <a:noAutofit/>
            </a:bodyPr>
            <a:lstStyle/>
            <a:p>
              <a:pPr defTabSz="344647">
                <a:defRPr sz="3200"/>
              </a:pPr>
              <a:endParaRPr sz="3200"/>
            </a:p>
          </p:txBody>
        </p:sp>
        <p:sp>
          <p:nvSpPr>
            <p:cNvPr id="77" name="Shape 77"/>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222B31"/>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81" name="Group 81">
            <a:hlinkClick r:id="" action="ppaction://hlinkshowjump?jump=nextslide"/>
          </p:cNvPr>
          <p:cNvGrpSpPr/>
          <p:nvPr/>
        </p:nvGrpSpPr>
        <p:grpSpPr>
          <a:xfrm flipH="1">
            <a:off x="8807778" y="6575220"/>
            <a:ext cx="109845" cy="146460"/>
            <a:chOff x="0" y="0"/>
            <a:chExt cx="292918" cy="292918"/>
          </a:xfrm>
        </p:grpSpPr>
        <p:sp>
          <p:nvSpPr>
            <p:cNvPr id="79" name="Shape 79"/>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222B31"/>
              </a:solidFill>
              <a:prstDash val="solid"/>
              <a:miter lim="400000"/>
            </a:ln>
            <a:effectLst/>
          </p:spPr>
          <p:txBody>
            <a:bodyPr wrap="square" lIns="0" tIns="0" rIns="0" bIns="0" numCol="1" anchor="ctr">
              <a:noAutofit/>
            </a:bodyPr>
            <a:lstStyle/>
            <a:p>
              <a:pPr defTabSz="344647">
                <a:defRPr sz="3200"/>
              </a:pPr>
              <a:endParaRPr sz="3200"/>
            </a:p>
          </p:txBody>
        </p:sp>
        <p:sp>
          <p:nvSpPr>
            <p:cNvPr id="80" name="Shape 80"/>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222B31"/>
            </a:solidFill>
            <a:ln w="12700" cap="flat">
              <a:noFill/>
              <a:miter lim="400000"/>
            </a:ln>
            <a:effectLst/>
          </p:spPr>
          <p:txBody>
            <a:bodyPr wrap="square" lIns="0" tIns="0" rIns="0" bIns="0" numCol="1" anchor="ctr">
              <a:noAutofit/>
            </a:bodyPr>
            <a:lstStyle/>
            <a:p>
              <a:pPr defTabSz="344647">
                <a:defRPr sz="3200"/>
              </a:pPr>
              <a:endParaRPr sz="3200"/>
            </a:p>
          </p:txBody>
        </p:sp>
      </p:grpSp>
    </p:spTree>
    <p:extLst>
      <p:ext uri="{BB962C8B-B14F-4D97-AF65-F5344CB8AC3E}">
        <p14:creationId xmlns:p14="http://schemas.microsoft.com/office/powerpoint/2010/main" val="112344964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182880">
            <a:normAutofit/>
          </a:bodyPr>
          <a:lstStyle>
            <a:lvl1pPr>
              <a:defRPr sz="3000"/>
            </a:lvl1pPr>
          </a:lstStyle>
          <a:p>
            <a:r>
              <a:rPr lang="en-US" dirty="0"/>
              <a:t>Click to edit Master title style</a:t>
            </a:r>
          </a:p>
        </p:txBody>
      </p:sp>
      <p:sp>
        <p:nvSpPr>
          <p:cNvPr id="3" name="Content Placeholder 2"/>
          <p:cNvSpPr>
            <a:spLocks noGrp="1"/>
          </p:cNvSpPr>
          <p:nvPr>
            <p:ph idx="1"/>
          </p:nvPr>
        </p:nvSpPr>
        <p:spPr/>
        <p:txBody>
          <a:bodyPr/>
          <a:lstStyle>
            <a:lvl3pPr marL="905256">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A48AA02D-1A58-443F-AC3D-4C293BF7AFB3}"/>
              </a:ext>
            </a:extLst>
          </p:cNvPr>
          <p:cNvSpPr>
            <a:spLocks noGrp="1"/>
          </p:cNvSpPr>
          <p:nvPr>
            <p:ph type="sldNum" sz="quarter" idx="10"/>
          </p:nvPr>
        </p:nvSpPr>
        <p:spPr/>
        <p:txBody>
          <a:bodyPr/>
          <a:lstStyle/>
          <a:p>
            <a:fld id="{3C00E0C1-0C22-4652-BCFC-CCCFF73EC83E}" type="slidenum">
              <a:rPr lang="en-US" smtClean="0"/>
              <a:pPr/>
              <a:t>‹#›</a:t>
            </a:fld>
            <a:endParaRPr lang="en-US" dirty="0"/>
          </a:p>
        </p:txBody>
      </p:sp>
    </p:spTree>
    <p:extLst>
      <p:ext uri="{BB962C8B-B14F-4D97-AF65-F5344CB8AC3E}">
        <p14:creationId xmlns:p14="http://schemas.microsoft.com/office/powerpoint/2010/main" val="19196509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12">
    <p:spTree>
      <p:nvGrpSpPr>
        <p:cNvPr id="1" name=""/>
        <p:cNvGrpSpPr/>
        <p:nvPr/>
      </p:nvGrpSpPr>
      <p:grpSpPr>
        <a:xfrm>
          <a:off x="0" y="0"/>
          <a:ext cx="0" cy="0"/>
          <a:chOff x="0" y="0"/>
          <a:chExt cx="0" cy="0"/>
        </a:xfrm>
      </p:grpSpPr>
      <p:sp>
        <p:nvSpPr>
          <p:cNvPr id="83" name="Shape 83"/>
          <p:cNvSpPr>
            <a:spLocks noGrp="1"/>
          </p:cNvSpPr>
          <p:nvPr>
            <p:ph type="title"/>
          </p:nvPr>
        </p:nvSpPr>
        <p:spPr>
          <a:xfrm>
            <a:off x="744767" y="179682"/>
            <a:ext cx="7654543" cy="741978"/>
          </a:xfrm>
          <a:prstGeom prst="rect">
            <a:avLst/>
          </a:prstGeom>
        </p:spPr>
        <p:txBody>
          <a:bodyPr/>
          <a:lstStyle>
            <a:lvl1pPr algn="l"/>
          </a:lstStyle>
          <a:p>
            <a:pPr lvl="0">
              <a:defRPr sz="1800" b="0">
                <a:solidFill>
                  <a:srgbClr val="000000"/>
                </a:solidFill>
              </a:defRPr>
            </a:pPr>
            <a:r>
              <a:rPr sz="3800" b="1">
                <a:solidFill>
                  <a:srgbClr val="212830"/>
                </a:solidFill>
              </a:rPr>
              <a:t>Title Text</a:t>
            </a:r>
          </a:p>
        </p:txBody>
      </p:sp>
      <p:sp>
        <p:nvSpPr>
          <p:cNvPr id="84" name="Shape 84"/>
          <p:cNvSpPr>
            <a:spLocks noGrp="1"/>
          </p:cNvSpPr>
          <p:nvPr>
            <p:ph type="body" idx="1"/>
          </p:nvPr>
        </p:nvSpPr>
        <p:spPr>
          <a:xfrm>
            <a:off x="744729" y="823326"/>
            <a:ext cx="6278404" cy="793751"/>
          </a:xfrm>
          <a:prstGeom prst="rect">
            <a:avLst/>
          </a:prstGeom>
        </p:spPr>
        <p:txBody>
          <a:bodyPr/>
          <a:lstStyle>
            <a:lvl1pPr algn="l"/>
            <a:lvl2pPr algn="l"/>
            <a:lvl3pPr algn="l"/>
            <a:lvl4pPr algn="l"/>
            <a:lvl5pPr algn="l"/>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spTree>
    <p:extLst>
      <p:ext uri="{BB962C8B-B14F-4D97-AF65-F5344CB8AC3E}">
        <p14:creationId xmlns:p14="http://schemas.microsoft.com/office/powerpoint/2010/main" val="259113031"/>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7">
    <p:spTree>
      <p:nvGrpSpPr>
        <p:cNvPr id="1" name=""/>
        <p:cNvGrpSpPr/>
        <p:nvPr/>
      </p:nvGrpSpPr>
      <p:grpSpPr>
        <a:xfrm>
          <a:off x="0" y="0"/>
          <a:ext cx="0" cy="0"/>
          <a:chOff x="0" y="0"/>
          <a:chExt cx="0" cy="0"/>
        </a:xfrm>
      </p:grpSpPr>
      <p:grpSp>
        <p:nvGrpSpPr>
          <p:cNvPr id="93" name="Group 93"/>
          <p:cNvGrpSpPr/>
          <p:nvPr/>
        </p:nvGrpSpPr>
        <p:grpSpPr>
          <a:xfrm>
            <a:off x="206256" y="6579295"/>
            <a:ext cx="652434" cy="198656"/>
            <a:chOff x="0" y="0"/>
            <a:chExt cx="1739821" cy="397311"/>
          </a:xfrm>
        </p:grpSpPr>
        <p:grpSp>
          <p:nvGrpSpPr>
            <p:cNvPr id="88" name="Group 88"/>
            <p:cNvGrpSpPr/>
            <p:nvPr/>
          </p:nvGrpSpPr>
          <p:grpSpPr>
            <a:xfrm>
              <a:off x="0" y="16976"/>
              <a:ext cx="378730" cy="275796"/>
              <a:chOff x="0" y="0"/>
              <a:chExt cx="378729" cy="275794"/>
            </a:xfrm>
          </p:grpSpPr>
          <p:sp>
            <p:nvSpPr>
              <p:cNvPr id="86" name="Shape 86"/>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chemeClr val="accent1"/>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87" name="Shape 87"/>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92" name="Group 92"/>
            <p:cNvGrpSpPr/>
            <p:nvPr/>
          </p:nvGrpSpPr>
          <p:grpSpPr>
            <a:xfrm>
              <a:off x="451491" y="-1"/>
              <a:ext cx="1288331" cy="397313"/>
              <a:chOff x="0" y="0"/>
              <a:chExt cx="1288330" cy="397311"/>
            </a:xfrm>
          </p:grpSpPr>
          <p:sp>
            <p:nvSpPr>
              <p:cNvPr id="89" name="Shape 89"/>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90" name="Shape 90"/>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91" name="Shape 91"/>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
        <p:nvSpPr>
          <p:cNvPr id="94" name="Shape 94"/>
          <p:cNvSpPr>
            <a:spLocks noGrp="1"/>
          </p:cNvSpPr>
          <p:nvPr>
            <p:ph type="title"/>
          </p:nvPr>
        </p:nvSpPr>
        <p:spPr>
          <a:xfrm>
            <a:off x="744767" y="179682"/>
            <a:ext cx="7654543" cy="741978"/>
          </a:xfrm>
          <a:prstGeom prst="rect">
            <a:avLst/>
          </a:prstGeom>
        </p:spPr>
        <p:txBody>
          <a:bodyPr/>
          <a:lstStyle>
            <a:lvl1pPr algn="l"/>
          </a:lstStyle>
          <a:p>
            <a:pPr lvl="0">
              <a:defRPr sz="1800" b="0">
                <a:solidFill>
                  <a:srgbClr val="000000"/>
                </a:solidFill>
              </a:defRPr>
            </a:pPr>
            <a:r>
              <a:rPr sz="3800" b="1">
                <a:solidFill>
                  <a:srgbClr val="212830"/>
                </a:solidFill>
              </a:rPr>
              <a:t>Title Text</a:t>
            </a:r>
          </a:p>
        </p:txBody>
      </p:sp>
      <p:sp>
        <p:nvSpPr>
          <p:cNvPr id="95" name="Shape 95"/>
          <p:cNvSpPr>
            <a:spLocks noGrp="1"/>
          </p:cNvSpPr>
          <p:nvPr>
            <p:ph type="body" idx="1"/>
          </p:nvPr>
        </p:nvSpPr>
        <p:spPr>
          <a:xfrm>
            <a:off x="744729" y="823326"/>
            <a:ext cx="6278404" cy="793751"/>
          </a:xfrm>
          <a:prstGeom prst="rect">
            <a:avLst/>
          </a:prstGeom>
        </p:spPr>
        <p:txBody>
          <a:bodyPr/>
          <a:lstStyle>
            <a:lvl1pPr algn="l"/>
            <a:lvl2pPr algn="l"/>
            <a:lvl3pPr algn="l"/>
            <a:lvl4pPr algn="l"/>
            <a:lvl5pPr algn="l"/>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sp>
        <p:nvSpPr>
          <p:cNvPr id="96" name="Shape 96"/>
          <p:cNvSpPr>
            <a:spLocks noGrp="1"/>
          </p:cNvSpPr>
          <p:nvPr>
            <p:ph type="sldNum" sz="quarter" idx="2"/>
          </p:nvPr>
        </p:nvSpPr>
        <p:spPr>
          <a:xfrm>
            <a:off x="8639269" y="6578600"/>
            <a:ext cx="139429" cy="203200"/>
          </a:xfrm>
          <a:prstGeom prst="rect">
            <a:avLst/>
          </a:prstGeom>
        </p:spPr>
        <p:txBody>
          <a:bodyPr/>
          <a:lstStyle>
            <a:lvl1pPr>
              <a:defRPr>
                <a:solidFill>
                  <a:srgbClr val="FFFFFF"/>
                </a:solidFill>
              </a:defRPr>
            </a:lvl1pPr>
          </a:lstStyle>
          <a:p>
            <a:fld id="{86CB4B4D-7CA3-9044-876B-883B54F8677D}" type="slidenum">
              <a:rPr/>
              <a:pPr/>
              <a:t>‹#›</a:t>
            </a:fld>
            <a:endParaRPr/>
          </a:p>
        </p:txBody>
      </p:sp>
      <p:grpSp>
        <p:nvGrpSpPr>
          <p:cNvPr id="99" name="Group 99">
            <a:hlinkClick r:id="" action="ppaction://hlinkshowjump?jump=previousslide"/>
          </p:cNvPr>
          <p:cNvGrpSpPr/>
          <p:nvPr/>
        </p:nvGrpSpPr>
        <p:grpSpPr>
          <a:xfrm>
            <a:off x="8488689" y="6575220"/>
            <a:ext cx="109845" cy="146460"/>
            <a:chOff x="0" y="0"/>
            <a:chExt cx="292918" cy="292918"/>
          </a:xfrm>
        </p:grpSpPr>
        <p:sp>
          <p:nvSpPr>
            <p:cNvPr id="97" name="Shape 97"/>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98" name="Shape 98"/>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102" name="Group 102">
            <a:hlinkClick r:id="" action="ppaction://hlinkshowjump?jump=nextslide"/>
          </p:cNvPr>
          <p:cNvGrpSpPr/>
          <p:nvPr/>
        </p:nvGrpSpPr>
        <p:grpSpPr>
          <a:xfrm flipH="1">
            <a:off x="8807778" y="6575220"/>
            <a:ext cx="109845" cy="146460"/>
            <a:chOff x="0" y="0"/>
            <a:chExt cx="292918" cy="292918"/>
          </a:xfrm>
        </p:grpSpPr>
        <p:sp>
          <p:nvSpPr>
            <p:cNvPr id="100" name="Shape 100"/>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101" name="Shape 101"/>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spTree>
    <p:extLst>
      <p:ext uri="{BB962C8B-B14F-4D97-AF65-F5344CB8AC3E}">
        <p14:creationId xmlns:p14="http://schemas.microsoft.com/office/powerpoint/2010/main" val="1673910958"/>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9">
    <p:spTree>
      <p:nvGrpSpPr>
        <p:cNvPr id="1" name=""/>
        <p:cNvGrpSpPr/>
        <p:nvPr/>
      </p:nvGrpSpPr>
      <p:grpSpPr>
        <a:xfrm>
          <a:off x="0" y="0"/>
          <a:ext cx="0" cy="0"/>
          <a:chOff x="0" y="0"/>
          <a:chExt cx="0" cy="0"/>
        </a:xfrm>
      </p:grpSpPr>
      <p:sp>
        <p:nvSpPr>
          <p:cNvPr id="104" name="Shape 104"/>
          <p:cNvSpPr>
            <a:spLocks noGrp="1"/>
          </p:cNvSpPr>
          <p:nvPr>
            <p:ph type="title"/>
          </p:nvPr>
        </p:nvSpPr>
        <p:spPr>
          <a:xfrm>
            <a:off x="744767" y="179682"/>
            <a:ext cx="7654543" cy="741978"/>
          </a:xfrm>
          <a:prstGeom prst="rect">
            <a:avLst/>
          </a:prstGeom>
        </p:spPr>
        <p:txBody>
          <a:bodyPr/>
          <a:lstStyle/>
          <a:p>
            <a:pPr lvl="0">
              <a:defRPr sz="1800" b="0">
                <a:solidFill>
                  <a:srgbClr val="000000"/>
                </a:solidFill>
              </a:defRPr>
            </a:pPr>
            <a:r>
              <a:rPr sz="3800" b="1">
                <a:solidFill>
                  <a:srgbClr val="212830"/>
                </a:solidFill>
              </a:rPr>
              <a:t>Title Text</a:t>
            </a:r>
          </a:p>
        </p:txBody>
      </p:sp>
      <p:sp>
        <p:nvSpPr>
          <p:cNvPr id="105" name="Shape 105"/>
          <p:cNvSpPr>
            <a:spLocks noGrp="1"/>
          </p:cNvSpPr>
          <p:nvPr>
            <p:ph type="body" idx="1"/>
          </p:nvPr>
        </p:nvSpPr>
        <p:spPr>
          <a:xfrm>
            <a:off x="1432798" y="823326"/>
            <a:ext cx="6278404" cy="793751"/>
          </a:xfrm>
          <a:prstGeom prst="rect">
            <a:avLst/>
          </a:prstGeom>
        </p:spPr>
        <p:txBody>
          <a:bodyPr/>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spTree>
    <p:extLst>
      <p:ext uri="{BB962C8B-B14F-4D97-AF65-F5344CB8AC3E}">
        <p14:creationId xmlns:p14="http://schemas.microsoft.com/office/powerpoint/2010/main" val="3771039861"/>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5">
    <p:bg>
      <p:bgPr>
        <a:solidFill>
          <a:srgbClr val="212830"/>
        </a:solidFill>
        <a:effectLst/>
      </p:bgPr>
    </p:bg>
    <p:spTree>
      <p:nvGrpSpPr>
        <p:cNvPr id="1" name=""/>
        <p:cNvGrpSpPr/>
        <p:nvPr/>
      </p:nvGrpSpPr>
      <p:grpSpPr>
        <a:xfrm>
          <a:off x="0" y="0"/>
          <a:ext cx="0" cy="0"/>
          <a:chOff x="0" y="0"/>
          <a:chExt cx="0" cy="0"/>
        </a:xfrm>
      </p:grpSpPr>
      <p:sp>
        <p:nvSpPr>
          <p:cNvPr id="107" name="Shape 107"/>
          <p:cNvSpPr>
            <a:spLocks noGrp="1"/>
          </p:cNvSpPr>
          <p:nvPr>
            <p:ph type="title"/>
          </p:nvPr>
        </p:nvSpPr>
        <p:spPr>
          <a:xfrm>
            <a:off x="744767" y="3280407"/>
            <a:ext cx="7654543" cy="741978"/>
          </a:xfrm>
          <a:prstGeom prst="rect">
            <a:avLst/>
          </a:prstGeom>
        </p:spPr>
        <p:txBody>
          <a:bodyPr/>
          <a:lstStyle>
            <a:lvl1pPr algn="l">
              <a:defRPr>
                <a:solidFill>
                  <a:srgbClr val="FFFFFF"/>
                </a:solidFill>
              </a:defRPr>
            </a:lvl1pPr>
          </a:lstStyle>
          <a:p>
            <a:pPr lvl="0">
              <a:defRPr sz="1800" b="0">
                <a:solidFill>
                  <a:srgbClr val="000000"/>
                </a:solidFill>
              </a:defRPr>
            </a:pPr>
            <a:r>
              <a:rPr sz="3800" b="1">
                <a:solidFill>
                  <a:srgbClr val="FFFFFF"/>
                </a:solidFill>
              </a:rPr>
              <a:t>Title Text</a:t>
            </a:r>
          </a:p>
        </p:txBody>
      </p:sp>
      <p:sp>
        <p:nvSpPr>
          <p:cNvPr id="108" name="Shape 108"/>
          <p:cNvSpPr>
            <a:spLocks noGrp="1"/>
          </p:cNvSpPr>
          <p:nvPr>
            <p:ph type="body" idx="1"/>
          </p:nvPr>
        </p:nvSpPr>
        <p:spPr>
          <a:xfrm>
            <a:off x="744729" y="3924051"/>
            <a:ext cx="6278404" cy="793751"/>
          </a:xfrm>
          <a:prstGeom prst="rect">
            <a:avLst/>
          </a:prstGeom>
        </p:spPr>
        <p:txBody>
          <a:bodyPr/>
          <a:lstStyle>
            <a:lvl1pPr algn="l">
              <a:defRPr>
                <a:solidFill>
                  <a:srgbClr val="FFFFFF"/>
                </a:solidFill>
                <a:latin typeface="Roboto Regular"/>
                <a:ea typeface="Roboto Regular"/>
                <a:cs typeface="Roboto Regular"/>
                <a:sym typeface="Roboto Regular"/>
              </a:defRPr>
            </a:lvl1pPr>
            <a:lvl2pPr algn="l">
              <a:defRPr>
                <a:solidFill>
                  <a:srgbClr val="FFFFFF"/>
                </a:solidFill>
                <a:latin typeface="Roboto Regular"/>
                <a:ea typeface="Roboto Regular"/>
                <a:cs typeface="Roboto Regular"/>
                <a:sym typeface="Roboto Regular"/>
              </a:defRPr>
            </a:lvl2pPr>
            <a:lvl3pPr algn="l">
              <a:defRPr>
                <a:solidFill>
                  <a:srgbClr val="FFFFFF"/>
                </a:solidFill>
                <a:latin typeface="Roboto Regular"/>
                <a:ea typeface="Roboto Regular"/>
                <a:cs typeface="Roboto Regular"/>
                <a:sym typeface="Roboto Regular"/>
              </a:defRPr>
            </a:lvl3pPr>
            <a:lvl4pPr algn="l">
              <a:defRPr>
                <a:solidFill>
                  <a:srgbClr val="FFFFFF"/>
                </a:solidFill>
                <a:latin typeface="Roboto Regular"/>
                <a:ea typeface="Roboto Regular"/>
                <a:cs typeface="Roboto Regular"/>
                <a:sym typeface="Roboto Regular"/>
              </a:defRPr>
            </a:lvl4pPr>
            <a:lvl5pPr algn="l">
              <a:defRPr>
                <a:solidFill>
                  <a:srgbClr val="FFFFFF"/>
                </a:solidFill>
                <a:latin typeface="Roboto Regular"/>
                <a:ea typeface="Roboto Regular"/>
                <a:cs typeface="Roboto Regular"/>
                <a:sym typeface="Roboto Regular"/>
              </a:defRPr>
            </a:lvl5pPr>
          </a:lstStyle>
          <a:p>
            <a:pPr lvl="0">
              <a:defRPr sz="1800">
                <a:solidFill>
                  <a:srgbClr val="000000"/>
                </a:solidFill>
              </a:defRPr>
            </a:pPr>
            <a:r>
              <a:rPr sz="700">
                <a:solidFill>
                  <a:srgbClr val="FFFFFF"/>
                </a:solidFill>
              </a:rPr>
              <a:t>Body Level One</a:t>
            </a:r>
          </a:p>
          <a:p>
            <a:pPr lvl="1">
              <a:defRPr sz="1800">
                <a:solidFill>
                  <a:srgbClr val="000000"/>
                </a:solidFill>
              </a:defRPr>
            </a:pPr>
            <a:r>
              <a:rPr sz="700">
                <a:solidFill>
                  <a:srgbClr val="FFFFFF"/>
                </a:solidFill>
              </a:rPr>
              <a:t>Body Level Two</a:t>
            </a:r>
          </a:p>
          <a:p>
            <a:pPr lvl="2">
              <a:defRPr sz="1800">
                <a:solidFill>
                  <a:srgbClr val="000000"/>
                </a:solidFill>
              </a:defRPr>
            </a:pPr>
            <a:r>
              <a:rPr sz="700">
                <a:solidFill>
                  <a:srgbClr val="FFFFFF"/>
                </a:solidFill>
              </a:rPr>
              <a:t>Body Level Three</a:t>
            </a:r>
          </a:p>
          <a:p>
            <a:pPr lvl="3">
              <a:defRPr sz="1800">
                <a:solidFill>
                  <a:srgbClr val="000000"/>
                </a:solidFill>
              </a:defRPr>
            </a:pPr>
            <a:r>
              <a:rPr sz="700">
                <a:solidFill>
                  <a:srgbClr val="FFFFFF"/>
                </a:solidFill>
              </a:rPr>
              <a:t>Body Level Four</a:t>
            </a:r>
          </a:p>
          <a:p>
            <a:pPr lvl="4">
              <a:defRPr sz="1800">
                <a:solidFill>
                  <a:srgbClr val="000000"/>
                </a:solidFill>
              </a:defRPr>
            </a:pPr>
            <a:r>
              <a:rPr sz="700">
                <a:solidFill>
                  <a:srgbClr val="FFFFFF"/>
                </a:solidFill>
              </a:rPr>
              <a:t>Body Level Five</a:t>
            </a:r>
          </a:p>
        </p:txBody>
      </p:sp>
    </p:spTree>
    <p:extLst>
      <p:ext uri="{BB962C8B-B14F-4D97-AF65-F5344CB8AC3E}">
        <p14:creationId xmlns:p14="http://schemas.microsoft.com/office/powerpoint/2010/main" val="1101754776"/>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10">
    <p:bg>
      <p:bgPr>
        <a:solidFill>
          <a:srgbClr val="212830"/>
        </a:solidFill>
        <a:effectLst/>
      </p:bgPr>
    </p:bg>
    <p:spTree>
      <p:nvGrpSpPr>
        <p:cNvPr id="1" name=""/>
        <p:cNvGrpSpPr/>
        <p:nvPr/>
      </p:nvGrpSpPr>
      <p:grpSpPr>
        <a:xfrm>
          <a:off x="0" y="0"/>
          <a:ext cx="0" cy="0"/>
          <a:chOff x="0" y="0"/>
          <a:chExt cx="0" cy="0"/>
        </a:xfrm>
      </p:grpSpPr>
      <p:sp>
        <p:nvSpPr>
          <p:cNvPr id="110" name="Shape 110"/>
          <p:cNvSpPr>
            <a:spLocks noGrp="1"/>
          </p:cNvSpPr>
          <p:nvPr>
            <p:ph type="title"/>
          </p:nvPr>
        </p:nvSpPr>
        <p:spPr>
          <a:xfrm>
            <a:off x="744767" y="147420"/>
            <a:ext cx="7654543" cy="741978"/>
          </a:xfrm>
          <a:prstGeom prst="rect">
            <a:avLst/>
          </a:prstGeom>
        </p:spPr>
        <p:txBody>
          <a:bodyPr/>
          <a:lstStyle>
            <a:lvl1pPr algn="l">
              <a:defRPr>
                <a:solidFill>
                  <a:srgbClr val="FFFFFF"/>
                </a:solidFill>
              </a:defRPr>
            </a:lvl1pPr>
          </a:lstStyle>
          <a:p>
            <a:pPr lvl="0">
              <a:defRPr sz="1800" b="0">
                <a:solidFill>
                  <a:srgbClr val="000000"/>
                </a:solidFill>
              </a:defRPr>
            </a:pPr>
            <a:r>
              <a:rPr sz="3800" b="1">
                <a:solidFill>
                  <a:srgbClr val="FFFFFF"/>
                </a:solidFill>
              </a:rPr>
              <a:t>Title Text</a:t>
            </a:r>
          </a:p>
        </p:txBody>
      </p:sp>
      <p:sp>
        <p:nvSpPr>
          <p:cNvPr id="111" name="Shape 111"/>
          <p:cNvSpPr>
            <a:spLocks noGrp="1"/>
          </p:cNvSpPr>
          <p:nvPr>
            <p:ph type="body" idx="1"/>
          </p:nvPr>
        </p:nvSpPr>
        <p:spPr>
          <a:xfrm>
            <a:off x="5235908" y="418301"/>
            <a:ext cx="3497942" cy="793751"/>
          </a:xfrm>
          <a:prstGeom prst="rect">
            <a:avLst/>
          </a:prstGeom>
        </p:spPr>
        <p:txBody>
          <a:bodyPr/>
          <a:lstStyle>
            <a:lvl1pPr algn="l">
              <a:defRPr>
                <a:solidFill>
                  <a:srgbClr val="FFFFFF"/>
                </a:solidFill>
                <a:latin typeface="Roboto Regular"/>
                <a:ea typeface="Roboto Regular"/>
                <a:cs typeface="Roboto Regular"/>
                <a:sym typeface="Roboto Regular"/>
              </a:defRPr>
            </a:lvl1pPr>
            <a:lvl2pPr algn="l">
              <a:defRPr>
                <a:solidFill>
                  <a:srgbClr val="FFFFFF"/>
                </a:solidFill>
                <a:latin typeface="Roboto Regular"/>
                <a:ea typeface="Roboto Regular"/>
                <a:cs typeface="Roboto Regular"/>
                <a:sym typeface="Roboto Regular"/>
              </a:defRPr>
            </a:lvl2pPr>
            <a:lvl3pPr algn="l">
              <a:defRPr>
                <a:solidFill>
                  <a:srgbClr val="FFFFFF"/>
                </a:solidFill>
                <a:latin typeface="Roboto Regular"/>
                <a:ea typeface="Roboto Regular"/>
                <a:cs typeface="Roboto Regular"/>
                <a:sym typeface="Roboto Regular"/>
              </a:defRPr>
            </a:lvl3pPr>
            <a:lvl4pPr algn="l">
              <a:defRPr>
                <a:solidFill>
                  <a:srgbClr val="FFFFFF"/>
                </a:solidFill>
                <a:latin typeface="Roboto Regular"/>
                <a:ea typeface="Roboto Regular"/>
                <a:cs typeface="Roboto Regular"/>
                <a:sym typeface="Roboto Regular"/>
              </a:defRPr>
            </a:lvl4pPr>
            <a:lvl5pPr algn="l">
              <a:defRPr>
                <a:solidFill>
                  <a:srgbClr val="FFFFFF"/>
                </a:solidFill>
                <a:latin typeface="Roboto Regular"/>
                <a:ea typeface="Roboto Regular"/>
                <a:cs typeface="Roboto Regular"/>
                <a:sym typeface="Roboto Regular"/>
              </a:defRPr>
            </a:lvl5pPr>
          </a:lstStyle>
          <a:p>
            <a:pPr lvl="0">
              <a:defRPr sz="1800">
                <a:solidFill>
                  <a:srgbClr val="000000"/>
                </a:solidFill>
              </a:defRPr>
            </a:pPr>
            <a:r>
              <a:rPr sz="700">
                <a:solidFill>
                  <a:srgbClr val="FFFFFF"/>
                </a:solidFill>
              </a:rPr>
              <a:t>Body Level One</a:t>
            </a:r>
          </a:p>
          <a:p>
            <a:pPr lvl="1">
              <a:defRPr sz="1800">
                <a:solidFill>
                  <a:srgbClr val="000000"/>
                </a:solidFill>
              </a:defRPr>
            </a:pPr>
            <a:r>
              <a:rPr sz="700">
                <a:solidFill>
                  <a:srgbClr val="FFFFFF"/>
                </a:solidFill>
              </a:rPr>
              <a:t>Body Level Two</a:t>
            </a:r>
          </a:p>
          <a:p>
            <a:pPr lvl="2">
              <a:defRPr sz="1800">
                <a:solidFill>
                  <a:srgbClr val="000000"/>
                </a:solidFill>
              </a:defRPr>
            </a:pPr>
            <a:r>
              <a:rPr sz="700">
                <a:solidFill>
                  <a:srgbClr val="FFFFFF"/>
                </a:solidFill>
              </a:rPr>
              <a:t>Body Level Three</a:t>
            </a:r>
          </a:p>
          <a:p>
            <a:pPr lvl="3">
              <a:defRPr sz="1800">
                <a:solidFill>
                  <a:srgbClr val="000000"/>
                </a:solidFill>
              </a:defRPr>
            </a:pPr>
            <a:r>
              <a:rPr sz="700">
                <a:solidFill>
                  <a:srgbClr val="FFFFFF"/>
                </a:solidFill>
              </a:rPr>
              <a:t>Body Level Four</a:t>
            </a:r>
          </a:p>
          <a:p>
            <a:pPr lvl="4">
              <a:defRPr sz="1800">
                <a:solidFill>
                  <a:srgbClr val="000000"/>
                </a:solidFill>
              </a:defRPr>
            </a:pPr>
            <a:r>
              <a:rPr sz="700">
                <a:solidFill>
                  <a:srgbClr val="FFFFFF"/>
                </a:solidFill>
              </a:rPr>
              <a:t>Body Level Five</a:t>
            </a:r>
          </a:p>
        </p:txBody>
      </p:sp>
    </p:spTree>
    <p:extLst>
      <p:ext uri="{BB962C8B-B14F-4D97-AF65-F5344CB8AC3E}">
        <p14:creationId xmlns:p14="http://schemas.microsoft.com/office/powerpoint/2010/main" val="4012518939"/>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Only Header">
    <p:spTree>
      <p:nvGrpSpPr>
        <p:cNvPr id="1" name=""/>
        <p:cNvGrpSpPr/>
        <p:nvPr/>
      </p:nvGrpSpPr>
      <p:grpSpPr>
        <a:xfrm>
          <a:off x="0" y="0"/>
          <a:ext cx="0" cy="0"/>
          <a:chOff x="0" y="0"/>
          <a:chExt cx="0" cy="0"/>
        </a:xfrm>
      </p:grpSpPr>
      <p:sp>
        <p:nvSpPr>
          <p:cNvPr id="113" name="Shape 113"/>
          <p:cNvSpPr>
            <a:spLocks noGrp="1"/>
          </p:cNvSpPr>
          <p:nvPr>
            <p:ph type="title"/>
          </p:nvPr>
        </p:nvSpPr>
        <p:spPr>
          <a:xfrm>
            <a:off x="744767" y="179682"/>
            <a:ext cx="7654543" cy="741978"/>
          </a:xfrm>
          <a:prstGeom prst="rect">
            <a:avLst/>
          </a:prstGeom>
        </p:spPr>
        <p:txBody>
          <a:bodyPr/>
          <a:lstStyle/>
          <a:p>
            <a:pPr lvl="0">
              <a:defRPr sz="1800" b="0">
                <a:solidFill>
                  <a:srgbClr val="000000"/>
                </a:solidFill>
              </a:defRPr>
            </a:pPr>
            <a:r>
              <a:rPr sz="3800" b="1">
                <a:solidFill>
                  <a:srgbClr val="212830"/>
                </a:solidFill>
              </a:rPr>
              <a:t>Title Text</a:t>
            </a:r>
          </a:p>
        </p:txBody>
      </p:sp>
      <p:sp>
        <p:nvSpPr>
          <p:cNvPr id="114" name="Shape 114"/>
          <p:cNvSpPr>
            <a:spLocks noGrp="1"/>
          </p:cNvSpPr>
          <p:nvPr>
            <p:ph type="body" idx="1"/>
          </p:nvPr>
        </p:nvSpPr>
        <p:spPr>
          <a:prstGeom prst="rect">
            <a:avLst/>
          </a:prstGeom>
        </p:spPr>
        <p:txBody>
          <a:bodyPr/>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spTree>
    <p:extLst>
      <p:ext uri="{BB962C8B-B14F-4D97-AF65-F5344CB8AC3E}">
        <p14:creationId xmlns:p14="http://schemas.microsoft.com/office/powerpoint/2010/main" val="1101019852"/>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p:spTree>
      <p:nvGrpSpPr>
        <p:cNvPr id="1" name=""/>
        <p:cNvGrpSpPr/>
        <p:nvPr/>
      </p:nvGrpSpPr>
      <p:grpSpPr>
        <a:xfrm>
          <a:off x="0" y="0"/>
          <a:ext cx="0" cy="0"/>
          <a:chOff x="0" y="0"/>
          <a:chExt cx="0" cy="0"/>
        </a:xfrm>
      </p:grpSpPr>
      <p:sp>
        <p:nvSpPr>
          <p:cNvPr id="116" name="Shape 116"/>
          <p:cNvSpPr>
            <a:spLocks noGrp="1"/>
          </p:cNvSpPr>
          <p:nvPr>
            <p:ph type="title"/>
          </p:nvPr>
        </p:nvSpPr>
        <p:spPr>
          <a:xfrm>
            <a:off x="744767" y="179682"/>
            <a:ext cx="7654543" cy="741978"/>
          </a:xfrm>
          <a:prstGeom prst="rect">
            <a:avLst/>
          </a:prstGeom>
        </p:spPr>
        <p:txBody>
          <a:bodyPr/>
          <a:lstStyle/>
          <a:p>
            <a:pPr lvl="0">
              <a:defRPr sz="1800" b="0">
                <a:solidFill>
                  <a:srgbClr val="000000"/>
                </a:solidFill>
              </a:defRPr>
            </a:pPr>
            <a:r>
              <a:rPr sz="3800" b="1">
                <a:solidFill>
                  <a:srgbClr val="212830"/>
                </a:solidFill>
              </a:rPr>
              <a:t>Title Text</a:t>
            </a:r>
          </a:p>
        </p:txBody>
      </p:sp>
      <p:sp>
        <p:nvSpPr>
          <p:cNvPr id="117" name="Shape 117"/>
          <p:cNvSpPr>
            <a:spLocks noGrp="1"/>
          </p:cNvSpPr>
          <p:nvPr>
            <p:ph type="body" idx="1"/>
          </p:nvPr>
        </p:nvSpPr>
        <p:spPr>
          <a:prstGeom prst="rect">
            <a:avLst/>
          </a:prstGeom>
        </p:spPr>
        <p:txBody>
          <a:bodyPr/>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sp>
        <p:nvSpPr>
          <p:cNvPr id="118" name="Shape 118"/>
          <p:cNvSpPr>
            <a:spLocks noGrp="1"/>
          </p:cNvSpPr>
          <p:nvPr>
            <p:ph type="sldNum" sz="quarter" idx="2"/>
          </p:nvPr>
        </p:nvSpPr>
        <p:spPr>
          <a:xfrm>
            <a:off x="8639269" y="6578600"/>
            <a:ext cx="139429" cy="203200"/>
          </a:xfrm>
          <a:prstGeom prst="rect">
            <a:avLst/>
          </a:prstGeom>
        </p:spPr>
        <p:txBody>
          <a:bodyPr/>
          <a:lstStyle>
            <a:lvl1pPr>
              <a:defRPr>
                <a:solidFill>
                  <a:srgbClr val="FFFFFF"/>
                </a:solidFill>
              </a:defRPr>
            </a:lvl1pPr>
          </a:lstStyle>
          <a:p>
            <a:fld id="{86CB4B4D-7CA3-9044-876B-883B54F8677D}" type="slidenum">
              <a:rPr/>
              <a:pPr/>
              <a:t>‹#›</a:t>
            </a:fld>
            <a:endParaRPr/>
          </a:p>
        </p:txBody>
      </p:sp>
      <p:grpSp>
        <p:nvGrpSpPr>
          <p:cNvPr id="121" name="Group 121">
            <a:hlinkClick r:id="" action="ppaction://hlinkshowjump?jump=previousslide"/>
          </p:cNvPr>
          <p:cNvGrpSpPr/>
          <p:nvPr/>
        </p:nvGrpSpPr>
        <p:grpSpPr>
          <a:xfrm>
            <a:off x="8488689" y="6575220"/>
            <a:ext cx="109845" cy="146460"/>
            <a:chOff x="0" y="0"/>
            <a:chExt cx="292918" cy="292918"/>
          </a:xfrm>
        </p:grpSpPr>
        <p:sp>
          <p:nvSpPr>
            <p:cNvPr id="119" name="Shape 119"/>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120" name="Shape 120"/>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124" name="Group 124">
            <a:hlinkClick r:id="" action="ppaction://hlinkshowjump?jump=nextslide"/>
          </p:cNvPr>
          <p:cNvGrpSpPr/>
          <p:nvPr/>
        </p:nvGrpSpPr>
        <p:grpSpPr>
          <a:xfrm flipH="1">
            <a:off x="8807778" y="6575220"/>
            <a:ext cx="109845" cy="146460"/>
            <a:chOff x="0" y="0"/>
            <a:chExt cx="292918" cy="292918"/>
          </a:xfrm>
        </p:grpSpPr>
        <p:sp>
          <p:nvSpPr>
            <p:cNvPr id="122" name="Shape 122"/>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123" name="Shape 123"/>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132" name="Group 132"/>
          <p:cNvGrpSpPr/>
          <p:nvPr/>
        </p:nvGrpSpPr>
        <p:grpSpPr>
          <a:xfrm>
            <a:off x="206256" y="6579295"/>
            <a:ext cx="652434" cy="198656"/>
            <a:chOff x="0" y="0"/>
            <a:chExt cx="1739821" cy="397311"/>
          </a:xfrm>
        </p:grpSpPr>
        <p:grpSp>
          <p:nvGrpSpPr>
            <p:cNvPr id="127" name="Group 127"/>
            <p:cNvGrpSpPr/>
            <p:nvPr/>
          </p:nvGrpSpPr>
          <p:grpSpPr>
            <a:xfrm>
              <a:off x="0" y="16976"/>
              <a:ext cx="378730" cy="275796"/>
              <a:chOff x="0" y="0"/>
              <a:chExt cx="378729" cy="275794"/>
            </a:xfrm>
          </p:grpSpPr>
          <p:sp>
            <p:nvSpPr>
              <p:cNvPr id="125" name="Shape 125"/>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chemeClr val="accent1"/>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26" name="Shape 126"/>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131" name="Group 131"/>
            <p:cNvGrpSpPr/>
            <p:nvPr/>
          </p:nvGrpSpPr>
          <p:grpSpPr>
            <a:xfrm>
              <a:off x="451491" y="-1"/>
              <a:ext cx="1288331" cy="397313"/>
              <a:chOff x="0" y="0"/>
              <a:chExt cx="1288330" cy="397311"/>
            </a:xfrm>
          </p:grpSpPr>
          <p:sp>
            <p:nvSpPr>
              <p:cNvPr id="128" name="Shape 128"/>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29" name="Shape 129"/>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30" name="Shape 130"/>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Tree>
    <p:extLst>
      <p:ext uri="{BB962C8B-B14F-4D97-AF65-F5344CB8AC3E}">
        <p14:creationId xmlns:p14="http://schemas.microsoft.com/office/powerpoint/2010/main" val="1909072927"/>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1">
    <p:spTree>
      <p:nvGrpSpPr>
        <p:cNvPr id="1" name=""/>
        <p:cNvGrpSpPr/>
        <p:nvPr/>
      </p:nvGrpSpPr>
      <p:grpSpPr>
        <a:xfrm>
          <a:off x="0" y="0"/>
          <a:ext cx="0" cy="0"/>
          <a:chOff x="0" y="0"/>
          <a:chExt cx="0" cy="0"/>
        </a:xfrm>
      </p:grpSpPr>
      <p:sp>
        <p:nvSpPr>
          <p:cNvPr id="134" name="Shape 134"/>
          <p:cNvSpPr/>
          <p:nvPr/>
        </p:nvSpPr>
        <p:spPr>
          <a:xfrm>
            <a:off x="8660449" y="6540500"/>
            <a:ext cx="97069" cy="203200"/>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ormAutofit fontScale="85000" lnSpcReduction="20000"/>
          </a:bodyPr>
          <a:lstStyle>
            <a:lvl1pPr>
              <a:defRPr sz="1800">
                <a:solidFill>
                  <a:srgbClr val="FFFFFF"/>
                </a:solidFill>
                <a:latin typeface="Roboto Regular"/>
                <a:ea typeface="Roboto Regular"/>
                <a:cs typeface="Roboto Regular"/>
                <a:sym typeface="Roboto Regular"/>
              </a:defRPr>
            </a:lvl1pPr>
          </a:lstStyle>
          <a:p>
            <a:pPr defTabSz="344647">
              <a:defRPr>
                <a:solidFill>
                  <a:srgbClr val="000000"/>
                </a:solidFill>
              </a:defRPr>
            </a:pPr>
            <a:r>
              <a:t>￼</a:t>
            </a:r>
          </a:p>
        </p:txBody>
      </p:sp>
      <p:sp>
        <p:nvSpPr>
          <p:cNvPr id="135" name="Shape 135"/>
          <p:cNvSpPr>
            <a:spLocks noGrp="1"/>
          </p:cNvSpPr>
          <p:nvPr>
            <p:ph type="title"/>
          </p:nvPr>
        </p:nvSpPr>
        <p:spPr>
          <a:xfrm>
            <a:off x="744767" y="2188667"/>
            <a:ext cx="7654543" cy="741978"/>
          </a:xfrm>
          <a:prstGeom prst="rect">
            <a:avLst/>
          </a:prstGeom>
        </p:spPr>
        <p:txBody>
          <a:bodyPr/>
          <a:lstStyle/>
          <a:p>
            <a:pPr lvl="0">
              <a:defRPr sz="1800" b="0">
                <a:solidFill>
                  <a:srgbClr val="000000"/>
                </a:solidFill>
              </a:defRPr>
            </a:pPr>
            <a:r>
              <a:rPr sz="3800" b="1">
                <a:solidFill>
                  <a:srgbClr val="212830"/>
                </a:solidFill>
              </a:rPr>
              <a:t>Title Text</a:t>
            </a:r>
          </a:p>
        </p:txBody>
      </p:sp>
      <p:sp>
        <p:nvSpPr>
          <p:cNvPr id="136" name="Shape 136"/>
          <p:cNvSpPr>
            <a:spLocks noGrp="1"/>
          </p:cNvSpPr>
          <p:nvPr>
            <p:ph type="body" idx="1"/>
          </p:nvPr>
        </p:nvSpPr>
        <p:spPr>
          <a:xfrm>
            <a:off x="1432798" y="2829400"/>
            <a:ext cx="6278404" cy="793751"/>
          </a:xfrm>
          <a:prstGeom prst="rect">
            <a:avLst/>
          </a:prstGeom>
        </p:spPr>
        <p:txBody>
          <a:bodyPr/>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grpSp>
        <p:nvGrpSpPr>
          <p:cNvPr id="139" name="Group 139">
            <a:hlinkClick r:id="" action="ppaction://hlinkshowjump?jump=previousslide"/>
          </p:cNvPr>
          <p:cNvGrpSpPr/>
          <p:nvPr/>
        </p:nvGrpSpPr>
        <p:grpSpPr>
          <a:xfrm>
            <a:off x="8488689" y="6575220"/>
            <a:ext cx="109845" cy="146460"/>
            <a:chOff x="0" y="0"/>
            <a:chExt cx="292918" cy="292918"/>
          </a:xfrm>
        </p:grpSpPr>
        <p:sp>
          <p:nvSpPr>
            <p:cNvPr id="137" name="Shape 137"/>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222B31"/>
              </a:solidFill>
              <a:prstDash val="solid"/>
              <a:miter lim="400000"/>
            </a:ln>
            <a:effectLst/>
          </p:spPr>
          <p:txBody>
            <a:bodyPr wrap="square" lIns="0" tIns="0" rIns="0" bIns="0" numCol="1" anchor="ctr">
              <a:noAutofit/>
            </a:bodyPr>
            <a:lstStyle/>
            <a:p>
              <a:pPr defTabSz="344647">
                <a:defRPr sz="3200"/>
              </a:pPr>
              <a:endParaRPr sz="3200"/>
            </a:p>
          </p:txBody>
        </p:sp>
        <p:sp>
          <p:nvSpPr>
            <p:cNvPr id="138" name="Shape 138"/>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222B31"/>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142" name="Group 142">
            <a:hlinkClick r:id="" action="ppaction://hlinkshowjump?jump=nextslide"/>
          </p:cNvPr>
          <p:cNvGrpSpPr/>
          <p:nvPr/>
        </p:nvGrpSpPr>
        <p:grpSpPr>
          <a:xfrm flipH="1">
            <a:off x="8807778" y="6575220"/>
            <a:ext cx="109845" cy="146460"/>
            <a:chOff x="0" y="0"/>
            <a:chExt cx="292918" cy="292918"/>
          </a:xfrm>
        </p:grpSpPr>
        <p:sp>
          <p:nvSpPr>
            <p:cNvPr id="140" name="Shape 140"/>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222B31"/>
              </a:solidFill>
              <a:prstDash val="solid"/>
              <a:miter lim="400000"/>
            </a:ln>
            <a:effectLst/>
          </p:spPr>
          <p:txBody>
            <a:bodyPr wrap="square" lIns="0" tIns="0" rIns="0" bIns="0" numCol="1" anchor="ctr">
              <a:noAutofit/>
            </a:bodyPr>
            <a:lstStyle/>
            <a:p>
              <a:pPr defTabSz="344647">
                <a:defRPr sz="3200"/>
              </a:pPr>
              <a:endParaRPr sz="3200"/>
            </a:p>
          </p:txBody>
        </p:sp>
        <p:sp>
          <p:nvSpPr>
            <p:cNvPr id="141" name="Shape 141"/>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222B31"/>
            </a:solidFill>
            <a:ln w="12700" cap="flat">
              <a:noFill/>
              <a:miter lim="400000"/>
            </a:ln>
            <a:effectLst/>
          </p:spPr>
          <p:txBody>
            <a:bodyPr wrap="square" lIns="0" tIns="0" rIns="0" bIns="0" numCol="1" anchor="ctr">
              <a:noAutofit/>
            </a:bodyPr>
            <a:lstStyle/>
            <a:p>
              <a:pPr defTabSz="344647">
                <a:defRPr sz="3200"/>
              </a:pPr>
              <a:endParaRPr sz="3200"/>
            </a:p>
          </p:txBody>
        </p:sp>
      </p:grpSp>
      <p:sp>
        <p:nvSpPr>
          <p:cNvPr id="143" name="Shape 143"/>
          <p:cNvSpPr>
            <a:spLocks noGrp="1"/>
          </p:cNvSpPr>
          <p:nvPr>
            <p:ph type="sldNum" sz="quarter" idx="2"/>
          </p:nvPr>
        </p:nvSpPr>
        <p:spPr>
          <a:xfrm>
            <a:off x="8639269" y="6578600"/>
            <a:ext cx="139429" cy="203200"/>
          </a:xfrm>
          <a:prstGeom prst="rect">
            <a:avLst/>
          </a:prstGeom>
        </p:spPr>
        <p:txBody>
          <a:bodyPr/>
          <a:lstStyle/>
          <a:p>
            <a:fld id="{86CB4B4D-7CA3-9044-876B-883B54F8677D}" type="slidenum">
              <a:rPr/>
              <a:pPr/>
              <a:t>‹#›</a:t>
            </a:fld>
            <a:endParaRPr/>
          </a:p>
        </p:txBody>
      </p:sp>
      <p:grpSp>
        <p:nvGrpSpPr>
          <p:cNvPr id="151" name="Group 151"/>
          <p:cNvGrpSpPr/>
          <p:nvPr/>
        </p:nvGrpSpPr>
        <p:grpSpPr>
          <a:xfrm>
            <a:off x="206256" y="6579295"/>
            <a:ext cx="652434" cy="198656"/>
            <a:chOff x="0" y="0"/>
            <a:chExt cx="1739821" cy="397311"/>
          </a:xfrm>
        </p:grpSpPr>
        <p:grpSp>
          <p:nvGrpSpPr>
            <p:cNvPr id="146" name="Group 146"/>
            <p:cNvGrpSpPr/>
            <p:nvPr/>
          </p:nvGrpSpPr>
          <p:grpSpPr>
            <a:xfrm>
              <a:off x="0" y="16976"/>
              <a:ext cx="378730" cy="275796"/>
              <a:chOff x="0" y="0"/>
              <a:chExt cx="378729" cy="275794"/>
            </a:xfrm>
          </p:grpSpPr>
          <p:sp>
            <p:nvSpPr>
              <p:cNvPr id="144" name="Shape 144"/>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chemeClr val="accent1"/>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45" name="Shape 145"/>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150" name="Group 150"/>
            <p:cNvGrpSpPr/>
            <p:nvPr/>
          </p:nvGrpSpPr>
          <p:grpSpPr>
            <a:xfrm>
              <a:off x="451491" y="-1"/>
              <a:ext cx="1288331" cy="397313"/>
              <a:chOff x="0" y="0"/>
              <a:chExt cx="1288330" cy="397311"/>
            </a:xfrm>
          </p:grpSpPr>
          <p:sp>
            <p:nvSpPr>
              <p:cNvPr id="147" name="Shape 147"/>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1A2127"/>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48" name="Shape 148"/>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49" name="Shape 149"/>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1A2127"/>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Tree>
    <p:extLst>
      <p:ext uri="{BB962C8B-B14F-4D97-AF65-F5344CB8AC3E}">
        <p14:creationId xmlns:p14="http://schemas.microsoft.com/office/powerpoint/2010/main" val="1868728034"/>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2">
    <p:spTree>
      <p:nvGrpSpPr>
        <p:cNvPr id="1" name=""/>
        <p:cNvGrpSpPr/>
        <p:nvPr/>
      </p:nvGrpSpPr>
      <p:grpSpPr>
        <a:xfrm>
          <a:off x="0" y="0"/>
          <a:ext cx="0" cy="0"/>
          <a:chOff x="0" y="0"/>
          <a:chExt cx="0" cy="0"/>
        </a:xfrm>
      </p:grpSpPr>
      <p:sp>
        <p:nvSpPr>
          <p:cNvPr id="153" name="Shape 153"/>
          <p:cNvSpPr>
            <a:spLocks noGrp="1"/>
          </p:cNvSpPr>
          <p:nvPr>
            <p:ph type="title"/>
          </p:nvPr>
        </p:nvSpPr>
        <p:spPr>
          <a:xfrm>
            <a:off x="744767" y="2188667"/>
            <a:ext cx="7654543" cy="741978"/>
          </a:xfrm>
          <a:prstGeom prst="rect">
            <a:avLst/>
          </a:prstGeom>
        </p:spPr>
        <p:txBody>
          <a:bodyPr/>
          <a:lstStyle/>
          <a:p>
            <a:pPr lvl="0">
              <a:defRPr sz="1800" b="0">
                <a:solidFill>
                  <a:srgbClr val="000000"/>
                </a:solidFill>
              </a:defRPr>
            </a:pPr>
            <a:r>
              <a:rPr sz="3800" b="1">
                <a:solidFill>
                  <a:srgbClr val="212830"/>
                </a:solidFill>
              </a:rPr>
              <a:t>Title Text</a:t>
            </a:r>
          </a:p>
        </p:txBody>
      </p:sp>
      <p:sp>
        <p:nvSpPr>
          <p:cNvPr id="154" name="Shape 154"/>
          <p:cNvSpPr>
            <a:spLocks noGrp="1"/>
          </p:cNvSpPr>
          <p:nvPr>
            <p:ph type="body" idx="1"/>
          </p:nvPr>
        </p:nvSpPr>
        <p:spPr>
          <a:xfrm>
            <a:off x="1432798" y="2829400"/>
            <a:ext cx="6278404" cy="793751"/>
          </a:xfrm>
          <a:prstGeom prst="rect">
            <a:avLst/>
          </a:prstGeom>
        </p:spPr>
        <p:txBody>
          <a:bodyPr/>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grpSp>
        <p:nvGrpSpPr>
          <p:cNvPr id="157" name="Group 157">
            <a:hlinkClick r:id="" action="ppaction://hlinkshowjump?jump=previousslide"/>
          </p:cNvPr>
          <p:cNvGrpSpPr/>
          <p:nvPr/>
        </p:nvGrpSpPr>
        <p:grpSpPr>
          <a:xfrm>
            <a:off x="8488689" y="6575220"/>
            <a:ext cx="109845" cy="146460"/>
            <a:chOff x="0" y="0"/>
            <a:chExt cx="292918" cy="292918"/>
          </a:xfrm>
        </p:grpSpPr>
        <p:sp>
          <p:nvSpPr>
            <p:cNvPr id="155" name="Shape 155"/>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156" name="Shape 156"/>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160" name="Group 160">
            <a:hlinkClick r:id="" action="ppaction://hlinkshowjump?jump=nextslide"/>
          </p:cNvPr>
          <p:cNvGrpSpPr/>
          <p:nvPr/>
        </p:nvGrpSpPr>
        <p:grpSpPr>
          <a:xfrm flipH="1">
            <a:off x="8807778" y="6575220"/>
            <a:ext cx="109845" cy="146460"/>
            <a:chOff x="0" y="0"/>
            <a:chExt cx="292918" cy="292918"/>
          </a:xfrm>
        </p:grpSpPr>
        <p:sp>
          <p:nvSpPr>
            <p:cNvPr id="158" name="Shape 158"/>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159" name="Shape 159"/>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sp>
        <p:nvSpPr>
          <p:cNvPr id="161" name="Shape 161"/>
          <p:cNvSpPr>
            <a:spLocks noGrp="1"/>
          </p:cNvSpPr>
          <p:nvPr>
            <p:ph type="sldNum" sz="quarter" idx="2"/>
          </p:nvPr>
        </p:nvSpPr>
        <p:spPr>
          <a:xfrm>
            <a:off x="8639269" y="6578600"/>
            <a:ext cx="139429" cy="203200"/>
          </a:xfrm>
          <a:prstGeom prst="rect">
            <a:avLst/>
          </a:prstGeom>
        </p:spPr>
        <p:txBody>
          <a:bodyPr/>
          <a:lstStyle>
            <a:lvl1pPr>
              <a:defRPr>
                <a:solidFill>
                  <a:srgbClr val="FFFFFF"/>
                </a:solidFill>
              </a:defRPr>
            </a:lvl1pPr>
          </a:lstStyle>
          <a:p>
            <a:fld id="{86CB4B4D-7CA3-9044-876B-883B54F8677D}" type="slidenum">
              <a:rPr/>
              <a:pPr/>
              <a:t>‹#›</a:t>
            </a:fld>
            <a:endParaRPr/>
          </a:p>
        </p:txBody>
      </p:sp>
      <p:grpSp>
        <p:nvGrpSpPr>
          <p:cNvPr id="169" name="Group 169"/>
          <p:cNvGrpSpPr/>
          <p:nvPr/>
        </p:nvGrpSpPr>
        <p:grpSpPr>
          <a:xfrm>
            <a:off x="206256" y="6579295"/>
            <a:ext cx="652434" cy="198656"/>
            <a:chOff x="0" y="0"/>
            <a:chExt cx="1739821" cy="397311"/>
          </a:xfrm>
        </p:grpSpPr>
        <p:grpSp>
          <p:nvGrpSpPr>
            <p:cNvPr id="164" name="Group 164"/>
            <p:cNvGrpSpPr/>
            <p:nvPr/>
          </p:nvGrpSpPr>
          <p:grpSpPr>
            <a:xfrm>
              <a:off x="0" y="16976"/>
              <a:ext cx="378730" cy="275796"/>
              <a:chOff x="0" y="0"/>
              <a:chExt cx="378729" cy="275794"/>
            </a:xfrm>
          </p:grpSpPr>
          <p:sp>
            <p:nvSpPr>
              <p:cNvPr id="162" name="Shape 162"/>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chemeClr val="accent1"/>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63" name="Shape 163"/>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168" name="Group 168"/>
            <p:cNvGrpSpPr/>
            <p:nvPr/>
          </p:nvGrpSpPr>
          <p:grpSpPr>
            <a:xfrm>
              <a:off x="451491" y="-1"/>
              <a:ext cx="1288331" cy="397313"/>
              <a:chOff x="0" y="0"/>
              <a:chExt cx="1288330" cy="397311"/>
            </a:xfrm>
          </p:grpSpPr>
          <p:sp>
            <p:nvSpPr>
              <p:cNvPr id="165" name="Shape 165"/>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66" name="Shape 166"/>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67" name="Shape 167"/>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Tree>
    <p:extLst>
      <p:ext uri="{BB962C8B-B14F-4D97-AF65-F5344CB8AC3E}">
        <p14:creationId xmlns:p14="http://schemas.microsoft.com/office/powerpoint/2010/main" val="2489950944"/>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4">
    <p:spTree>
      <p:nvGrpSpPr>
        <p:cNvPr id="1" name=""/>
        <p:cNvGrpSpPr/>
        <p:nvPr/>
      </p:nvGrpSpPr>
      <p:grpSpPr>
        <a:xfrm>
          <a:off x="0" y="0"/>
          <a:ext cx="0" cy="0"/>
          <a:chOff x="0" y="0"/>
          <a:chExt cx="0" cy="0"/>
        </a:xfrm>
      </p:grpSpPr>
      <p:sp>
        <p:nvSpPr>
          <p:cNvPr id="171" name="Shape 171"/>
          <p:cNvSpPr>
            <a:spLocks noGrp="1"/>
          </p:cNvSpPr>
          <p:nvPr>
            <p:ph type="title"/>
          </p:nvPr>
        </p:nvSpPr>
        <p:spPr>
          <a:xfrm>
            <a:off x="744767" y="179682"/>
            <a:ext cx="7654543" cy="741978"/>
          </a:xfrm>
          <a:prstGeom prst="rect">
            <a:avLst/>
          </a:prstGeom>
        </p:spPr>
        <p:txBody>
          <a:bodyPr/>
          <a:lstStyle>
            <a:lvl1pPr algn="l"/>
          </a:lstStyle>
          <a:p>
            <a:pPr lvl="0">
              <a:defRPr sz="1800" b="0">
                <a:solidFill>
                  <a:srgbClr val="000000"/>
                </a:solidFill>
              </a:defRPr>
            </a:pPr>
            <a:r>
              <a:rPr sz="3800" b="1">
                <a:solidFill>
                  <a:srgbClr val="212830"/>
                </a:solidFill>
              </a:rPr>
              <a:t>Title Text</a:t>
            </a:r>
          </a:p>
        </p:txBody>
      </p:sp>
      <p:sp>
        <p:nvSpPr>
          <p:cNvPr id="172" name="Shape 172"/>
          <p:cNvSpPr>
            <a:spLocks noGrp="1"/>
          </p:cNvSpPr>
          <p:nvPr>
            <p:ph type="body" idx="1"/>
          </p:nvPr>
        </p:nvSpPr>
        <p:spPr>
          <a:xfrm>
            <a:off x="744729" y="823326"/>
            <a:ext cx="6278404" cy="793751"/>
          </a:xfrm>
          <a:prstGeom prst="rect">
            <a:avLst/>
          </a:prstGeom>
        </p:spPr>
        <p:txBody>
          <a:bodyPr/>
          <a:lstStyle>
            <a:lvl1pPr algn="l"/>
            <a:lvl2pPr algn="l"/>
            <a:lvl3pPr algn="l"/>
            <a:lvl4pPr algn="l"/>
            <a:lvl5pPr algn="l"/>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grpSp>
        <p:nvGrpSpPr>
          <p:cNvPr id="175" name="Group 175">
            <a:hlinkClick r:id="" action="ppaction://hlinkshowjump?jump=previousslide"/>
          </p:cNvPr>
          <p:cNvGrpSpPr/>
          <p:nvPr/>
        </p:nvGrpSpPr>
        <p:grpSpPr>
          <a:xfrm>
            <a:off x="8488689" y="6575220"/>
            <a:ext cx="109845" cy="146460"/>
            <a:chOff x="0" y="0"/>
            <a:chExt cx="292918" cy="292918"/>
          </a:xfrm>
        </p:grpSpPr>
        <p:sp>
          <p:nvSpPr>
            <p:cNvPr id="173" name="Shape 173"/>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174" name="Shape 174"/>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178" name="Group 178">
            <a:hlinkClick r:id="" action="ppaction://hlinkshowjump?jump=nextslide"/>
          </p:cNvPr>
          <p:cNvGrpSpPr/>
          <p:nvPr/>
        </p:nvGrpSpPr>
        <p:grpSpPr>
          <a:xfrm flipH="1">
            <a:off x="8807778" y="6575220"/>
            <a:ext cx="109845" cy="146460"/>
            <a:chOff x="0" y="0"/>
            <a:chExt cx="292918" cy="292918"/>
          </a:xfrm>
        </p:grpSpPr>
        <p:sp>
          <p:nvSpPr>
            <p:cNvPr id="176" name="Shape 176"/>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177" name="Shape 177"/>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sp>
        <p:nvSpPr>
          <p:cNvPr id="179" name="Shape 179"/>
          <p:cNvSpPr>
            <a:spLocks noGrp="1"/>
          </p:cNvSpPr>
          <p:nvPr>
            <p:ph type="sldNum" sz="quarter" idx="2"/>
          </p:nvPr>
        </p:nvSpPr>
        <p:spPr>
          <a:xfrm>
            <a:off x="8639269" y="6578600"/>
            <a:ext cx="139429" cy="203200"/>
          </a:xfrm>
          <a:prstGeom prst="rect">
            <a:avLst/>
          </a:prstGeom>
        </p:spPr>
        <p:txBody>
          <a:bodyPr/>
          <a:lstStyle>
            <a:lvl1pPr>
              <a:defRPr>
                <a:solidFill>
                  <a:srgbClr val="FFFFFF"/>
                </a:solidFill>
              </a:defRPr>
            </a:lvl1pPr>
          </a:lstStyle>
          <a:p>
            <a:fld id="{86CB4B4D-7CA3-9044-876B-883B54F8677D}" type="slidenum">
              <a:rPr/>
              <a:pPr/>
              <a:t>‹#›</a:t>
            </a:fld>
            <a:endParaRPr/>
          </a:p>
        </p:txBody>
      </p:sp>
      <p:grpSp>
        <p:nvGrpSpPr>
          <p:cNvPr id="187" name="Group 187"/>
          <p:cNvGrpSpPr/>
          <p:nvPr/>
        </p:nvGrpSpPr>
        <p:grpSpPr>
          <a:xfrm>
            <a:off x="206256" y="6579295"/>
            <a:ext cx="652434" cy="198656"/>
            <a:chOff x="0" y="0"/>
            <a:chExt cx="1739821" cy="397311"/>
          </a:xfrm>
        </p:grpSpPr>
        <p:grpSp>
          <p:nvGrpSpPr>
            <p:cNvPr id="182" name="Group 182"/>
            <p:cNvGrpSpPr/>
            <p:nvPr/>
          </p:nvGrpSpPr>
          <p:grpSpPr>
            <a:xfrm>
              <a:off x="0" y="16976"/>
              <a:ext cx="378730" cy="275796"/>
              <a:chOff x="0" y="0"/>
              <a:chExt cx="378729" cy="275794"/>
            </a:xfrm>
          </p:grpSpPr>
          <p:sp>
            <p:nvSpPr>
              <p:cNvPr id="180" name="Shape 180"/>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chemeClr val="accent1"/>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81" name="Shape 181"/>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186" name="Group 186"/>
            <p:cNvGrpSpPr/>
            <p:nvPr/>
          </p:nvGrpSpPr>
          <p:grpSpPr>
            <a:xfrm>
              <a:off x="451491" y="-1"/>
              <a:ext cx="1288331" cy="397313"/>
              <a:chOff x="0" y="0"/>
              <a:chExt cx="1288330" cy="397311"/>
            </a:xfrm>
          </p:grpSpPr>
          <p:sp>
            <p:nvSpPr>
              <p:cNvPr id="183" name="Shape 183"/>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1A2127"/>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84" name="Shape 184"/>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85" name="Shape 185"/>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1A2127"/>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Tree>
    <p:extLst>
      <p:ext uri="{BB962C8B-B14F-4D97-AF65-F5344CB8AC3E}">
        <p14:creationId xmlns:p14="http://schemas.microsoft.com/office/powerpoint/2010/main" val="1825216308"/>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esenter">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2801257" y="2380343"/>
            <a:ext cx="5755793" cy="2478958"/>
          </a:xfrm>
        </p:spPr>
        <p:txBody>
          <a:bodyPr anchor="ctr"/>
          <a:lstStyle>
            <a:lvl1pPr marL="0" indent="0">
              <a:buNone/>
              <a:defRPr i="0" spc="100" baseline="0">
                <a:latin typeface="+mj-lt"/>
              </a:defRPr>
            </a:lvl1pPr>
            <a:lvl2pPr marL="365760" indent="0">
              <a:buNone/>
              <a:defRPr i="1"/>
            </a:lvl2pPr>
            <a:lvl3pPr marL="365760" indent="0">
              <a:spcBef>
                <a:spcPts val="0"/>
              </a:spcBef>
              <a:buNone/>
              <a:defRPr sz="2400">
                <a:latin typeface="+mn-lt"/>
              </a:defRPr>
            </a:lvl3pPr>
            <a:lvl4pPr marL="777240" indent="-411480">
              <a:spcBef>
                <a:spcPts val="1200"/>
              </a:spcBef>
              <a:buClr>
                <a:schemeClr val="accent5"/>
              </a:buClr>
              <a:buSzPct val="110000"/>
              <a:buFont typeface="Wingdings" panose="05000000000000000000" pitchFamily="2" charset="2"/>
              <a:buChar char=""/>
              <a:defRPr>
                <a:solidFill>
                  <a:schemeClr val="accent5">
                    <a:lumMod val="75000"/>
                  </a:schemeClr>
                </a:solidFill>
              </a:defRPr>
            </a:lvl4pPr>
            <a:lvl5pPr marL="777240" indent="-411480">
              <a:lnSpc>
                <a:spcPct val="100000"/>
              </a:lnSpc>
              <a:spcBef>
                <a:spcPts val="400"/>
              </a:spcBef>
              <a:buClr>
                <a:schemeClr val="accent5"/>
              </a:buClr>
              <a:buSzPct val="130000"/>
              <a:buFont typeface="Wingdings" panose="05000000000000000000" pitchFamily="2" charset="2"/>
              <a:buChar char=""/>
              <a:defRPr>
                <a:solidFill>
                  <a:schemeClr val="accent5">
                    <a:lumMod val="75000"/>
                  </a:schemeClr>
                </a:solidFill>
              </a:defRPr>
            </a:lvl5pPr>
          </a:lstStyle>
          <a:p>
            <a:pPr lvl="0"/>
            <a:r>
              <a:rPr lang="en-US"/>
              <a:t>FirstName LastName</a:t>
            </a:r>
            <a:endParaRPr lang="en-US" dirty="0"/>
          </a:p>
          <a:p>
            <a:pPr lvl="1"/>
            <a:r>
              <a:rPr lang="en-US"/>
              <a:t>Occupation/Title</a:t>
            </a:r>
            <a:endParaRPr lang="en-US" dirty="0"/>
          </a:p>
          <a:p>
            <a:pPr lvl="2"/>
            <a:r>
              <a:rPr lang="en-US"/>
              <a:t>Company Name</a:t>
            </a:r>
            <a:endParaRPr lang="en-US" dirty="0"/>
          </a:p>
          <a:p>
            <a:pPr lvl="3"/>
            <a:r>
              <a:rPr lang="en-US"/>
              <a:t>Email</a:t>
            </a:r>
            <a:endParaRPr lang="en-US" dirty="0"/>
          </a:p>
          <a:p>
            <a:pPr lvl="4"/>
            <a:r>
              <a:rPr lang="en-US"/>
              <a:t>Phone</a:t>
            </a:r>
            <a:endParaRPr lang="en-US" dirty="0"/>
          </a:p>
        </p:txBody>
      </p:sp>
      <p:sp>
        <p:nvSpPr>
          <p:cNvPr id="7" name="Slide Number Placeholder 6">
            <a:extLst>
              <a:ext uri="{FF2B5EF4-FFF2-40B4-BE49-F238E27FC236}">
                <a16:creationId xmlns:a16="http://schemas.microsoft.com/office/drawing/2014/main" id="{A48AA02D-1A58-443F-AC3D-4C293BF7AFB3}"/>
              </a:ext>
            </a:extLst>
          </p:cNvPr>
          <p:cNvSpPr>
            <a:spLocks noGrp="1"/>
          </p:cNvSpPr>
          <p:nvPr>
            <p:ph type="sldNum" sz="quarter" idx="10"/>
          </p:nvPr>
        </p:nvSpPr>
        <p:spPr/>
        <p:txBody>
          <a:bodyPr/>
          <a:lstStyle/>
          <a:p>
            <a:fld id="{3C00E0C1-0C22-4652-BCFC-CCCFF73EC83E}" type="slidenum">
              <a:rPr lang="en-US" smtClean="0"/>
              <a:pPr/>
              <a:t>‹#›</a:t>
            </a:fld>
            <a:endParaRPr lang="en-US" dirty="0"/>
          </a:p>
        </p:txBody>
      </p:sp>
      <p:sp>
        <p:nvSpPr>
          <p:cNvPr id="5" name="Title 1">
            <a:extLst>
              <a:ext uri="{FF2B5EF4-FFF2-40B4-BE49-F238E27FC236}">
                <a16:creationId xmlns:a16="http://schemas.microsoft.com/office/drawing/2014/main" id="{0FC25A4D-28A9-4FB2-80DE-290E067BBA44}"/>
              </a:ext>
            </a:extLst>
          </p:cNvPr>
          <p:cNvSpPr txBox="1">
            <a:spLocks/>
          </p:cNvSpPr>
          <p:nvPr userDrawn="1"/>
        </p:nvSpPr>
        <p:spPr>
          <a:xfrm>
            <a:off x="0" y="0"/>
            <a:ext cx="8861424" cy="873211"/>
          </a:xfrm>
          <a:prstGeom prst="homePlate">
            <a:avLst>
              <a:gd name="adj" fmla="val 35165"/>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182880" tIns="0" rIns="91440" bIns="0" rtlCol="0" anchor="ctr">
            <a:normAutofit/>
          </a:bodyPr>
          <a:lstStyle>
            <a:lvl1pPr algn="l" defTabSz="914400" rtl="0" eaLnBrk="1" latinLnBrk="0" hangingPunct="1">
              <a:lnSpc>
                <a:spcPct val="80000"/>
              </a:lnSpc>
              <a:spcBef>
                <a:spcPct val="0"/>
              </a:spcBef>
              <a:buNone/>
              <a:defRPr sz="30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r>
              <a:rPr lang="en-US"/>
              <a:t>Today’s Presenter</a:t>
            </a:r>
            <a:endParaRPr lang="en-US" sz="2000" b="1" i="1" baseline="2000" dirty="0">
              <a:solidFill>
                <a:schemeClr val="accent1">
                  <a:lumMod val="60000"/>
                  <a:lumOff val="40000"/>
                </a:schemeClr>
              </a:solidFill>
              <a:effectLst>
                <a:outerShdw blurRad="38100" dist="25400" dir="8100000" algn="tr" rotWithShape="0">
                  <a:srgbClr val="000000">
                    <a:alpha val="20000"/>
                  </a:srgbClr>
                </a:outerShdw>
              </a:effectLst>
              <a:latin typeface="Calibri" panose="020F0502020204030204" pitchFamily="34" charset="0"/>
              <a:cs typeface="Calibri" panose="020F0502020204030204" pitchFamily="34" charset="0"/>
            </a:endParaRPr>
          </a:p>
        </p:txBody>
      </p:sp>
      <p:sp>
        <p:nvSpPr>
          <p:cNvPr id="6" name="Picture Placeholder 5">
            <a:extLst>
              <a:ext uri="{FF2B5EF4-FFF2-40B4-BE49-F238E27FC236}">
                <a16:creationId xmlns:a16="http://schemas.microsoft.com/office/drawing/2014/main" id="{54A60D07-3D8B-44BE-BAA4-68A0F50EEE10}"/>
              </a:ext>
            </a:extLst>
          </p:cNvPr>
          <p:cNvSpPr>
            <a:spLocks noGrp="1"/>
          </p:cNvSpPr>
          <p:nvPr>
            <p:ph type="pic" sz="quarter" idx="11" hasCustomPrompt="1"/>
          </p:nvPr>
        </p:nvSpPr>
        <p:spPr>
          <a:xfrm>
            <a:off x="551543" y="2685144"/>
            <a:ext cx="1868716" cy="1868714"/>
          </a:xfrm>
          <a:solidFill>
            <a:srgbClr val="FFFFFF"/>
          </a:solidFill>
          <a:ln w="76200" cap="sq">
            <a:solidFill>
              <a:schemeClr val="accent5">
                <a:lumMod val="75000"/>
              </a:schemeClr>
            </a:solidFill>
            <a:miter lim="800000"/>
          </a:ln>
          <a:effectLst/>
          <a:scene3d>
            <a:camera prst="orthographicFront"/>
            <a:lightRig rig="threePt" dir="t">
              <a:rot lat="0" lon="0" rev="2700000"/>
            </a:lightRig>
          </a:scene3d>
          <a:sp3d contourW="63500">
            <a:bevelT h="38100"/>
            <a:contourClr>
              <a:srgbClr val="C0C0C0"/>
            </a:contourClr>
          </a:sp3d>
        </p:spPr>
        <p:style>
          <a:lnRef idx="2">
            <a:schemeClr val="accent6"/>
          </a:lnRef>
          <a:fillRef idx="1">
            <a:schemeClr val="lt1"/>
          </a:fillRef>
          <a:effectRef idx="0">
            <a:schemeClr val="accent6"/>
          </a:effectRef>
          <a:fontRef idx="minor">
            <a:schemeClr val="dk1"/>
          </a:fontRef>
        </p:style>
        <p:txBody>
          <a:bodyPr anchor="ctr"/>
          <a:lstStyle>
            <a:lvl1pPr marL="0" indent="0" algn="ctr">
              <a:buNone/>
              <a:defRPr/>
            </a:lvl1pPr>
          </a:lstStyle>
          <a:p>
            <a:r>
              <a:rPr lang="en-US"/>
              <a:t>Add photo here</a:t>
            </a:r>
          </a:p>
        </p:txBody>
      </p:sp>
    </p:spTree>
    <p:extLst>
      <p:ext uri="{BB962C8B-B14F-4D97-AF65-F5344CB8AC3E}">
        <p14:creationId xmlns:p14="http://schemas.microsoft.com/office/powerpoint/2010/main" val="73775229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Side Solid Color">
    <p:spTree>
      <p:nvGrpSpPr>
        <p:cNvPr id="1" name=""/>
        <p:cNvGrpSpPr/>
        <p:nvPr/>
      </p:nvGrpSpPr>
      <p:grpSpPr>
        <a:xfrm>
          <a:off x="0" y="0"/>
          <a:ext cx="0" cy="0"/>
          <a:chOff x="0" y="0"/>
          <a:chExt cx="0" cy="0"/>
        </a:xfrm>
      </p:grpSpPr>
      <p:sp>
        <p:nvSpPr>
          <p:cNvPr id="189" name="Shape 189"/>
          <p:cNvSpPr/>
          <p:nvPr/>
        </p:nvSpPr>
        <p:spPr>
          <a:xfrm>
            <a:off x="-10467" y="-5034"/>
            <a:ext cx="4397256" cy="6868068"/>
          </a:xfrm>
          <a:prstGeom prst="rect">
            <a:avLst/>
          </a:prstGeom>
          <a:solidFill>
            <a:srgbClr val="434F5A"/>
          </a:solidFill>
          <a:ln w="12700">
            <a:miter lim="400000"/>
          </a:ln>
        </p:spPr>
        <p:txBody>
          <a:bodyPr lIns="0" tIns="0" rIns="0" bIns="0" anchor="ctr"/>
          <a:lstStyle/>
          <a:p>
            <a:pPr defTabSz="344647">
              <a:defRPr sz="3200"/>
            </a:pPr>
            <a:endParaRPr sz="3200"/>
          </a:p>
        </p:txBody>
      </p:sp>
      <p:grpSp>
        <p:nvGrpSpPr>
          <p:cNvPr id="197" name="Group 197"/>
          <p:cNvGrpSpPr/>
          <p:nvPr/>
        </p:nvGrpSpPr>
        <p:grpSpPr>
          <a:xfrm>
            <a:off x="206256" y="6579295"/>
            <a:ext cx="652434" cy="198656"/>
            <a:chOff x="0" y="0"/>
            <a:chExt cx="1739821" cy="397311"/>
          </a:xfrm>
        </p:grpSpPr>
        <p:grpSp>
          <p:nvGrpSpPr>
            <p:cNvPr id="192" name="Group 192"/>
            <p:cNvGrpSpPr/>
            <p:nvPr/>
          </p:nvGrpSpPr>
          <p:grpSpPr>
            <a:xfrm>
              <a:off x="0" y="16976"/>
              <a:ext cx="378730" cy="275796"/>
              <a:chOff x="0" y="0"/>
              <a:chExt cx="378729" cy="275794"/>
            </a:xfrm>
          </p:grpSpPr>
          <p:sp>
            <p:nvSpPr>
              <p:cNvPr id="190" name="Shape 190"/>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chemeClr val="accent1"/>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91" name="Shape 191"/>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196" name="Group 196"/>
            <p:cNvGrpSpPr/>
            <p:nvPr/>
          </p:nvGrpSpPr>
          <p:grpSpPr>
            <a:xfrm>
              <a:off x="451491" y="-1"/>
              <a:ext cx="1288331" cy="397313"/>
              <a:chOff x="0" y="0"/>
              <a:chExt cx="1288330" cy="397311"/>
            </a:xfrm>
          </p:grpSpPr>
          <p:sp>
            <p:nvSpPr>
              <p:cNvPr id="193" name="Shape 193"/>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94" name="Shape 194"/>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195" name="Shape 195"/>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
        <p:nvSpPr>
          <p:cNvPr id="198" name="Shape 198"/>
          <p:cNvSpPr/>
          <p:nvPr/>
        </p:nvSpPr>
        <p:spPr>
          <a:xfrm>
            <a:off x="8660449" y="6553200"/>
            <a:ext cx="97069" cy="203200"/>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ormAutofit fontScale="85000" lnSpcReduction="20000"/>
          </a:bodyPr>
          <a:lstStyle>
            <a:lvl1pPr>
              <a:defRPr sz="1800">
                <a:solidFill>
                  <a:srgbClr val="FFFFFF"/>
                </a:solidFill>
                <a:latin typeface="Roboto Regular"/>
                <a:ea typeface="Roboto Regular"/>
                <a:cs typeface="Roboto Regular"/>
                <a:sym typeface="Roboto Regular"/>
              </a:defRPr>
            </a:lvl1pPr>
          </a:lstStyle>
          <a:p>
            <a:pPr defTabSz="344647">
              <a:defRPr>
                <a:solidFill>
                  <a:srgbClr val="000000"/>
                </a:solidFill>
              </a:defRPr>
            </a:pPr>
            <a:r>
              <a:t>￼</a:t>
            </a:r>
          </a:p>
        </p:txBody>
      </p:sp>
      <p:grpSp>
        <p:nvGrpSpPr>
          <p:cNvPr id="201" name="Group 201">
            <a:hlinkClick r:id="" action="ppaction://hlinkshowjump?jump=previousslide"/>
          </p:cNvPr>
          <p:cNvGrpSpPr/>
          <p:nvPr/>
        </p:nvGrpSpPr>
        <p:grpSpPr>
          <a:xfrm>
            <a:off x="8488689" y="6575220"/>
            <a:ext cx="109845" cy="146460"/>
            <a:chOff x="0" y="0"/>
            <a:chExt cx="292918" cy="292918"/>
          </a:xfrm>
        </p:grpSpPr>
        <p:sp>
          <p:nvSpPr>
            <p:cNvPr id="199" name="Shape 199"/>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222B31"/>
              </a:solidFill>
              <a:prstDash val="solid"/>
              <a:miter lim="400000"/>
            </a:ln>
            <a:effectLst/>
          </p:spPr>
          <p:txBody>
            <a:bodyPr wrap="square" lIns="0" tIns="0" rIns="0" bIns="0" numCol="1" anchor="ctr">
              <a:noAutofit/>
            </a:bodyPr>
            <a:lstStyle/>
            <a:p>
              <a:pPr defTabSz="344647">
                <a:defRPr sz="3200"/>
              </a:pPr>
              <a:endParaRPr sz="3200"/>
            </a:p>
          </p:txBody>
        </p:sp>
        <p:sp>
          <p:nvSpPr>
            <p:cNvPr id="200" name="Shape 200"/>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222B31"/>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204" name="Group 204">
            <a:hlinkClick r:id="" action="ppaction://hlinkshowjump?jump=nextslide"/>
          </p:cNvPr>
          <p:cNvGrpSpPr/>
          <p:nvPr/>
        </p:nvGrpSpPr>
        <p:grpSpPr>
          <a:xfrm flipH="1">
            <a:off x="8807778" y="6575220"/>
            <a:ext cx="109845" cy="146460"/>
            <a:chOff x="0" y="0"/>
            <a:chExt cx="292918" cy="292918"/>
          </a:xfrm>
        </p:grpSpPr>
        <p:sp>
          <p:nvSpPr>
            <p:cNvPr id="202" name="Shape 202"/>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222B31"/>
              </a:solidFill>
              <a:prstDash val="solid"/>
              <a:miter lim="400000"/>
            </a:ln>
            <a:effectLst/>
          </p:spPr>
          <p:txBody>
            <a:bodyPr wrap="square" lIns="0" tIns="0" rIns="0" bIns="0" numCol="1" anchor="ctr">
              <a:noAutofit/>
            </a:bodyPr>
            <a:lstStyle/>
            <a:p>
              <a:pPr defTabSz="344647">
                <a:defRPr sz="3200"/>
              </a:pPr>
              <a:endParaRPr sz="3200"/>
            </a:p>
          </p:txBody>
        </p:sp>
        <p:sp>
          <p:nvSpPr>
            <p:cNvPr id="203" name="Shape 203"/>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222B31"/>
            </a:solidFill>
            <a:ln w="12700" cap="flat">
              <a:noFill/>
              <a:miter lim="400000"/>
            </a:ln>
            <a:effectLst/>
          </p:spPr>
          <p:txBody>
            <a:bodyPr wrap="square" lIns="0" tIns="0" rIns="0" bIns="0" numCol="1" anchor="ctr">
              <a:noAutofit/>
            </a:bodyPr>
            <a:lstStyle/>
            <a:p>
              <a:pPr defTabSz="344647">
                <a:defRPr sz="3200"/>
              </a:pPr>
              <a:endParaRPr sz="3200"/>
            </a:p>
          </p:txBody>
        </p:sp>
      </p:grpSp>
      <p:sp>
        <p:nvSpPr>
          <p:cNvPr id="205" name="Shape 205"/>
          <p:cNvSpPr>
            <a:spLocks noGrp="1"/>
          </p:cNvSpPr>
          <p:nvPr>
            <p:ph type="sldNum" sz="quarter" idx="2"/>
          </p:nvPr>
        </p:nvSpPr>
        <p:spPr>
          <a:xfrm>
            <a:off x="8639269" y="6616700"/>
            <a:ext cx="139429" cy="203200"/>
          </a:xfrm>
          <a:prstGeom prst="rect">
            <a:avLst/>
          </a:prstGeom>
        </p:spPr>
        <p:txBody>
          <a:bodyPr/>
          <a:lstStyle>
            <a:lvl1pPr>
              <a:defRPr>
                <a:solidFill>
                  <a:srgbClr val="212830"/>
                </a:solidFill>
              </a:defRPr>
            </a:lvl1pPr>
          </a:lstStyle>
          <a:p>
            <a:fld id="{86CB4B4D-7CA3-9044-876B-883B54F8677D}" type="slidenum">
              <a:rPr/>
              <a:pPr/>
              <a:t>‹#›</a:t>
            </a:fld>
            <a:endParaRPr/>
          </a:p>
        </p:txBody>
      </p:sp>
      <p:sp>
        <p:nvSpPr>
          <p:cNvPr id="206" name="Shape 206"/>
          <p:cNvSpPr>
            <a:spLocks noGrp="1"/>
          </p:cNvSpPr>
          <p:nvPr>
            <p:ph type="title"/>
          </p:nvPr>
        </p:nvSpPr>
        <p:spPr>
          <a:xfrm>
            <a:off x="744767" y="179682"/>
            <a:ext cx="7654543" cy="741978"/>
          </a:xfrm>
          <a:prstGeom prst="rect">
            <a:avLst/>
          </a:prstGeom>
        </p:spPr>
        <p:txBody>
          <a:bodyPr/>
          <a:lstStyle>
            <a:lvl1pPr algn="l">
              <a:defRPr>
                <a:solidFill>
                  <a:srgbClr val="FFFFFF"/>
                </a:solidFill>
              </a:defRPr>
            </a:lvl1pPr>
          </a:lstStyle>
          <a:p>
            <a:pPr lvl="0">
              <a:defRPr sz="1800" b="0">
                <a:solidFill>
                  <a:srgbClr val="000000"/>
                </a:solidFill>
              </a:defRPr>
            </a:pPr>
            <a:r>
              <a:rPr sz="3800" b="1">
                <a:solidFill>
                  <a:srgbClr val="FFFFFF"/>
                </a:solidFill>
              </a:rPr>
              <a:t>Title Text</a:t>
            </a:r>
          </a:p>
        </p:txBody>
      </p:sp>
    </p:spTree>
    <p:extLst>
      <p:ext uri="{BB962C8B-B14F-4D97-AF65-F5344CB8AC3E}">
        <p14:creationId xmlns:p14="http://schemas.microsoft.com/office/powerpoint/2010/main" val="2859344620"/>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Side Solid Color copy">
    <p:spTree>
      <p:nvGrpSpPr>
        <p:cNvPr id="1" name=""/>
        <p:cNvGrpSpPr/>
        <p:nvPr/>
      </p:nvGrpSpPr>
      <p:grpSpPr>
        <a:xfrm>
          <a:off x="0" y="0"/>
          <a:ext cx="0" cy="0"/>
          <a:chOff x="0" y="0"/>
          <a:chExt cx="0" cy="0"/>
        </a:xfrm>
      </p:grpSpPr>
      <p:grpSp>
        <p:nvGrpSpPr>
          <p:cNvPr id="215" name="Group 215"/>
          <p:cNvGrpSpPr/>
          <p:nvPr/>
        </p:nvGrpSpPr>
        <p:grpSpPr>
          <a:xfrm>
            <a:off x="206256" y="6579295"/>
            <a:ext cx="652434" cy="198656"/>
            <a:chOff x="0" y="0"/>
            <a:chExt cx="1739821" cy="397311"/>
          </a:xfrm>
        </p:grpSpPr>
        <p:grpSp>
          <p:nvGrpSpPr>
            <p:cNvPr id="210" name="Group 210"/>
            <p:cNvGrpSpPr/>
            <p:nvPr/>
          </p:nvGrpSpPr>
          <p:grpSpPr>
            <a:xfrm>
              <a:off x="0" y="16976"/>
              <a:ext cx="378730" cy="275796"/>
              <a:chOff x="0" y="0"/>
              <a:chExt cx="378729" cy="275794"/>
            </a:xfrm>
          </p:grpSpPr>
          <p:sp>
            <p:nvSpPr>
              <p:cNvPr id="208" name="Shape 208"/>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chemeClr val="accent1"/>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209" name="Shape 209"/>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214" name="Group 214"/>
            <p:cNvGrpSpPr/>
            <p:nvPr/>
          </p:nvGrpSpPr>
          <p:grpSpPr>
            <a:xfrm>
              <a:off x="451491" y="-1"/>
              <a:ext cx="1288331" cy="397313"/>
              <a:chOff x="0" y="0"/>
              <a:chExt cx="1288330" cy="397311"/>
            </a:xfrm>
          </p:grpSpPr>
          <p:sp>
            <p:nvSpPr>
              <p:cNvPr id="211" name="Shape 211"/>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212" name="Shape 212"/>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213" name="Shape 213"/>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
        <p:nvSpPr>
          <p:cNvPr id="216" name="Shape 216"/>
          <p:cNvSpPr/>
          <p:nvPr/>
        </p:nvSpPr>
        <p:spPr>
          <a:xfrm>
            <a:off x="8660449" y="6540500"/>
            <a:ext cx="97069" cy="203200"/>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normAutofit fontScale="85000" lnSpcReduction="20000"/>
          </a:bodyPr>
          <a:lstStyle>
            <a:lvl1pPr>
              <a:defRPr sz="1800">
                <a:solidFill>
                  <a:srgbClr val="FFFFFF"/>
                </a:solidFill>
                <a:latin typeface="Roboto Regular"/>
                <a:ea typeface="Roboto Regular"/>
                <a:cs typeface="Roboto Regular"/>
                <a:sym typeface="Roboto Regular"/>
              </a:defRPr>
            </a:lvl1pPr>
          </a:lstStyle>
          <a:p>
            <a:pPr defTabSz="344647">
              <a:defRPr>
                <a:solidFill>
                  <a:srgbClr val="000000"/>
                </a:solidFill>
              </a:defRPr>
            </a:pPr>
            <a:r>
              <a:t>￼</a:t>
            </a:r>
          </a:p>
        </p:txBody>
      </p:sp>
      <p:grpSp>
        <p:nvGrpSpPr>
          <p:cNvPr id="219" name="Group 219">
            <a:hlinkClick r:id="" action="ppaction://hlinkshowjump?jump=previousslide"/>
          </p:cNvPr>
          <p:cNvGrpSpPr/>
          <p:nvPr/>
        </p:nvGrpSpPr>
        <p:grpSpPr>
          <a:xfrm>
            <a:off x="8488689" y="6575220"/>
            <a:ext cx="109845" cy="146460"/>
            <a:chOff x="0" y="0"/>
            <a:chExt cx="292918" cy="292918"/>
          </a:xfrm>
        </p:grpSpPr>
        <p:sp>
          <p:nvSpPr>
            <p:cNvPr id="217" name="Shape 217"/>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222B31"/>
              </a:solidFill>
              <a:prstDash val="solid"/>
              <a:miter lim="400000"/>
            </a:ln>
            <a:effectLst/>
          </p:spPr>
          <p:txBody>
            <a:bodyPr wrap="square" lIns="0" tIns="0" rIns="0" bIns="0" numCol="1" anchor="ctr">
              <a:noAutofit/>
            </a:bodyPr>
            <a:lstStyle/>
            <a:p>
              <a:pPr defTabSz="344647">
                <a:defRPr sz="3200"/>
              </a:pPr>
              <a:endParaRPr sz="3200"/>
            </a:p>
          </p:txBody>
        </p:sp>
        <p:sp>
          <p:nvSpPr>
            <p:cNvPr id="218" name="Shape 218"/>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222B31"/>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222" name="Group 222">
            <a:hlinkClick r:id="" action="ppaction://hlinkshowjump?jump=nextslide"/>
          </p:cNvPr>
          <p:cNvGrpSpPr/>
          <p:nvPr/>
        </p:nvGrpSpPr>
        <p:grpSpPr>
          <a:xfrm flipH="1">
            <a:off x="8807778" y="6575220"/>
            <a:ext cx="109845" cy="146460"/>
            <a:chOff x="0" y="0"/>
            <a:chExt cx="292918" cy="292918"/>
          </a:xfrm>
        </p:grpSpPr>
        <p:sp>
          <p:nvSpPr>
            <p:cNvPr id="220" name="Shape 220"/>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222B31"/>
              </a:solidFill>
              <a:prstDash val="solid"/>
              <a:miter lim="400000"/>
            </a:ln>
            <a:effectLst/>
          </p:spPr>
          <p:txBody>
            <a:bodyPr wrap="square" lIns="0" tIns="0" rIns="0" bIns="0" numCol="1" anchor="ctr">
              <a:noAutofit/>
            </a:bodyPr>
            <a:lstStyle/>
            <a:p>
              <a:pPr defTabSz="344647">
                <a:defRPr sz="3200"/>
              </a:pPr>
              <a:endParaRPr sz="3200"/>
            </a:p>
          </p:txBody>
        </p:sp>
        <p:sp>
          <p:nvSpPr>
            <p:cNvPr id="221" name="Shape 221"/>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222B31"/>
            </a:solidFill>
            <a:ln w="12700" cap="flat">
              <a:noFill/>
              <a:miter lim="400000"/>
            </a:ln>
            <a:effectLst/>
          </p:spPr>
          <p:txBody>
            <a:bodyPr wrap="square" lIns="0" tIns="0" rIns="0" bIns="0" numCol="1" anchor="ctr">
              <a:noAutofit/>
            </a:bodyPr>
            <a:lstStyle/>
            <a:p>
              <a:pPr defTabSz="344647">
                <a:defRPr sz="3200"/>
              </a:pPr>
              <a:endParaRPr sz="3200"/>
            </a:p>
          </p:txBody>
        </p:sp>
      </p:grpSp>
      <p:sp>
        <p:nvSpPr>
          <p:cNvPr id="223" name="Shape 223"/>
          <p:cNvSpPr>
            <a:spLocks noGrp="1"/>
          </p:cNvSpPr>
          <p:nvPr>
            <p:ph type="sldNum" sz="quarter" idx="2"/>
          </p:nvPr>
        </p:nvSpPr>
        <p:spPr>
          <a:xfrm>
            <a:off x="8639269" y="6578600"/>
            <a:ext cx="139429" cy="203200"/>
          </a:xfrm>
          <a:prstGeom prst="rect">
            <a:avLst/>
          </a:prstGeom>
        </p:spPr>
        <p:txBody>
          <a:bodyPr/>
          <a:lstStyle>
            <a:lvl1pPr>
              <a:defRPr>
                <a:solidFill>
                  <a:srgbClr val="212830"/>
                </a:solidFill>
              </a:defRPr>
            </a:lvl1pPr>
          </a:lstStyle>
          <a:p>
            <a:fld id="{86CB4B4D-7CA3-9044-876B-883B54F8677D}" type="slidenum">
              <a:rPr/>
              <a:pPr/>
              <a:t>‹#›</a:t>
            </a:fld>
            <a:endParaRPr dirty="0"/>
          </a:p>
        </p:txBody>
      </p:sp>
      <p:sp>
        <p:nvSpPr>
          <p:cNvPr id="224" name="Shape 224"/>
          <p:cNvSpPr>
            <a:spLocks noGrp="1"/>
          </p:cNvSpPr>
          <p:nvPr>
            <p:ph type="body" idx="1"/>
          </p:nvPr>
        </p:nvSpPr>
        <p:spPr>
          <a:xfrm>
            <a:off x="5639823" y="814944"/>
            <a:ext cx="2806018" cy="793751"/>
          </a:xfrm>
          <a:prstGeom prst="rect">
            <a:avLst/>
          </a:prstGeom>
        </p:spPr>
        <p:txBody>
          <a:bodyPr/>
          <a:lstStyle>
            <a:lvl1pPr algn="l">
              <a:defRPr>
                <a:solidFill>
                  <a:srgbClr val="212830"/>
                </a:solidFill>
              </a:defRPr>
            </a:lvl1pPr>
            <a:lvl2pPr algn="l">
              <a:defRPr>
                <a:solidFill>
                  <a:srgbClr val="212830"/>
                </a:solidFill>
              </a:defRPr>
            </a:lvl2pPr>
            <a:lvl3pPr algn="l">
              <a:defRPr>
                <a:solidFill>
                  <a:srgbClr val="212830"/>
                </a:solidFill>
              </a:defRPr>
            </a:lvl3pPr>
            <a:lvl4pPr algn="l">
              <a:defRPr>
                <a:solidFill>
                  <a:srgbClr val="212830"/>
                </a:solidFill>
              </a:defRPr>
            </a:lvl4pPr>
            <a:lvl5pPr algn="l">
              <a:defRPr>
                <a:solidFill>
                  <a:srgbClr val="212830"/>
                </a:solidFill>
              </a:defRPr>
            </a:lvl5pPr>
          </a:lstStyle>
          <a:p>
            <a:pPr lvl="0">
              <a:defRPr sz="1800">
                <a:solidFill>
                  <a:srgbClr val="000000"/>
                </a:solidFill>
              </a:defRPr>
            </a:pPr>
            <a:r>
              <a:rPr sz="700">
                <a:solidFill>
                  <a:srgbClr val="212830"/>
                </a:solidFill>
              </a:rPr>
              <a:t>Body Level One</a:t>
            </a:r>
          </a:p>
          <a:p>
            <a:pPr lvl="1">
              <a:defRPr sz="1800">
                <a:solidFill>
                  <a:srgbClr val="000000"/>
                </a:solidFill>
              </a:defRPr>
            </a:pPr>
            <a:r>
              <a:rPr sz="700">
                <a:solidFill>
                  <a:srgbClr val="212830"/>
                </a:solidFill>
              </a:rPr>
              <a:t>Body Level Two</a:t>
            </a:r>
          </a:p>
          <a:p>
            <a:pPr lvl="2">
              <a:defRPr sz="1800">
                <a:solidFill>
                  <a:srgbClr val="000000"/>
                </a:solidFill>
              </a:defRPr>
            </a:pPr>
            <a:r>
              <a:rPr sz="700">
                <a:solidFill>
                  <a:srgbClr val="212830"/>
                </a:solidFill>
              </a:rPr>
              <a:t>Body Level Three</a:t>
            </a:r>
          </a:p>
          <a:p>
            <a:pPr lvl="3">
              <a:defRPr sz="1800">
                <a:solidFill>
                  <a:srgbClr val="000000"/>
                </a:solidFill>
              </a:defRPr>
            </a:pPr>
            <a:r>
              <a:rPr sz="700">
                <a:solidFill>
                  <a:srgbClr val="212830"/>
                </a:solidFill>
              </a:rPr>
              <a:t>Body Level Four</a:t>
            </a:r>
          </a:p>
          <a:p>
            <a:pPr lvl="4">
              <a:defRPr sz="1800">
                <a:solidFill>
                  <a:srgbClr val="000000"/>
                </a:solidFill>
              </a:defRPr>
            </a:pPr>
            <a:r>
              <a:rPr sz="700">
                <a:solidFill>
                  <a:srgbClr val="212830"/>
                </a:solidFill>
              </a:rPr>
              <a:t>Body Level Five</a:t>
            </a:r>
          </a:p>
        </p:txBody>
      </p:sp>
      <p:sp>
        <p:nvSpPr>
          <p:cNvPr id="225" name="Shape 225"/>
          <p:cNvSpPr>
            <a:spLocks noGrp="1"/>
          </p:cNvSpPr>
          <p:nvPr>
            <p:ph type="title"/>
          </p:nvPr>
        </p:nvSpPr>
        <p:spPr>
          <a:xfrm>
            <a:off x="744767" y="179682"/>
            <a:ext cx="7654543" cy="741978"/>
          </a:xfrm>
          <a:prstGeom prst="rect">
            <a:avLst/>
          </a:prstGeom>
        </p:spPr>
        <p:txBody>
          <a:bodyPr/>
          <a:lstStyle>
            <a:lvl1pPr algn="l">
              <a:defRPr>
                <a:solidFill>
                  <a:srgbClr val="FFFFFF"/>
                </a:solidFill>
              </a:defRPr>
            </a:lvl1pPr>
          </a:lstStyle>
          <a:p>
            <a:pPr lvl="0">
              <a:defRPr sz="1800" b="0">
                <a:solidFill>
                  <a:srgbClr val="000000"/>
                </a:solidFill>
              </a:defRPr>
            </a:pPr>
            <a:r>
              <a:rPr sz="3800" b="1">
                <a:solidFill>
                  <a:srgbClr val="FFFFFF"/>
                </a:solidFill>
              </a:rPr>
              <a:t>Title Text</a:t>
            </a:r>
          </a:p>
        </p:txBody>
      </p:sp>
    </p:spTree>
    <p:extLst>
      <p:ext uri="{BB962C8B-B14F-4D97-AF65-F5344CB8AC3E}">
        <p14:creationId xmlns:p14="http://schemas.microsoft.com/office/powerpoint/2010/main" val="1815743742"/>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Header &amp; Footer (Light Version) copy 8">
    <p:bg>
      <p:bgPr>
        <a:solidFill>
          <a:srgbClr val="212830"/>
        </a:solidFill>
        <a:effectLst/>
      </p:bgPr>
    </p:bg>
    <p:spTree>
      <p:nvGrpSpPr>
        <p:cNvPr id="1" name=""/>
        <p:cNvGrpSpPr/>
        <p:nvPr/>
      </p:nvGrpSpPr>
      <p:grpSpPr>
        <a:xfrm>
          <a:off x="0" y="0"/>
          <a:ext cx="0" cy="0"/>
          <a:chOff x="0" y="0"/>
          <a:chExt cx="0" cy="0"/>
        </a:xfrm>
      </p:grpSpPr>
      <p:sp>
        <p:nvSpPr>
          <p:cNvPr id="227" name="Shape 227"/>
          <p:cNvSpPr>
            <a:spLocks noGrp="1"/>
          </p:cNvSpPr>
          <p:nvPr>
            <p:ph type="title"/>
          </p:nvPr>
        </p:nvSpPr>
        <p:spPr>
          <a:xfrm>
            <a:off x="744767" y="2412873"/>
            <a:ext cx="7654543" cy="482535"/>
          </a:xfrm>
          <a:prstGeom prst="rect">
            <a:avLst/>
          </a:prstGeom>
        </p:spPr>
        <p:txBody>
          <a:bodyPr/>
          <a:lstStyle>
            <a:lvl1pPr>
              <a:defRPr sz="2100">
                <a:solidFill>
                  <a:srgbClr val="FFFFFF"/>
                </a:solidFill>
              </a:defRPr>
            </a:lvl1pPr>
          </a:lstStyle>
          <a:p>
            <a:pPr lvl="0">
              <a:defRPr sz="1800" b="0">
                <a:solidFill>
                  <a:srgbClr val="000000"/>
                </a:solidFill>
              </a:defRPr>
            </a:pPr>
            <a:r>
              <a:rPr sz="2100" b="1">
                <a:solidFill>
                  <a:srgbClr val="FFFFFF"/>
                </a:solidFill>
              </a:rPr>
              <a:t>Title Text</a:t>
            </a:r>
          </a:p>
        </p:txBody>
      </p:sp>
      <p:sp>
        <p:nvSpPr>
          <p:cNvPr id="228" name="Shape 228"/>
          <p:cNvSpPr>
            <a:spLocks noGrp="1"/>
          </p:cNvSpPr>
          <p:nvPr>
            <p:ph type="body" idx="1"/>
          </p:nvPr>
        </p:nvSpPr>
        <p:spPr>
          <a:xfrm>
            <a:off x="1432798" y="2797129"/>
            <a:ext cx="6278404" cy="793751"/>
          </a:xfrm>
          <a:prstGeom prst="rect">
            <a:avLst/>
          </a:prstGeom>
        </p:spPr>
        <p:txBody>
          <a:bodyPr/>
          <a:lstStyle>
            <a:lvl1pPr>
              <a:defRPr>
                <a:solidFill>
                  <a:srgbClr val="FFFFFF"/>
                </a:solidFill>
                <a:latin typeface="Roboto Regular"/>
                <a:ea typeface="Roboto Regular"/>
                <a:cs typeface="Roboto Regular"/>
                <a:sym typeface="Roboto Regular"/>
              </a:defRPr>
            </a:lvl1pPr>
            <a:lvl2pPr>
              <a:defRPr>
                <a:solidFill>
                  <a:srgbClr val="FFFFFF"/>
                </a:solidFill>
                <a:latin typeface="Roboto Regular"/>
                <a:ea typeface="Roboto Regular"/>
                <a:cs typeface="Roboto Regular"/>
                <a:sym typeface="Roboto Regular"/>
              </a:defRPr>
            </a:lvl2pPr>
            <a:lvl3pPr>
              <a:defRPr>
                <a:solidFill>
                  <a:srgbClr val="FFFFFF"/>
                </a:solidFill>
                <a:latin typeface="Roboto Regular"/>
                <a:ea typeface="Roboto Regular"/>
                <a:cs typeface="Roboto Regular"/>
                <a:sym typeface="Roboto Regular"/>
              </a:defRPr>
            </a:lvl3pPr>
            <a:lvl4pPr>
              <a:defRPr>
                <a:solidFill>
                  <a:srgbClr val="FFFFFF"/>
                </a:solidFill>
                <a:latin typeface="Roboto Regular"/>
                <a:ea typeface="Roboto Regular"/>
                <a:cs typeface="Roboto Regular"/>
                <a:sym typeface="Roboto Regular"/>
              </a:defRPr>
            </a:lvl4pPr>
            <a:lvl5pPr>
              <a:defRPr>
                <a:solidFill>
                  <a:srgbClr val="FFFFFF"/>
                </a:solidFill>
                <a:latin typeface="Roboto Regular"/>
                <a:ea typeface="Roboto Regular"/>
                <a:cs typeface="Roboto Regular"/>
                <a:sym typeface="Roboto Regular"/>
              </a:defRPr>
            </a:lvl5pPr>
          </a:lstStyle>
          <a:p>
            <a:pPr lvl="0">
              <a:defRPr sz="1800">
                <a:solidFill>
                  <a:srgbClr val="000000"/>
                </a:solidFill>
              </a:defRPr>
            </a:pPr>
            <a:r>
              <a:rPr sz="700">
                <a:solidFill>
                  <a:srgbClr val="FFFFFF"/>
                </a:solidFill>
              </a:rPr>
              <a:t>Body Level One</a:t>
            </a:r>
          </a:p>
          <a:p>
            <a:pPr lvl="1">
              <a:defRPr sz="1800">
                <a:solidFill>
                  <a:srgbClr val="000000"/>
                </a:solidFill>
              </a:defRPr>
            </a:pPr>
            <a:r>
              <a:rPr sz="700">
                <a:solidFill>
                  <a:srgbClr val="FFFFFF"/>
                </a:solidFill>
              </a:rPr>
              <a:t>Body Level Two</a:t>
            </a:r>
          </a:p>
          <a:p>
            <a:pPr lvl="2">
              <a:defRPr sz="1800">
                <a:solidFill>
                  <a:srgbClr val="000000"/>
                </a:solidFill>
              </a:defRPr>
            </a:pPr>
            <a:r>
              <a:rPr sz="700">
                <a:solidFill>
                  <a:srgbClr val="FFFFFF"/>
                </a:solidFill>
              </a:rPr>
              <a:t>Body Level Three</a:t>
            </a:r>
          </a:p>
          <a:p>
            <a:pPr lvl="3">
              <a:defRPr sz="1800">
                <a:solidFill>
                  <a:srgbClr val="000000"/>
                </a:solidFill>
              </a:defRPr>
            </a:pPr>
            <a:r>
              <a:rPr sz="700">
                <a:solidFill>
                  <a:srgbClr val="FFFFFF"/>
                </a:solidFill>
              </a:rPr>
              <a:t>Body Level Four</a:t>
            </a:r>
          </a:p>
          <a:p>
            <a:pPr lvl="4">
              <a:defRPr sz="1800">
                <a:solidFill>
                  <a:srgbClr val="000000"/>
                </a:solidFill>
              </a:defRPr>
            </a:pPr>
            <a:r>
              <a:rPr sz="700">
                <a:solidFill>
                  <a:srgbClr val="FFFFFF"/>
                </a:solidFill>
              </a:rPr>
              <a:t>Body Level Five</a:t>
            </a:r>
          </a:p>
        </p:txBody>
      </p:sp>
    </p:spTree>
    <p:extLst>
      <p:ext uri="{BB962C8B-B14F-4D97-AF65-F5344CB8AC3E}">
        <p14:creationId xmlns:p14="http://schemas.microsoft.com/office/powerpoint/2010/main" val="4118302259"/>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graphicFrame>
        <p:nvGraphicFramePr>
          <p:cNvPr id="230" name="Table 230"/>
          <p:cNvGraphicFramePr/>
          <p:nvPr/>
        </p:nvGraphicFramePr>
        <p:xfrm>
          <a:off x="1143000" y="1590118"/>
          <a:ext cx="6918824" cy="4316112"/>
        </p:xfrm>
        <a:graphic>
          <a:graphicData uri="http://schemas.openxmlformats.org/drawingml/2006/table">
            <a:tbl>
              <a:tblPr firstRow="1" firstCol="1" bandRow="1"/>
              <a:tblGrid>
                <a:gridCol w="1729706">
                  <a:extLst>
                    <a:ext uri="{9D8B030D-6E8A-4147-A177-3AD203B41FA5}">
                      <a16:colId xmlns:a16="http://schemas.microsoft.com/office/drawing/2014/main" val="20000"/>
                    </a:ext>
                  </a:extLst>
                </a:gridCol>
                <a:gridCol w="1729706">
                  <a:extLst>
                    <a:ext uri="{9D8B030D-6E8A-4147-A177-3AD203B41FA5}">
                      <a16:colId xmlns:a16="http://schemas.microsoft.com/office/drawing/2014/main" val="20001"/>
                    </a:ext>
                  </a:extLst>
                </a:gridCol>
                <a:gridCol w="1729706">
                  <a:extLst>
                    <a:ext uri="{9D8B030D-6E8A-4147-A177-3AD203B41FA5}">
                      <a16:colId xmlns:a16="http://schemas.microsoft.com/office/drawing/2014/main" val="20002"/>
                    </a:ext>
                  </a:extLst>
                </a:gridCol>
                <a:gridCol w="1729706">
                  <a:extLst>
                    <a:ext uri="{9D8B030D-6E8A-4147-A177-3AD203B41FA5}">
                      <a16:colId xmlns:a16="http://schemas.microsoft.com/office/drawing/2014/main" val="20003"/>
                    </a:ext>
                  </a:extLst>
                </a:gridCol>
              </a:tblGrid>
              <a:tr h="479568">
                <a:tc>
                  <a:txBody>
                    <a:bodyPr/>
                    <a:lstStyle/>
                    <a:p>
                      <a:pPr lvl="0" defTabSz="914400">
                        <a:defRPr sz="3600">
                          <a:sym typeface="Helvetica"/>
                        </a:defRPr>
                      </a:pPr>
                      <a:endParaRPr sz="1800"/>
                    </a:p>
                  </a:txBody>
                  <a:tcPr marL="19050" marR="19050" marT="25400" marB="25400" anchor="ctr" horzOverflow="overflow"/>
                </a:tc>
                <a:tc>
                  <a:txBody>
                    <a:bodyPr/>
                    <a:lstStyle/>
                    <a:p>
                      <a:pPr lvl="0" defTabSz="914400">
                        <a:defRPr sz="3600">
                          <a:sym typeface="Helvetica"/>
                        </a:defRPr>
                      </a:pPr>
                      <a:endParaRPr sz="1800"/>
                    </a:p>
                  </a:txBody>
                  <a:tcPr marL="19050" marR="19050" marT="25400" marB="25400" anchor="ctr" horzOverflow="overflow"/>
                </a:tc>
                <a:tc>
                  <a:txBody>
                    <a:bodyPr/>
                    <a:lstStyle/>
                    <a:p>
                      <a:pPr lvl="0" defTabSz="914400">
                        <a:defRPr sz="3600">
                          <a:sym typeface="Helvetica"/>
                        </a:defRPr>
                      </a:pPr>
                      <a:endParaRPr sz="1800"/>
                    </a:p>
                  </a:txBody>
                  <a:tcPr marL="19050" marR="19050" marT="25400" marB="25400" anchor="ctr" horzOverflow="overflow"/>
                </a:tc>
                <a:tc>
                  <a:txBody>
                    <a:bodyPr/>
                    <a:lstStyle/>
                    <a:p>
                      <a:pPr lvl="0" defTabSz="914400">
                        <a:defRPr sz="3600">
                          <a:sym typeface="Helvetica"/>
                        </a:defRPr>
                      </a:pPr>
                      <a:endParaRPr sz="1800"/>
                    </a:p>
                  </a:txBody>
                  <a:tcPr marL="19050" marR="19050" marT="25400" marB="25400" anchor="ctr" horzOverflow="overflow"/>
                </a:tc>
                <a:extLst>
                  <a:ext uri="{0D108BD9-81ED-4DB2-BD59-A6C34878D82A}">
                    <a16:rowId xmlns:a16="http://schemas.microsoft.com/office/drawing/2014/main" val="10000"/>
                  </a:ext>
                </a:extLst>
              </a:tr>
              <a:tr h="479568">
                <a:tc>
                  <a:txBody>
                    <a:bodyPr/>
                    <a:lstStyle/>
                    <a:p>
                      <a:pPr lvl="0" defTabSz="914400">
                        <a:defRPr sz="3600">
                          <a:sym typeface="Helvetica"/>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extLst>
                  <a:ext uri="{0D108BD9-81ED-4DB2-BD59-A6C34878D82A}">
                    <a16:rowId xmlns:a16="http://schemas.microsoft.com/office/drawing/2014/main" val="10001"/>
                  </a:ext>
                </a:extLst>
              </a:tr>
              <a:tr h="479568">
                <a:tc>
                  <a:txBody>
                    <a:bodyPr/>
                    <a:lstStyle/>
                    <a:p>
                      <a:pPr lvl="0" defTabSz="914400">
                        <a:defRPr sz="3600">
                          <a:sym typeface="Helvetica"/>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extLst>
                  <a:ext uri="{0D108BD9-81ED-4DB2-BD59-A6C34878D82A}">
                    <a16:rowId xmlns:a16="http://schemas.microsoft.com/office/drawing/2014/main" val="10002"/>
                  </a:ext>
                </a:extLst>
              </a:tr>
              <a:tr h="479568">
                <a:tc>
                  <a:txBody>
                    <a:bodyPr/>
                    <a:lstStyle/>
                    <a:p>
                      <a:pPr lvl="0" defTabSz="914400">
                        <a:defRPr sz="3600">
                          <a:sym typeface="Helvetica"/>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extLst>
                  <a:ext uri="{0D108BD9-81ED-4DB2-BD59-A6C34878D82A}">
                    <a16:rowId xmlns:a16="http://schemas.microsoft.com/office/drawing/2014/main" val="10003"/>
                  </a:ext>
                </a:extLst>
              </a:tr>
              <a:tr h="479568">
                <a:tc>
                  <a:txBody>
                    <a:bodyPr/>
                    <a:lstStyle/>
                    <a:p>
                      <a:pPr lvl="0" defTabSz="914400">
                        <a:defRPr sz="3600">
                          <a:sym typeface="Helvetica"/>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extLst>
                  <a:ext uri="{0D108BD9-81ED-4DB2-BD59-A6C34878D82A}">
                    <a16:rowId xmlns:a16="http://schemas.microsoft.com/office/drawing/2014/main" val="10004"/>
                  </a:ext>
                </a:extLst>
              </a:tr>
              <a:tr h="479568">
                <a:tc>
                  <a:txBody>
                    <a:bodyPr/>
                    <a:lstStyle/>
                    <a:p>
                      <a:pPr lvl="0" defTabSz="914400">
                        <a:defRPr sz="3600">
                          <a:sym typeface="Helvetica"/>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extLst>
                  <a:ext uri="{0D108BD9-81ED-4DB2-BD59-A6C34878D82A}">
                    <a16:rowId xmlns:a16="http://schemas.microsoft.com/office/drawing/2014/main" val="10005"/>
                  </a:ext>
                </a:extLst>
              </a:tr>
              <a:tr h="479568">
                <a:tc>
                  <a:txBody>
                    <a:bodyPr/>
                    <a:lstStyle/>
                    <a:p>
                      <a:pPr lvl="0" defTabSz="914400">
                        <a:defRPr sz="3600">
                          <a:sym typeface="Helvetica"/>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extLst>
                  <a:ext uri="{0D108BD9-81ED-4DB2-BD59-A6C34878D82A}">
                    <a16:rowId xmlns:a16="http://schemas.microsoft.com/office/drawing/2014/main" val="10006"/>
                  </a:ext>
                </a:extLst>
              </a:tr>
              <a:tr h="479568">
                <a:tc>
                  <a:txBody>
                    <a:bodyPr/>
                    <a:lstStyle/>
                    <a:p>
                      <a:pPr lvl="0" defTabSz="914400">
                        <a:defRPr sz="3600">
                          <a:sym typeface="Helvetica"/>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extLst>
                  <a:ext uri="{0D108BD9-81ED-4DB2-BD59-A6C34878D82A}">
                    <a16:rowId xmlns:a16="http://schemas.microsoft.com/office/drawing/2014/main" val="10007"/>
                  </a:ext>
                </a:extLst>
              </a:tr>
              <a:tr h="479568">
                <a:tc>
                  <a:txBody>
                    <a:bodyPr/>
                    <a:lstStyle/>
                    <a:p>
                      <a:pPr lvl="0" defTabSz="914400">
                        <a:defRPr sz="3600">
                          <a:sym typeface="Helvetica"/>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tc>
                  <a:txBody>
                    <a:bodyPr/>
                    <a:lstStyle/>
                    <a:p>
                      <a:pPr lvl="0" defTabSz="914400">
                        <a:defRPr sz="3600">
                          <a:sym typeface="Helvetica Light"/>
                        </a:defRPr>
                      </a:pPr>
                      <a:endParaRPr sz="1800"/>
                    </a:p>
                  </a:txBody>
                  <a:tcPr marL="19050" marR="19050" marT="25400" marB="25400" anchor="ctr" horzOverflow="overflow"/>
                </a:tc>
                <a:extLst>
                  <a:ext uri="{0D108BD9-81ED-4DB2-BD59-A6C34878D82A}">
                    <a16:rowId xmlns:a16="http://schemas.microsoft.com/office/drawing/2014/main" val="10008"/>
                  </a:ext>
                </a:extLst>
              </a:tr>
            </a:tbl>
          </a:graphicData>
        </a:graphic>
      </p:graphicFrame>
      <p:sp>
        <p:nvSpPr>
          <p:cNvPr id="231" name="Shape 231"/>
          <p:cNvSpPr/>
          <p:nvPr/>
        </p:nvSpPr>
        <p:spPr>
          <a:xfrm>
            <a:off x="744767" y="179682"/>
            <a:ext cx="7654543" cy="74197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lvl1pPr>
              <a:defRPr sz="9000" b="1">
                <a:solidFill>
                  <a:srgbClr val="F3854C"/>
                </a:solidFill>
                <a:latin typeface="BebasNeueBold"/>
                <a:ea typeface="BebasNeueBold"/>
                <a:cs typeface="BebasNeueBold"/>
                <a:sym typeface="BebasNeueBold"/>
              </a:defRPr>
            </a:lvl1pPr>
          </a:lstStyle>
          <a:p>
            <a:pPr defTabSz="344647">
              <a:defRPr sz="1800" b="0">
                <a:solidFill>
                  <a:srgbClr val="000000"/>
                </a:solidFill>
              </a:defRPr>
            </a:pPr>
            <a:r>
              <a:rPr sz="3800"/>
              <a:t>Title Text</a:t>
            </a:r>
          </a:p>
        </p:txBody>
      </p:sp>
      <p:sp>
        <p:nvSpPr>
          <p:cNvPr id="232" name="Shape 232"/>
          <p:cNvSpPr/>
          <p:nvPr/>
        </p:nvSpPr>
        <p:spPr>
          <a:xfrm>
            <a:off x="1432798" y="823326"/>
            <a:ext cx="6278404" cy="79375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lvl1pPr>
              <a:defRPr sz="1600">
                <a:latin typeface="Roboto Light"/>
                <a:ea typeface="Roboto Light"/>
                <a:cs typeface="Roboto Light"/>
                <a:sym typeface="Roboto Light"/>
              </a:defRPr>
            </a:lvl1pPr>
            <a:lvl2pPr>
              <a:defRPr sz="1600">
                <a:latin typeface="Roboto Light"/>
                <a:ea typeface="Roboto Light"/>
                <a:cs typeface="Roboto Light"/>
                <a:sym typeface="Roboto Light"/>
              </a:defRPr>
            </a:lvl2pPr>
            <a:lvl3pPr>
              <a:defRPr sz="1600">
                <a:latin typeface="Roboto Light"/>
                <a:ea typeface="Roboto Light"/>
                <a:cs typeface="Roboto Light"/>
                <a:sym typeface="Roboto Light"/>
              </a:defRPr>
            </a:lvl3pPr>
            <a:lvl4pPr>
              <a:defRPr sz="1600">
                <a:latin typeface="Roboto Light"/>
                <a:ea typeface="Roboto Light"/>
                <a:cs typeface="Roboto Light"/>
                <a:sym typeface="Roboto Light"/>
              </a:defRPr>
            </a:lvl4pPr>
            <a:lvl5pPr>
              <a:defRPr sz="1600">
                <a:latin typeface="Roboto Light"/>
                <a:ea typeface="Roboto Light"/>
                <a:cs typeface="Roboto Light"/>
                <a:sym typeface="Roboto Light"/>
              </a:defRPr>
            </a:lvl5pPr>
          </a:lstStyle>
          <a:p>
            <a:pPr defTabSz="344647">
              <a:defRPr sz="1800"/>
            </a:pPr>
            <a:r>
              <a:rPr sz="700"/>
              <a:t>Body Level One</a:t>
            </a:r>
          </a:p>
          <a:p>
            <a:pPr lvl="1" indent="95488" defTabSz="344647">
              <a:defRPr sz="1800"/>
            </a:pPr>
            <a:r>
              <a:rPr sz="700"/>
              <a:t>Body Level Two</a:t>
            </a:r>
          </a:p>
          <a:p>
            <a:pPr lvl="2" indent="190976" defTabSz="344647">
              <a:defRPr sz="1800"/>
            </a:pPr>
            <a:r>
              <a:rPr sz="700"/>
              <a:t>Body Level Three</a:t>
            </a:r>
          </a:p>
          <a:p>
            <a:pPr lvl="3" indent="286463" defTabSz="344647">
              <a:defRPr sz="1800"/>
            </a:pPr>
            <a:r>
              <a:rPr sz="700"/>
              <a:t>Body Level Four</a:t>
            </a:r>
          </a:p>
          <a:p>
            <a:pPr lvl="4" indent="381932" defTabSz="344647">
              <a:defRPr sz="1800"/>
            </a:pPr>
            <a:r>
              <a:rPr sz="700"/>
              <a:t>Body Level Five</a:t>
            </a:r>
          </a:p>
        </p:txBody>
      </p:sp>
      <p:sp>
        <p:nvSpPr>
          <p:cNvPr id="233" name="Shape 233"/>
          <p:cNvSpPr/>
          <p:nvPr/>
        </p:nvSpPr>
        <p:spPr>
          <a:xfrm>
            <a:off x="8604997" y="6540500"/>
            <a:ext cx="207448" cy="203200"/>
          </a:xfrm>
          <a:prstGeom prst="rect">
            <a:avLst/>
          </a:prstGeom>
          <a:ln w="12700">
            <a:miter lim="400000"/>
          </a:ln>
        </p:spPr>
        <p:txBody>
          <a:bodyPr wrap="none" lIns="0" tIns="0" rIns="0" bIns="0">
            <a:normAutofit fontScale="85000" lnSpcReduction="20000"/>
          </a:bodyPr>
          <a:lstStyle/>
          <a:p>
            <a:pPr defTabSz="344647">
              <a:defRPr sz="1800">
                <a:solidFill>
                  <a:srgbClr val="FFFFFF"/>
                </a:solidFill>
                <a:latin typeface="Roboto Regular"/>
                <a:ea typeface="Roboto Regular"/>
                <a:cs typeface="Roboto Regular"/>
                <a:sym typeface="Roboto Regular"/>
              </a:defRPr>
            </a:pPr>
            <a:endParaRPr sz="1800">
              <a:solidFill>
                <a:srgbClr val="FFFFFF"/>
              </a:solidFill>
              <a:latin typeface="Roboto Regular"/>
              <a:ea typeface="Roboto Regular"/>
              <a:cs typeface="Roboto Regular"/>
              <a:sym typeface="Roboto Regular"/>
            </a:endParaRPr>
          </a:p>
        </p:txBody>
      </p:sp>
      <p:grpSp>
        <p:nvGrpSpPr>
          <p:cNvPr id="236" name="Group 236">
            <a:hlinkClick r:id="" action="ppaction://hlinkshowjump?jump=previousslide"/>
          </p:cNvPr>
          <p:cNvGrpSpPr/>
          <p:nvPr/>
        </p:nvGrpSpPr>
        <p:grpSpPr>
          <a:xfrm>
            <a:off x="8488689" y="6575220"/>
            <a:ext cx="109845" cy="146460"/>
            <a:chOff x="0" y="0"/>
            <a:chExt cx="292918" cy="292918"/>
          </a:xfrm>
        </p:grpSpPr>
        <p:sp>
          <p:nvSpPr>
            <p:cNvPr id="234" name="Shape 234"/>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235" name="Shape 235"/>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239" name="Group 239">
            <a:hlinkClick r:id="" action="ppaction://hlinkshowjump?jump=nextslide"/>
          </p:cNvPr>
          <p:cNvGrpSpPr/>
          <p:nvPr/>
        </p:nvGrpSpPr>
        <p:grpSpPr>
          <a:xfrm flipH="1">
            <a:off x="8807778" y="6575220"/>
            <a:ext cx="109845" cy="146460"/>
            <a:chOff x="0" y="0"/>
            <a:chExt cx="292918" cy="292918"/>
          </a:xfrm>
        </p:grpSpPr>
        <p:sp>
          <p:nvSpPr>
            <p:cNvPr id="237" name="Shape 237"/>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FFFFFF"/>
              </a:solidFill>
              <a:prstDash val="solid"/>
              <a:miter lim="400000"/>
            </a:ln>
            <a:effectLst/>
          </p:spPr>
          <p:txBody>
            <a:bodyPr wrap="square" lIns="0" tIns="0" rIns="0" bIns="0" numCol="1" anchor="ctr">
              <a:noAutofit/>
            </a:bodyPr>
            <a:lstStyle/>
            <a:p>
              <a:pPr defTabSz="344647">
                <a:defRPr sz="3200"/>
              </a:pPr>
              <a:endParaRPr sz="3200"/>
            </a:p>
          </p:txBody>
        </p:sp>
        <p:sp>
          <p:nvSpPr>
            <p:cNvPr id="238" name="Shape 238"/>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FFFFFF"/>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247" name="Group 247"/>
          <p:cNvGrpSpPr/>
          <p:nvPr/>
        </p:nvGrpSpPr>
        <p:grpSpPr>
          <a:xfrm>
            <a:off x="206256" y="6579295"/>
            <a:ext cx="652434" cy="198656"/>
            <a:chOff x="0" y="0"/>
            <a:chExt cx="1739821" cy="397311"/>
          </a:xfrm>
        </p:grpSpPr>
        <p:grpSp>
          <p:nvGrpSpPr>
            <p:cNvPr id="242" name="Group 242"/>
            <p:cNvGrpSpPr/>
            <p:nvPr/>
          </p:nvGrpSpPr>
          <p:grpSpPr>
            <a:xfrm>
              <a:off x="0" y="16976"/>
              <a:ext cx="378730" cy="275796"/>
              <a:chOff x="0" y="0"/>
              <a:chExt cx="378729" cy="275794"/>
            </a:xfrm>
          </p:grpSpPr>
          <p:sp>
            <p:nvSpPr>
              <p:cNvPr id="240" name="Shape 240"/>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chemeClr val="accent1"/>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241" name="Shape 241"/>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246" name="Group 246"/>
            <p:cNvGrpSpPr/>
            <p:nvPr/>
          </p:nvGrpSpPr>
          <p:grpSpPr>
            <a:xfrm>
              <a:off x="451491" y="-1"/>
              <a:ext cx="1288331" cy="397313"/>
              <a:chOff x="0" y="0"/>
              <a:chExt cx="1288330" cy="397311"/>
            </a:xfrm>
          </p:grpSpPr>
          <p:sp>
            <p:nvSpPr>
              <p:cNvPr id="243" name="Shape 243"/>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244" name="Shape 244"/>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245" name="Shape 245"/>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Tree>
    <p:extLst>
      <p:ext uri="{BB962C8B-B14F-4D97-AF65-F5344CB8AC3E}">
        <p14:creationId xmlns:p14="http://schemas.microsoft.com/office/powerpoint/2010/main" val="2487633311"/>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423606"/>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esenters - 2">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2801257" y="1474488"/>
            <a:ext cx="5755793" cy="2229640"/>
          </a:xfrm>
        </p:spPr>
        <p:txBody>
          <a:bodyPr anchor="ctr"/>
          <a:lstStyle>
            <a:lvl1pPr marL="0" indent="0">
              <a:buNone/>
              <a:defRPr sz="2600" i="0" spc="100" baseline="0">
                <a:latin typeface="+mj-lt"/>
              </a:defRPr>
            </a:lvl1pPr>
            <a:lvl2pPr marL="365760" indent="0">
              <a:buNone/>
              <a:defRPr sz="2200" i="1"/>
            </a:lvl2pPr>
            <a:lvl3pPr marL="365760" indent="0">
              <a:spcBef>
                <a:spcPts val="0"/>
              </a:spcBef>
              <a:buNone/>
              <a:defRPr sz="2200">
                <a:latin typeface="+mn-lt"/>
              </a:defRPr>
            </a:lvl3pPr>
            <a:lvl4pPr marL="777240" indent="-411480">
              <a:spcBef>
                <a:spcPts val="1200"/>
              </a:spcBef>
              <a:buClr>
                <a:schemeClr val="accent5"/>
              </a:buClr>
              <a:buSzPct val="110000"/>
              <a:buFont typeface="Wingdings" panose="05000000000000000000" pitchFamily="2" charset="2"/>
              <a:buChar char=""/>
              <a:defRPr>
                <a:solidFill>
                  <a:schemeClr val="accent5">
                    <a:lumMod val="75000"/>
                  </a:schemeClr>
                </a:solidFill>
              </a:defRPr>
            </a:lvl4pPr>
            <a:lvl5pPr marL="777240" indent="-411480">
              <a:lnSpc>
                <a:spcPct val="100000"/>
              </a:lnSpc>
              <a:spcBef>
                <a:spcPts val="400"/>
              </a:spcBef>
              <a:buClr>
                <a:schemeClr val="accent5"/>
              </a:buClr>
              <a:buSzPct val="130000"/>
              <a:buFont typeface="Wingdings" panose="05000000000000000000" pitchFamily="2" charset="2"/>
              <a:buChar char=""/>
              <a:defRPr>
                <a:solidFill>
                  <a:schemeClr val="accent5">
                    <a:lumMod val="75000"/>
                  </a:schemeClr>
                </a:solidFill>
              </a:defRPr>
            </a:lvl5pPr>
          </a:lstStyle>
          <a:p>
            <a:pPr lvl="0"/>
            <a:r>
              <a:rPr lang="en-US"/>
              <a:t>FirstName LastName</a:t>
            </a:r>
            <a:endParaRPr lang="en-US" dirty="0"/>
          </a:p>
          <a:p>
            <a:pPr lvl="1"/>
            <a:r>
              <a:rPr lang="en-US"/>
              <a:t>Occupation/Title</a:t>
            </a:r>
            <a:endParaRPr lang="en-US" dirty="0"/>
          </a:p>
          <a:p>
            <a:pPr lvl="2"/>
            <a:r>
              <a:rPr lang="en-US"/>
              <a:t>Company Name</a:t>
            </a:r>
            <a:endParaRPr lang="en-US" dirty="0"/>
          </a:p>
          <a:p>
            <a:pPr lvl="3"/>
            <a:r>
              <a:rPr lang="en-US"/>
              <a:t>Email</a:t>
            </a:r>
            <a:endParaRPr lang="en-US" dirty="0"/>
          </a:p>
          <a:p>
            <a:pPr lvl="4"/>
            <a:r>
              <a:rPr lang="en-US"/>
              <a:t>Phone</a:t>
            </a:r>
            <a:endParaRPr lang="en-US" dirty="0"/>
          </a:p>
        </p:txBody>
      </p:sp>
      <p:sp>
        <p:nvSpPr>
          <p:cNvPr id="7" name="Slide Number Placeholder 6">
            <a:extLst>
              <a:ext uri="{FF2B5EF4-FFF2-40B4-BE49-F238E27FC236}">
                <a16:creationId xmlns:a16="http://schemas.microsoft.com/office/drawing/2014/main" id="{A48AA02D-1A58-443F-AC3D-4C293BF7AFB3}"/>
              </a:ext>
            </a:extLst>
          </p:cNvPr>
          <p:cNvSpPr>
            <a:spLocks noGrp="1"/>
          </p:cNvSpPr>
          <p:nvPr>
            <p:ph type="sldNum" sz="quarter" idx="10"/>
          </p:nvPr>
        </p:nvSpPr>
        <p:spPr/>
        <p:txBody>
          <a:bodyPr/>
          <a:lstStyle/>
          <a:p>
            <a:fld id="{3C00E0C1-0C22-4652-BCFC-CCCFF73EC83E}" type="slidenum">
              <a:rPr lang="en-US" smtClean="0"/>
              <a:pPr/>
              <a:t>‹#›</a:t>
            </a:fld>
            <a:endParaRPr lang="en-US" dirty="0"/>
          </a:p>
        </p:txBody>
      </p:sp>
      <p:sp>
        <p:nvSpPr>
          <p:cNvPr id="5" name="Title 1">
            <a:extLst>
              <a:ext uri="{FF2B5EF4-FFF2-40B4-BE49-F238E27FC236}">
                <a16:creationId xmlns:a16="http://schemas.microsoft.com/office/drawing/2014/main" id="{0FC25A4D-28A9-4FB2-80DE-290E067BBA44}"/>
              </a:ext>
            </a:extLst>
          </p:cNvPr>
          <p:cNvSpPr txBox="1">
            <a:spLocks/>
          </p:cNvSpPr>
          <p:nvPr userDrawn="1"/>
        </p:nvSpPr>
        <p:spPr>
          <a:xfrm>
            <a:off x="0" y="0"/>
            <a:ext cx="8861424" cy="873211"/>
          </a:xfrm>
          <a:prstGeom prst="homePlate">
            <a:avLst>
              <a:gd name="adj" fmla="val 35165"/>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182880" tIns="0" rIns="91440" bIns="0" rtlCol="0" anchor="ctr">
            <a:normAutofit/>
          </a:bodyPr>
          <a:lstStyle>
            <a:lvl1pPr algn="l" defTabSz="914400" rtl="0" eaLnBrk="1" latinLnBrk="0" hangingPunct="1">
              <a:lnSpc>
                <a:spcPct val="80000"/>
              </a:lnSpc>
              <a:spcBef>
                <a:spcPct val="0"/>
              </a:spcBef>
              <a:buNone/>
              <a:defRPr sz="30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r>
              <a:rPr lang="en-US"/>
              <a:t>Today’s Presenters</a:t>
            </a:r>
            <a:endParaRPr lang="en-US" sz="2000" b="1" i="1" baseline="2000" dirty="0">
              <a:solidFill>
                <a:schemeClr val="accent1">
                  <a:lumMod val="60000"/>
                  <a:lumOff val="40000"/>
                </a:schemeClr>
              </a:solidFill>
              <a:effectLst>
                <a:outerShdw blurRad="38100" dist="25400" dir="8100000" algn="tr" rotWithShape="0">
                  <a:srgbClr val="000000">
                    <a:alpha val="20000"/>
                  </a:srgbClr>
                </a:outerShdw>
              </a:effectLst>
              <a:latin typeface="Calibri" panose="020F0502020204030204" pitchFamily="34" charset="0"/>
              <a:cs typeface="Calibri" panose="020F0502020204030204" pitchFamily="34" charset="0"/>
            </a:endParaRPr>
          </a:p>
        </p:txBody>
      </p:sp>
      <p:sp>
        <p:nvSpPr>
          <p:cNvPr id="6" name="Picture Placeholder 5">
            <a:extLst>
              <a:ext uri="{FF2B5EF4-FFF2-40B4-BE49-F238E27FC236}">
                <a16:creationId xmlns:a16="http://schemas.microsoft.com/office/drawing/2014/main" id="{54A60D07-3D8B-44BE-BAA4-68A0F50EEE10}"/>
              </a:ext>
            </a:extLst>
          </p:cNvPr>
          <p:cNvSpPr>
            <a:spLocks noGrp="1"/>
          </p:cNvSpPr>
          <p:nvPr>
            <p:ph type="pic" sz="quarter" idx="11" hasCustomPrompt="1"/>
          </p:nvPr>
        </p:nvSpPr>
        <p:spPr>
          <a:xfrm>
            <a:off x="690074" y="1793161"/>
            <a:ext cx="1591654" cy="1591652"/>
          </a:xfrm>
          <a:solidFill>
            <a:srgbClr val="FFFFFF"/>
          </a:solidFill>
          <a:ln w="76200" cap="sq">
            <a:solidFill>
              <a:schemeClr val="accent5">
                <a:lumMod val="75000"/>
              </a:schemeClr>
            </a:solidFill>
            <a:miter lim="800000"/>
          </a:ln>
          <a:effectLst/>
          <a:scene3d>
            <a:camera prst="orthographicFront"/>
            <a:lightRig rig="threePt" dir="t">
              <a:rot lat="0" lon="0" rev="2700000"/>
            </a:lightRig>
          </a:scene3d>
          <a:sp3d contourW="63500">
            <a:bevelT h="38100"/>
            <a:contourClr>
              <a:srgbClr val="C0C0C0"/>
            </a:contourClr>
          </a:sp3d>
        </p:spPr>
        <p:style>
          <a:lnRef idx="2">
            <a:schemeClr val="accent6"/>
          </a:lnRef>
          <a:fillRef idx="1">
            <a:schemeClr val="lt1"/>
          </a:fillRef>
          <a:effectRef idx="0">
            <a:schemeClr val="accent6"/>
          </a:effectRef>
          <a:fontRef idx="minor">
            <a:schemeClr val="dk1"/>
          </a:fontRef>
        </p:style>
        <p:txBody>
          <a:bodyPr anchor="ctr"/>
          <a:lstStyle>
            <a:lvl1pPr marL="0" indent="0" algn="ctr">
              <a:buNone/>
              <a:defRPr/>
            </a:lvl1pPr>
          </a:lstStyle>
          <a:p>
            <a:r>
              <a:rPr lang="en-US"/>
              <a:t>Add photo here</a:t>
            </a:r>
          </a:p>
        </p:txBody>
      </p:sp>
      <p:sp>
        <p:nvSpPr>
          <p:cNvPr id="8" name="Content Placeholder 2">
            <a:extLst>
              <a:ext uri="{FF2B5EF4-FFF2-40B4-BE49-F238E27FC236}">
                <a16:creationId xmlns:a16="http://schemas.microsoft.com/office/drawing/2014/main" id="{20CFFA90-5375-4A67-A233-54D8B22655FA}"/>
              </a:ext>
            </a:extLst>
          </p:cNvPr>
          <p:cNvSpPr>
            <a:spLocks noGrp="1"/>
          </p:cNvSpPr>
          <p:nvPr>
            <p:ph idx="12" hasCustomPrompt="1"/>
          </p:nvPr>
        </p:nvSpPr>
        <p:spPr>
          <a:xfrm>
            <a:off x="2801257" y="3953446"/>
            <a:ext cx="5755793" cy="2229640"/>
          </a:xfrm>
        </p:spPr>
        <p:txBody>
          <a:bodyPr anchor="ctr"/>
          <a:lstStyle>
            <a:lvl1pPr marL="0" indent="0">
              <a:buNone/>
              <a:defRPr sz="2600" i="0" spc="100" baseline="0">
                <a:latin typeface="+mj-lt"/>
              </a:defRPr>
            </a:lvl1pPr>
            <a:lvl2pPr marL="365760" indent="0">
              <a:buNone/>
              <a:defRPr sz="2200" i="1"/>
            </a:lvl2pPr>
            <a:lvl3pPr marL="365760" indent="0">
              <a:spcBef>
                <a:spcPts val="0"/>
              </a:spcBef>
              <a:buNone/>
              <a:defRPr sz="2200">
                <a:latin typeface="+mn-lt"/>
              </a:defRPr>
            </a:lvl3pPr>
            <a:lvl4pPr marL="777240" indent="-411480">
              <a:spcBef>
                <a:spcPts val="1200"/>
              </a:spcBef>
              <a:buClr>
                <a:schemeClr val="accent5"/>
              </a:buClr>
              <a:buSzPct val="110000"/>
              <a:buFont typeface="Wingdings" panose="05000000000000000000" pitchFamily="2" charset="2"/>
              <a:buChar char=""/>
              <a:defRPr>
                <a:solidFill>
                  <a:schemeClr val="accent5">
                    <a:lumMod val="75000"/>
                  </a:schemeClr>
                </a:solidFill>
              </a:defRPr>
            </a:lvl4pPr>
            <a:lvl5pPr marL="777240" indent="-411480">
              <a:lnSpc>
                <a:spcPct val="100000"/>
              </a:lnSpc>
              <a:spcBef>
                <a:spcPts val="400"/>
              </a:spcBef>
              <a:buClr>
                <a:schemeClr val="accent5"/>
              </a:buClr>
              <a:buSzPct val="130000"/>
              <a:buFont typeface="Wingdings" panose="05000000000000000000" pitchFamily="2" charset="2"/>
              <a:buChar char=""/>
              <a:defRPr>
                <a:solidFill>
                  <a:schemeClr val="accent5">
                    <a:lumMod val="75000"/>
                  </a:schemeClr>
                </a:solidFill>
              </a:defRPr>
            </a:lvl5pPr>
          </a:lstStyle>
          <a:p>
            <a:pPr lvl="0"/>
            <a:r>
              <a:rPr lang="en-US"/>
              <a:t>FirstName LastName</a:t>
            </a:r>
            <a:endParaRPr lang="en-US" dirty="0"/>
          </a:p>
          <a:p>
            <a:pPr lvl="1"/>
            <a:r>
              <a:rPr lang="en-US"/>
              <a:t>Occupation/Title</a:t>
            </a:r>
            <a:endParaRPr lang="en-US" dirty="0"/>
          </a:p>
          <a:p>
            <a:pPr lvl="2"/>
            <a:r>
              <a:rPr lang="en-US"/>
              <a:t>Company Name</a:t>
            </a:r>
            <a:endParaRPr lang="en-US" dirty="0"/>
          </a:p>
          <a:p>
            <a:pPr lvl="3"/>
            <a:r>
              <a:rPr lang="en-US"/>
              <a:t>Email</a:t>
            </a:r>
            <a:endParaRPr lang="en-US" dirty="0"/>
          </a:p>
          <a:p>
            <a:pPr lvl="4"/>
            <a:r>
              <a:rPr lang="en-US"/>
              <a:t>Phone</a:t>
            </a:r>
            <a:endParaRPr lang="en-US" dirty="0"/>
          </a:p>
        </p:txBody>
      </p:sp>
      <p:sp>
        <p:nvSpPr>
          <p:cNvPr id="9" name="Picture Placeholder 5">
            <a:extLst>
              <a:ext uri="{FF2B5EF4-FFF2-40B4-BE49-F238E27FC236}">
                <a16:creationId xmlns:a16="http://schemas.microsoft.com/office/drawing/2014/main" id="{0E9C14ED-DDF4-4273-B7A0-869BA43EDDEB}"/>
              </a:ext>
            </a:extLst>
          </p:cNvPr>
          <p:cNvSpPr>
            <a:spLocks noGrp="1"/>
          </p:cNvSpPr>
          <p:nvPr>
            <p:ph type="pic" sz="quarter" idx="13" hasCustomPrompt="1"/>
          </p:nvPr>
        </p:nvSpPr>
        <p:spPr>
          <a:xfrm>
            <a:off x="690074" y="4272119"/>
            <a:ext cx="1591654" cy="1591652"/>
          </a:xfrm>
          <a:solidFill>
            <a:srgbClr val="FFFFFF"/>
          </a:solidFill>
          <a:ln w="76200" cap="sq">
            <a:solidFill>
              <a:schemeClr val="accent5">
                <a:lumMod val="75000"/>
              </a:schemeClr>
            </a:solidFill>
            <a:miter lim="800000"/>
          </a:ln>
          <a:effectLst/>
          <a:scene3d>
            <a:camera prst="orthographicFront"/>
            <a:lightRig rig="threePt" dir="t">
              <a:rot lat="0" lon="0" rev="2700000"/>
            </a:lightRig>
          </a:scene3d>
          <a:sp3d contourW="63500">
            <a:bevelT h="38100"/>
            <a:contourClr>
              <a:srgbClr val="C0C0C0"/>
            </a:contourClr>
          </a:sp3d>
        </p:spPr>
        <p:style>
          <a:lnRef idx="2">
            <a:schemeClr val="accent6"/>
          </a:lnRef>
          <a:fillRef idx="1">
            <a:schemeClr val="lt1"/>
          </a:fillRef>
          <a:effectRef idx="0">
            <a:schemeClr val="accent6"/>
          </a:effectRef>
          <a:fontRef idx="minor">
            <a:schemeClr val="dk1"/>
          </a:fontRef>
        </p:style>
        <p:txBody>
          <a:bodyPr anchor="ctr"/>
          <a:lstStyle>
            <a:lvl1pPr marL="0" indent="0" algn="ctr">
              <a:buNone/>
              <a:defRPr/>
            </a:lvl1pPr>
          </a:lstStyle>
          <a:p>
            <a:r>
              <a:rPr lang="en-US"/>
              <a:t>Add photo here</a:t>
            </a:r>
          </a:p>
        </p:txBody>
      </p:sp>
    </p:spTree>
    <p:extLst>
      <p:ext uri="{BB962C8B-B14F-4D97-AF65-F5344CB8AC3E}">
        <p14:creationId xmlns:p14="http://schemas.microsoft.com/office/powerpoint/2010/main" val="1606373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Sub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48323A-0A56-45E6-A151-08B9AFEF6060}"/>
              </a:ext>
            </a:extLst>
          </p:cNvPr>
          <p:cNvSpPr/>
          <p:nvPr userDrawn="1"/>
        </p:nvSpPr>
        <p:spPr>
          <a:xfrm>
            <a:off x="1" y="873211"/>
            <a:ext cx="8557050" cy="8975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lnSpc>
                <a:spcPct val="80000"/>
              </a:lnSpc>
            </a:pPr>
            <a:endParaRPr lang="en-US" sz="9600" b="1">
              <a:solidFill>
                <a:schemeClr val="accent5"/>
              </a:solidFill>
              <a:latin typeface="+mj-lt"/>
            </a:endParaRPr>
          </a:p>
        </p:txBody>
      </p:sp>
      <p:sp>
        <p:nvSpPr>
          <p:cNvPr id="2" name="Title 1"/>
          <p:cNvSpPr>
            <a:spLocks noGrp="1"/>
          </p:cNvSpPr>
          <p:nvPr>
            <p:ph type="title"/>
          </p:nvPr>
        </p:nvSpPr>
        <p:spPr/>
        <p:txBody>
          <a:bodyPr lIns="182880">
            <a:normAutofit/>
          </a:bodyPr>
          <a:lstStyle>
            <a:lvl1pPr>
              <a:defRPr sz="3000"/>
            </a:lvl1pPr>
          </a:lstStyle>
          <a:p>
            <a:r>
              <a:rPr lang="en-US" dirty="0"/>
              <a:t>Click to edit Master title style</a:t>
            </a:r>
          </a:p>
        </p:txBody>
      </p:sp>
      <p:sp>
        <p:nvSpPr>
          <p:cNvPr id="3" name="Content Placeholder 2"/>
          <p:cNvSpPr>
            <a:spLocks noGrp="1"/>
          </p:cNvSpPr>
          <p:nvPr>
            <p:ph idx="1" hasCustomPrompt="1"/>
          </p:nvPr>
        </p:nvSpPr>
        <p:spPr>
          <a:xfrm>
            <a:off x="345990" y="1062681"/>
            <a:ext cx="7850660" cy="5114282"/>
          </a:xfrm>
        </p:spPr>
        <p:txBody>
          <a:bodyPr/>
          <a:lstStyle>
            <a:lvl1pPr marL="0" indent="0" algn="ctr">
              <a:spcAft>
                <a:spcPts val="3600"/>
              </a:spcAft>
              <a:buNone/>
              <a:defRPr i="0" spc="50" baseline="0">
                <a:solidFill>
                  <a:schemeClr val="accent5">
                    <a:lumMod val="75000"/>
                  </a:schemeClr>
                </a:solidFill>
                <a:effectLst>
                  <a:innerShdw blurRad="63500" dist="50800" dir="18900000">
                    <a:prstClr val="black">
                      <a:alpha val="50000"/>
                    </a:prstClr>
                  </a:innerShdw>
                </a:effectLst>
                <a:latin typeface="+mj-lt"/>
              </a:defRPr>
            </a:lvl1pPr>
            <a:lvl2pPr marL="365760" indent="-365760">
              <a:buClr>
                <a:schemeClr val="accent5"/>
              </a:buClr>
              <a:buFont typeface="Wingdings 3" panose="05040102010807070707" pitchFamily="18" charset="2"/>
              <a:buChar char="w"/>
              <a:defRPr sz="2800">
                <a:solidFill>
                  <a:schemeClr val="tx1"/>
                </a:solidFill>
                <a:latin typeface="+mn-lt"/>
              </a:defRPr>
            </a:lvl2pPr>
            <a:lvl3pPr marL="621792" indent="-228600">
              <a:buClr>
                <a:schemeClr val="tx1">
                  <a:lumMod val="50000"/>
                  <a:lumOff val="50000"/>
                </a:schemeClr>
              </a:buClr>
              <a:buSzPct val="80000"/>
              <a:buFont typeface="Wingdings 3" panose="05040102010807070707" pitchFamily="18" charset="2"/>
              <a:buChar char=""/>
              <a:defRPr sz="2400">
                <a:solidFill>
                  <a:schemeClr val="accent5">
                    <a:lumMod val="75000"/>
                  </a:schemeClr>
                </a:solidFill>
              </a:defRPr>
            </a:lvl3pPr>
            <a:lvl4pPr marL="914400" indent="-228600">
              <a:buClr>
                <a:schemeClr val="accent5">
                  <a:lumMod val="60000"/>
                  <a:lumOff val="40000"/>
                </a:schemeClr>
              </a:buClr>
              <a:buSzPct val="110000"/>
              <a:defRPr sz="2000">
                <a:solidFill>
                  <a:schemeClr val="tx1">
                    <a:lumMod val="90000"/>
                    <a:lumOff val="10000"/>
                  </a:schemeClr>
                </a:solidFill>
              </a:defRPr>
            </a:lvl4pPr>
            <a:lvl5pPr marL="1143000">
              <a:buClr>
                <a:schemeClr val="accent1"/>
              </a:buClr>
              <a:defRPr>
                <a:solidFill>
                  <a:schemeClr val="accent5"/>
                </a:solidFill>
              </a:defRPr>
            </a:lvl5pPr>
          </a:lstStyle>
          <a:p>
            <a:pPr lvl="0"/>
            <a:r>
              <a:rPr lang="en-US"/>
              <a:t>Subtitle Goes Here.</a:t>
            </a:r>
            <a:endParaRPr lang="en-US"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A48AA02D-1A58-443F-AC3D-4C293BF7AFB3}"/>
              </a:ext>
            </a:extLst>
          </p:cNvPr>
          <p:cNvSpPr>
            <a:spLocks noGrp="1"/>
          </p:cNvSpPr>
          <p:nvPr>
            <p:ph type="sldNum" sz="quarter" idx="10"/>
          </p:nvPr>
        </p:nvSpPr>
        <p:spPr/>
        <p:txBody>
          <a:bodyPr/>
          <a:lstStyle/>
          <a:p>
            <a:fld id="{3C00E0C1-0C22-4652-BCFC-CCCFF73EC83E}" type="slidenum">
              <a:rPr lang="en-US" smtClean="0"/>
              <a:pPr/>
              <a:t>‹#›</a:t>
            </a:fld>
            <a:endParaRPr lang="en-US" dirty="0"/>
          </a:p>
        </p:txBody>
      </p:sp>
    </p:spTree>
    <p:extLst>
      <p:ext uri="{BB962C8B-B14F-4D97-AF65-F5344CB8AC3E}">
        <p14:creationId xmlns:p14="http://schemas.microsoft.com/office/powerpoint/2010/main" val="2947635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691BC5A-B66D-4ED7-825B-3E59BF949E7F}"/>
              </a:ext>
            </a:extLst>
          </p:cNvPr>
          <p:cNvSpPr/>
          <p:nvPr userDrawn="1"/>
        </p:nvSpPr>
        <p:spPr>
          <a:xfrm>
            <a:off x="353195" y="492785"/>
            <a:ext cx="7850660" cy="42018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lnSpc>
                <a:spcPct val="80000"/>
              </a:lnSpc>
            </a:pPr>
            <a:endParaRPr lang="en-US" sz="9600" b="1">
              <a:solidFill>
                <a:schemeClr val="accent5"/>
              </a:solidFill>
              <a:latin typeface="+mj-lt"/>
            </a:endParaRPr>
          </a:p>
        </p:txBody>
      </p:sp>
      <p:sp>
        <p:nvSpPr>
          <p:cNvPr id="2" name="Title 1"/>
          <p:cNvSpPr>
            <a:spLocks noGrp="1"/>
          </p:cNvSpPr>
          <p:nvPr>
            <p:ph type="title" hasCustomPrompt="1"/>
          </p:nvPr>
        </p:nvSpPr>
        <p:spPr>
          <a:xfrm>
            <a:off x="0" y="4963887"/>
            <a:ext cx="8861424" cy="873211"/>
          </a:xfrm>
        </p:spPr>
        <p:txBody>
          <a:bodyPr lIns="182880" rIns="228600">
            <a:normAutofit/>
          </a:bodyPr>
          <a:lstStyle>
            <a:lvl1pPr marL="457200" indent="-457200" algn="r">
              <a:buClr>
                <a:schemeClr val="bg1"/>
              </a:buClr>
              <a:buSzPct val="80000"/>
              <a:buFont typeface="Wingdings 3" panose="05040102010807070707" pitchFamily="18" charset="2"/>
              <a:buChar char=""/>
              <a:defRPr sz="3000"/>
            </a:lvl1pPr>
          </a:lstStyle>
          <a:p>
            <a:r>
              <a:rPr lang="en-US"/>
              <a:t>Attributed Name</a:t>
            </a:r>
            <a:endParaRPr lang="en-US" dirty="0"/>
          </a:p>
        </p:txBody>
      </p:sp>
      <p:sp>
        <p:nvSpPr>
          <p:cNvPr id="3" name="Content Placeholder 2"/>
          <p:cNvSpPr>
            <a:spLocks noGrp="1"/>
          </p:cNvSpPr>
          <p:nvPr>
            <p:ph idx="1" hasCustomPrompt="1"/>
          </p:nvPr>
        </p:nvSpPr>
        <p:spPr>
          <a:xfrm>
            <a:off x="353195" y="492785"/>
            <a:ext cx="7850660" cy="4201825"/>
          </a:xfrm>
          <a:noFill/>
        </p:spPr>
        <p:txBody>
          <a:bodyPr lIns="457200" tIns="274320" rIns="457200" bIns="274320" anchor="ctr">
            <a:normAutofit/>
          </a:bodyPr>
          <a:lstStyle>
            <a:lvl1pPr marL="0" indent="0">
              <a:buNone/>
              <a:defRPr i="1"/>
            </a:lvl1pPr>
            <a:lvl3pPr marL="905256">
              <a:defRPr/>
            </a:lvl3pPr>
          </a:lstStyle>
          <a:p>
            <a:pPr lvl="0"/>
            <a:r>
              <a:rPr lang="en-US"/>
              <a:t>Enter quote here.</a:t>
            </a:r>
            <a:endParaRPr lang="en-US" dirty="0"/>
          </a:p>
        </p:txBody>
      </p:sp>
      <p:sp>
        <p:nvSpPr>
          <p:cNvPr id="7" name="Slide Number Placeholder 6">
            <a:extLst>
              <a:ext uri="{FF2B5EF4-FFF2-40B4-BE49-F238E27FC236}">
                <a16:creationId xmlns:a16="http://schemas.microsoft.com/office/drawing/2014/main" id="{A48AA02D-1A58-443F-AC3D-4C293BF7AFB3}"/>
              </a:ext>
            </a:extLst>
          </p:cNvPr>
          <p:cNvSpPr>
            <a:spLocks noGrp="1"/>
          </p:cNvSpPr>
          <p:nvPr>
            <p:ph type="sldNum" sz="quarter" idx="10"/>
          </p:nvPr>
        </p:nvSpPr>
        <p:spPr/>
        <p:txBody>
          <a:bodyPr/>
          <a:lstStyle/>
          <a:p>
            <a:fld id="{3C00E0C1-0C22-4652-BCFC-CCCFF73EC83E}" type="slidenum">
              <a:rPr lang="en-US" smtClean="0"/>
              <a:pPr/>
              <a:t>‹#›</a:t>
            </a:fld>
            <a:endParaRPr lang="en-US" dirty="0"/>
          </a:p>
        </p:txBody>
      </p:sp>
      <p:sp>
        <p:nvSpPr>
          <p:cNvPr id="5" name="Title 5">
            <a:extLst>
              <a:ext uri="{FF2B5EF4-FFF2-40B4-BE49-F238E27FC236}">
                <a16:creationId xmlns:a16="http://schemas.microsoft.com/office/drawing/2014/main" id="{E110B368-F6D2-4CE4-98DC-88CB6CC03339}"/>
              </a:ext>
            </a:extLst>
          </p:cNvPr>
          <p:cNvSpPr txBox="1">
            <a:spLocks/>
          </p:cNvSpPr>
          <p:nvPr userDrawn="1"/>
        </p:nvSpPr>
        <p:spPr>
          <a:xfrm>
            <a:off x="-4" y="0"/>
            <a:ext cx="8557051" cy="304101"/>
          </a:xfrm>
          <a:prstGeom prst="homePlate">
            <a:avLst>
              <a:gd name="adj" fmla="val 0"/>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182880" tIns="0" rIns="91440" bIns="0" rtlCol="0" anchor="ctr">
            <a:normAutofit fontScale="85000" lnSpcReduction="20000"/>
          </a:bodyPr>
          <a:lstStyle>
            <a:lvl1pPr algn="l" defTabSz="914400" rtl="0" eaLnBrk="1" latinLnBrk="0" hangingPunct="1">
              <a:lnSpc>
                <a:spcPct val="90000"/>
              </a:lnSpc>
              <a:spcBef>
                <a:spcPct val="0"/>
              </a:spcBef>
              <a:buNone/>
              <a:defRPr sz="32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endParaRPr lang="en-US"/>
          </a:p>
        </p:txBody>
      </p:sp>
      <p:sp>
        <p:nvSpPr>
          <p:cNvPr id="8" name="Title 1">
            <a:extLst>
              <a:ext uri="{FF2B5EF4-FFF2-40B4-BE49-F238E27FC236}">
                <a16:creationId xmlns:a16="http://schemas.microsoft.com/office/drawing/2014/main" id="{E217C341-7B9E-4235-B417-0AD4BF26E2C4}"/>
              </a:ext>
            </a:extLst>
          </p:cNvPr>
          <p:cNvSpPr txBox="1">
            <a:spLocks/>
          </p:cNvSpPr>
          <p:nvPr userDrawn="1"/>
        </p:nvSpPr>
        <p:spPr>
          <a:xfrm>
            <a:off x="1" y="376673"/>
            <a:ext cx="769256" cy="873211"/>
          </a:xfrm>
          <a:prstGeom prst="homePlate">
            <a:avLst>
              <a:gd name="adj" fmla="val 35165"/>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0" tIns="365760" rIns="182880" bIns="0" rtlCol="0" anchor="t" anchorCtr="0">
            <a:noAutofit/>
          </a:bodyPr>
          <a:lstStyle>
            <a:lvl1pPr marL="457200" indent="-457200" algn="r" defTabSz="914400" rtl="0" eaLnBrk="1" latinLnBrk="0" hangingPunct="1">
              <a:lnSpc>
                <a:spcPct val="80000"/>
              </a:lnSpc>
              <a:spcBef>
                <a:spcPct val="0"/>
              </a:spcBef>
              <a:buClr>
                <a:schemeClr val="bg1"/>
              </a:buClr>
              <a:buSzPct val="80000"/>
              <a:buFont typeface="Wingdings 3" panose="05040102010807070707" pitchFamily="18" charset="2"/>
              <a:buChar char=""/>
              <a:defRPr sz="30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pPr marL="0" indent="0">
              <a:lnSpc>
                <a:spcPct val="60000"/>
              </a:lnSpc>
              <a:buNone/>
            </a:pPr>
            <a:r>
              <a:rPr lang="en-US" sz="8800" b="1"/>
              <a:t>“</a:t>
            </a:r>
            <a:endParaRPr lang="en-US" sz="8800" b="1" dirty="0"/>
          </a:p>
        </p:txBody>
      </p:sp>
      <p:sp>
        <p:nvSpPr>
          <p:cNvPr id="9" name="Text Placeholder 8">
            <a:extLst>
              <a:ext uri="{FF2B5EF4-FFF2-40B4-BE49-F238E27FC236}">
                <a16:creationId xmlns:a16="http://schemas.microsoft.com/office/drawing/2014/main" id="{90E1A4EB-1A3A-4367-A7F0-B2EA052D6E75}"/>
              </a:ext>
            </a:extLst>
          </p:cNvPr>
          <p:cNvSpPr>
            <a:spLocks noGrp="1"/>
          </p:cNvSpPr>
          <p:nvPr>
            <p:ph type="body" sz="quarter" idx="11" hasCustomPrompt="1"/>
          </p:nvPr>
        </p:nvSpPr>
        <p:spPr>
          <a:xfrm>
            <a:off x="2162175" y="5870351"/>
            <a:ext cx="6041680" cy="444500"/>
          </a:xfrm>
        </p:spPr>
        <p:txBody>
          <a:bodyPr>
            <a:normAutofit/>
          </a:bodyPr>
          <a:lstStyle>
            <a:lvl1pPr marL="0" indent="0" algn="r">
              <a:buNone/>
              <a:defRPr sz="1800" b="1" i="0">
                <a:solidFill>
                  <a:schemeClr val="tx1">
                    <a:lumMod val="75000"/>
                    <a:lumOff val="25000"/>
                  </a:schemeClr>
                </a:solidFill>
              </a:defRPr>
            </a:lvl1pPr>
          </a:lstStyle>
          <a:p>
            <a:pPr lvl="0"/>
            <a:r>
              <a:rPr lang="en-US"/>
              <a:t>Title, organization, or date attribution (if applicable)</a:t>
            </a:r>
          </a:p>
        </p:txBody>
      </p:sp>
      <p:sp>
        <p:nvSpPr>
          <p:cNvPr id="10" name="Title 1">
            <a:extLst>
              <a:ext uri="{FF2B5EF4-FFF2-40B4-BE49-F238E27FC236}">
                <a16:creationId xmlns:a16="http://schemas.microsoft.com/office/drawing/2014/main" id="{6469E200-B0D6-4F3F-A5CA-71490247A3B6}"/>
              </a:ext>
            </a:extLst>
          </p:cNvPr>
          <p:cNvSpPr txBox="1">
            <a:spLocks/>
          </p:cNvSpPr>
          <p:nvPr userDrawn="1"/>
        </p:nvSpPr>
        <p:spPr>
          <a:xfrm rot="10800000">
            <a:off x="7940039" y="4328883"/>
            <a:ext cx="617008" cy="543525"/>
          </a:xfrm>
          <a:prstGeom prst="homePlate">
            <a:avLst>
              <a:gd name="adj" fmla="val 35165"/>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5400000" scaled="1"/>
            <a:tileRect/>
          </a:gradFill>
        </p:spPr>
        <p:txBody>
          <a:bodyPr vert="horz" lIns="45720" tIns="502920" rIns="0" bIns="0" rtlCol="0" anchor="ctr" anchorCtr="0">
            <a:noAutofit/>
          </a:bodyPr>
          <a:lstStyle>
            <a:lvl1pPr marL="457200" indent="-457200" algn="r" defTabSz="914400" rtl="0" eaLnBrk="1" latinLnBrk="0" hangingPunct="1">
              <a:lnSpc>
                <a:spcPct val="80000"/>
              </a:lnSpc>
              <a:spcBef>
                <a:spcPct val="0"/>
              </a:spcBef>
              <a:buClr>
                <a:schemeClr val="bg1"/>
              </a:buClr>
              <a:buSzPct val="80000"/>
              <a:buFont typeface="Wingdings 3" panose="05040102010807070707" pitchFamily="18" charset="2"/>
              <a:buChar char=""/>
              <a:defRPr sz="30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pPr marL="0" indent="0" algn="l">
              <a:lnSpc>
                <a:spcPct val="60000"/>
              </a:lnSpc>
              <a:buNone/>
            </a:pPr>
            <a:r>
              <a:rPr lang="en-US" sz="6000" b="1">
                <a:effectLst>
                  <a:outerShdw blurRad="50800" dist="38100" dir="18000000" algn="tr" rotWithShape="0">
                    <a:srgbClr val="000000">
                      <a:alpha val="40000"/>
                    </a:srgbClr>
                  </a:outerShdw>
                </a:effectLst>
              </a:rPr>
              <a:t>“</a:t>
            </a:r>
            <a:endParaRPr lang="en-US" sz="6000" b="1" dirty="0">
              <a:effectLst>
                <a:outerShdw blurRad="50800" dist="38100" dir="18000000" algn="tr" rotWithShape="0">
                  <a:srgbClr val="000000">
                    <a:alpha val="40000"/>
                  </a:srgbClr>
                </a:outerShdw>
              </a:effectLst>
            </a:endParaRPr>
          </a:p>
        </p:txBody>
      </p:sp>
    </p:spTree>
    <p:extLst>
      <p:ext uri="{BB962C8B-B14F-4D97-AF65-F5344CB8AC3E}">
        <p14:creationId xmlns:p14="http://schemas.microsoft.com/office/powerpoint/2010/main" val="594739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Autofit/>
          </a:bodyPr>
          <a:lstStyle>
            <a:lvl1pPr marL="457200" indent="-457200">
              <a:buClr>
                <a:schemeClr val="accent5">
                  <a:lumMod val="75000"/>
                </a:schemeClr>
              </a:buClr>
              <a:buSzPct val="110000"/>
              <a:buFont typeface="+mj-lt"/>
              <a:buAutoNum type="arabicPeriod"/>
              <a:defRPr/>
            </a:lvl1pPr>
            <a:lvl2pPr marL="731520">
              <a:defRPr/>
            </a:lvl2pPr>
            <a:lvl3pPr marL="1005840">
              <a:defRPr/>
            </a:lvl3pPr>
            <a:lvl4pPr marL="1234440">
              <a:defRPr/>
            </a:lvl4pPr>
            <a:lvl5pPr marL="1463040">
              <a:defRPr/>
            </a:lvl5pPr>
          </a:lstStyle>
          <a:p>
            <a:pPr lvl="0"/>
            <a:r>
              <a:rPr lang="en-US"/>
              <a:t>Edit Master </a:t>
            </a:r>
            <a:r>
              <a:rPr lang="en-US" dirty="0"/>
              <a:t>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A48AA02D-1A58-443F-AC3D-4C293BF7AFB3}"/>
              </a:ext>
            </a:extLst>
          </p:cNvPr>
          <p:cNvSpPr>
            <a:spLocks noGrp="1"/>
          </p:cNvSpPr>
          <p:nvPr>
            <p:ph type="sldNum" sz="quarter" idx="10"/>
          </p:nvPr>
        </p:nvSpPr>
        <p:spPr/>
        <p:txBody>
          <a:bodyPr/>
          <a:lstStyle/>
          <a:p>
            <a:fld id="{3C00E0C1-0C22-4652-BCFC-CCCFF73EC83E}" type="slidenum">
              <a:rPr lang="en-US" smtClean="0"/>
              <a:pPr/>
              <a:t>‹#›</a:t>
            </a:fld>
            <a:endParaRPr lang="en-US" dirty="0"/>
          </a:p>
        </p:txBody>
      </p:sp>
      <p:sp>
        <p:nvSpPr>
          <p:cNvPr id="6" name="Title 1">
            <a:extLst>
              <a:ext uri="{FF2B5EF4-FFF2-40B4-BE49-F238E27FC236}">
                <a16:creationId xmlns:a16="http://schemas.microsoft.com/office/drawing/2014/main" id="{4452CFE1-99A6-44C8-9134-C40DA7340E84}"/>
              </a:ext>
            </a:extLst>
          </p:cNvPr>
          <p:cNvSpPr txBox="1">
            <a:spLocks/>
          </p:cNvSpPr>
          <p:nvPr userDrawn="1"/>
        </p:nvSpPr>
        <p:spPr>
          <a:xfrm>
            <a:off x="-13473" y="0"/>
            <a:ext cx="3554959" cy="873211"/>
          </a:xfrm>
          <a:prstGeom prst="homePlate">
            <a:avLst>
              <a:gd name="adj" fmla="val 0"/>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182880" tIns="0" rIns="91440" bIns="0" rtlCol="0" anchor="ctr">
            <a:normAutofit/>
          </a:bodyPr>
          <a:lstStyle>
            <a:lvl1pPr algn="l" defTabSz="914400" rtl="0" eaLnBrk="1" latinLnBrk="0" hangingPunct="1">
              <a:lnSpc>
                <a:spcPct val="80000"/>
              </a:lnSpc>
              <a:spcBef>
                <a:spcPct val="0"/>
              </a:spcBef>
              <a:buNone/>
              <a:defRPr sz="30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r>
              <a:rPr lang="en-US"/>
              <a:t>Today’s Agenda</a:t>
            </a:r>
            <a:endParaRPr lang="en-US" sz="2000" b="1" i="1" baseline="2000" dirty="0">
              <a:solidFill>
                <a:schemeClr val="accent1">
                  <a:lumMod val="60000"/>
                  <a:lumOff val="40000"/>
                </a:schemeClr>
              </a:solidFill>
              <a:effectLst>
                <a:outerShdw blurRad="38100" dist="25400" dir="8100000" algn="tr" rotWithShape="0">
                  <a:srgbClr val="000000">
                    <a:alpha val="20000"/>
                  </a:srgbClr>
                </a:outerShdw>
              </a:effectLst>
              <a:latin typeface="Calibri" panose="020F0502020204030204" pitchFamily="34" charset="0"/>
              <a:cs typeface="Calibri" panose="020F0502020204030204" pitchFamily="34" charset="0"/>
            </a:endParaRPr>
          </a:p>
        </p:txBody>
      </p:sp>
      <p:sp>
        <p:nvSpPr>
          <p:cNvPr id="19" name="Title 1">
            <a:extLst>
              <a:ext uri="{FF2B5EF4-FFF2-40B4-BE49-F238E27FC236}">
                <a16:creationId xmlns:a16="http://schemas.microsoft.com/office/drawing/2014/main" id="{E4086E1A-8D75-401B-B6C3-175FBB81714F}"/>
              </a:ext>
            </a:extLst>
          </p:cNvPr>
          <p:cNvSpPr txBox="1">
            <a:spLocks/>
          </p:cNvSpPr>
          <p:nvPr userDrawn="1"/>
        </p:nvSpPr>
        <p:spPr>
          <a:xfrm>
            <a:off x="5434918" y="0"/>
            <a:ext cx="3413034" cy="873211"/>
          </a:xfrm>
          <a:prstGeom prst="homePlate">
            <a:avLst>
              <a:gd name="adj" fmla="val 35165"/>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182880" tIns="0" rIns="91440" bIns="0" rtlCol="0" anchor="ctr">
            <a:normAutofit/>
          </a:bodyPr>
          <a:lstStyle>
            <a:lvl1pPr algn="l" defTabSz="914400" rtl="0" eaLnBrk="1" latinLnBrk="0" hangingPunct="1">
              <a:lnSpc>
                <a:spcPct val="80000"/>
              </a:lnSpc>
              <a:spcBef>
                <a:spcPct val="0"/>
              </a:spcBef>
              <a:buNone/>
              <a:defRPr sz="30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endParaRPr lang="en-US" sz="2000" b="1" i="1" baseline="2000" dirty="0">
              <a:solidFill>
                <a:schemeClr val="accent1">
                  <a:lumMod val="60000"/>
                  <a:lumOff val="40000"/>
                </a:schemeClr>
              </a:solidFill>
              <a:effectLst>
                <a:outerShdw blurRad="38100" dist="25400" dir="8100000" algn="tr" rotWithShape="0">
                  <a:srgbClr val="000000">
                    <a:alpha val="20000"/>
                  </a:srgbClr>
                </a:outerShdw>
              </a:effectLst>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5B69A652-1CD9-4F3A-8B6B-7999242AEED6}"/>
              </a:ext>
            </a:extLst>
          </p:cNvPr>
          <p:cNvGrpSpPr/>
          <p:nvPr userDrawn="1"/>
        </p:nvGrpSpPr>
        <p:grpSpPr>
          <a:xfrm>
            <a:off x="3391721" y="737025"/>
            <a:ext cx="2163934" cy="303985"/>
            <a:chOff x="3406235" y="726139"/>
            <a:chExt cx="2163934" cy="303985"/>
          </a:xfrm>
        </p:grpSpPr>
        <p:sp>
          <p:nvSpPr>
            <p:cNvPr id="2" name="Plaque 1">
              <a:extLst>
                <a:ext uri="{FF2B5EF4-FFF2-40B4-BE49-F238E27FC236}">
                  <a16:creationId xmlns:a16="http://schemas.microsoft.com/office/drawing/2014/main" id="{B23CB0A2-484F-4E94-A898-98B63913113D}"/>
                </a:ext>
              </a:extLst>
            </p:cNvPr>
            <p:cNvSpPr/>
            <p:nvPr userDrawn="1"/>
          </p:nvSpPr>
          <p:spPr>
            <a:xfrm>
              <a:off x="3406235" y="741195"/>
              <a:ext cx="288929" cy="288929"/>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laque 12">
              <a:extLst>
                <a:ext uri="{FF2B5EF4-FFF2-40B4-BE49-F238E27FC236}">
                  <a16:creationId xmlns:a16="http://schemas.microsoft.com/office/drawing/2014/main" id="{10855186-8ED9-4451-A765-F097794AACFF}"/>
                </a:ext>
              </a:extLst>
            </p:cNvPr>
            <p:cNvSpPr/>
            <p:nvPr userDrawn="1"/>
          </p:nvSpPr>
          <p:spPr>
            <a:xfrm>
              <a:off x="5281240" y="726139"/>
              <a:ext cx="288929" cy="288929"/>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890206DE-7C05-4EA0-9240-7569A40659AE}"/>
              </a:ext>
            </a:extLst>
          </p:cNvPr>
          <p:cNvGrpSpPr/>
          <p:nvPr userDrawn="1"/>
        </p:nvGrpSpPr>
        <p:grpSpPr>
          <a:xfrm>
            <a:off x="2255637" y="-358611"/>
            <a:ext cx="4461903" cy="1845113"/>
            <a:chOff x="2255637" y="-358611"/>
            <a:chExt cx="4461903" cy="1845113"/>
          </a:xfrm>
        </p:grpSpPr>
        <p:pic>
          <p:nvPicPr>
            <p:cNvPr id="21" name="Picture 20">
              <a:extLst>
                <a:ext uri="{FF2B5EF4-FFF2-40B4-BE49-F238E27FC236}">
                  <a16:creationId xmlns:a16="http://schemas.microsoft.com/office/drawing/2014/main" id="{AFB9C920-F1F4-4661-B3C2-39C78225889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55637" y="-6894"/>
              <a:ext cx="4461903" cy="1493396"/>
            </a:xfrm>
            <a:prstGeom prst="rect">
              <a:avLst/>
            </a:prstGeom>
          </p:spPr>
        </p:pic>
        <p:sp>
          <p:nvSpPr>
            <p:cNvPr id="8" name="Block Arc 7">
              <a:extLst>
                <a:ext uri="{FF2B5EF4-FFF2-40B4-BE49-F238E27FC236}">
                  <a16:creationId xmlns:a16="http://schemas.microsoft.com/office/drawing/2014/main" id="{63B50786-A712-437E-B9FF-255D1E4DB054}"/>
                </a:ext>
              </a:extLst>
            </p:cNvPr>
            <p:cNvSpPr/>
            <p:nvPr userDrawn="1"/>
          </p:nvSpPr>
          <p:spPr>
            <a:xfrm rot="12686166">
              <a:off x="3710314" y="-358611"/>
              <a:ext cx="1580082" cy="1580082"/>
            </a:xfrm>
            <a:prstGeom prst="blockArc">
              <a:avLst>
                <a:gd name="adj1" fmla="val 6978012"/>
                <a:gd name="adj2" fmla="val 21497908"/>
                <a:gd name="adj3" fmla="val 12072"/>
              </a:avLst>
            </a:prstGeom>
            <a:gradFill flip="none" rotWithShape="1">
              <a:gsLst>
                <a:gs pos="0">
                  <a:schemeClr val="accent5">
                    <a:lumMod val="60000"/>
                    <a:lumOff val="40000"/>
                    <a:alpha val="40000"/>
                  </a:schemeClr>
                </a:gs>
                <a:gs pos="64000">
                  <a:schemeClr val="accent5">
                    <a:lumMod val="60000"/>
                    <a:lumOff val="40000"/>
                    <a:alpha val="0"/>
                  </a:schemeClr>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6" name="Group 25">
            <a:extLst>
              <a:ext uri="{FF2B5EF4-FFF2-40B4-BE49-F238E27FC236}">
                <a16:creationId xmlns:a16="http://schemas.microsoft.com/office/drawing/2014/main" id="{9FAEF782-2E0E-45B0-BCC7-844016BE029E}"/>
              </a:ext>
            </a:extLst>
          </p:cNvPr>
          <p:cNvGrpSpPr/>
          <p:nvPr userDrawn="1"/>
        </p:nvGrpSpPr>
        <p:grpSpPr>
          <a:xfrm>
            <a:off x="7153680" y="289554"/>
            <a:ext cx="1042970" cy="293852"/>
            <a:chOff x="7010399" y="289554"/>
            <a:chExt cx="1329532" cy="293852"/>
          </a:xfrm>
        </p:grpSpPr>
        <p:sp>
          <p:nvSpPr>
            <p:cNvPr id="22" name="Rectangle: Rounded Corners 21">
              <a:extLst>
                <a:ext uri="{FF2B5EF4-FFF2-40B4-BE49-F238E27FC236}">
                  <a16:creationId xmlns:a16="http://schemas.microsoft.com/office/drawing/2014/main" id="{02B24A8C-CD05-4E31-98C0-84F3FC05A4D3}"/>
                </a:ext>
              </a:extLst>
            </p:cNvPr>
            <p:cNvSpPr/>
            <p:nvPr userDrawn="1"/>
          </p:nvSpPr>
          <p:spPr>
            <a:xfrm>
              <a:off x="8139113" y="289804"/>
              <a:ext cx="200818" cy="293602"/>
            </a:xfrm>
            <a:prstGeom prst="roundRect">
              <a:avLst>
                <a:gd name="adj" fmla="val 50000"/>
              </a:avLst>
            </a:prstGeom>
            <a:solidFill>
              <a:schemeClr val="bg1"/>
            </a:solidFill>
            <a:ln w="6350">
              <a:solidFill>
                <a:schemeClr val="accent5">
                  <a:lumMod val="75000"/>
                </a:schemeClr>
              </a:solidFill>
            </a:ln>
            <a:effectLst>
              <a:innerShdw blurRad="254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389FF8F6-5632-4168-9FD2-CC0F1A94FCF0}"/>
                </a:ext>
              </a:extLst>
            </p:cNvPr>
            <p:cNvSpPr/>
            <p:nvPr userDrawn="1"/>
          </p:nvSpPr>
          <p:spPr>
            <a:xfrm>
              <a:off x="7762875" y="289804"/>
              <a:ext cx="200818" cy="293602"/>
            </a:xfrm>
            <a:prstGeom prst="roundRect">
              <a:avLst>
                <a:gd name="adj" fmla="val 50000"/>
              </a:avLst>
            </a:prstGeom>
            <a:solidFill>
              <a:schemeClr val="bg1"/>
            </a:solidFill>
            <a:ln w="6350">
              <a:solidFill>
                <a:schemeClr val="accent5">
                  <a:lumMod val="75000"/>
                </a:schemeClr>
              </a:solidFill>
            </a:ln>
            <a:effectLst>
              <a:innerShdw blurRad="254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Rounded Corners 23">
              <a:extLst>
                <a:ext uri="{FF2B5EF4-FFF2-40B4-BE49-F238E27FC236}">
                  <a16:creationId xmlns:a16="http://schemas.microsoft.com/office/drawing/2014/main" id="{5C9F8328-C085-4008-A0D2-E745F17E5B75}"/>
                </a:ext>
              </a:extLst>
            </p:cNvPr>
            <p:cNvSpPr/>
            <p:nvPr userDrawn="1"/>
          </p:nvSpPr>
          <p:spPr>
            <a:xfrm>
              <a:off x="7386637" y="289804"/>
              <a:ext cx="200818" cy="293602"/>
            </a:xfrm>
            <a:prstGeom prst="roundRect">
              <a:avLst>
                <a:gd name="adj" fmla="val 50000"/>
              </a:avLst>
            </a:prstGeom>
            <a:solidFill>
              <a:schemeClr val="bg1"/>
            </a:solidFill>
            <a:ln w="6350">
              <a:solidFill>
                <a:schemeClr val="accent5">
                  <a:lumMod val="75000"/>
                </a:schemeClr>
              </a:solidFill>
            </a:ln>
            <a:effectLst>
              <a:innerShdw blurRad="254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82442035-BC81-4282-9604-7408AC7F56F5}"/>
                </a:ext>
              </a:extLst>
            </p:cNvPr>
            <p:cNvSpPr/>
            <p:nvPr userDrawn="1"/>
          </p:nvSpPr>
          <p:spPr>
            <a:xfrm>
              <a:off x="7010399" y="289554"/>
              <a:ext cx="200818" cy="293602"/>
            </a:xfrm>
            <a:prstGeom prst="roundRect">
              <a:avLst>
                <a:gd name="adj" fmla="val 50000"/>
              </a:avLst>
            </a:prstGeom>
            <a:solidFill>
              <a:schemeClr val="bg1"/>
            </a:solidFill>
            <a:ln w="6350">
              <a:solidFill>
                <a:schemeClr val="accent5">
                  <a:lumMod val="75000"/>
                </a:schemeClr>
              </a:solidFill>
            </a:ln>
            <a:effectLst>
              <a:innerShdw blurRad="254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73345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chor="ctr">
            <a:noAutofit/>
          </a:bodyPr>
          <a:lstStyle>
            <a:lvl1pPr marL="457200" indent="-457200">
              <a:buClr>
                <a:schemeClr val="accent5">
                  <a:lumMod val="75000"/>
                </a:schemeClr>
              </a:buClr>
              <a:buSzPct val="110000"/>
              <a:buFont typeface="Wingdings" panose="05000000000000000000" pitchFamily="2" charset="2"/>
              <a:buChar char="ü"/>
              <a:defRPr/>
            </a:lvl1pPr>
            <a:lvl2pPr marL="731520">
              <a:defRPr/>
            </a:lvl2pPr>
            <a:lvl3pPr marL="1005840">
              <a:defRPr/>
            </a:lvl3pPr>
            <a:lvl4pPr marL="1234440">
              <a:defRPr/>
            </a:lvl4pPr>
            <a:lvl5pPr marL="1463040">
              <a:defRPr/>
            </a:lvl5pPr>
          </a:lstStyle>
          <a:p>
            <a:pPr lvl="0"/>
            <a:r>
              <a:rPr lang="en-US"/>
              <a:t>Edit Master </a:t>
            </a:r>
            <a:r>
              <a:rPr lang="en-US" dirty="0"/>
              <a:t>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4452CFE1-99A6-44C8-9134-C40DA7340E84}"/>
              </a:ext>
            </a:extLst>
          </p:cNvPr>
          <p:cNvSpPr txBox="1">
            <a:spLocks/>
          </p:cNvSpPr>
          <p:nvPr userDrawn="1"/>
        </p:nvSpPr>
        <p:spPr>
          <a:xfrm>
            <a:off x="-13473" y="0"/>
            <a:ext cx="8861424" cy="873211"/>
          </a:xfrm>
          <a:prstGeom prst="homePlate">
            <a:avLst>
              <a:gd name="adj" fmla="val 35165"/>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182880" tIns="0" rIns="91440" bIns="0" rtlCol="0" anchor="ctr">
            <a:normAutofit/>
          </a:bodyPr>
          <a:lstStyle>
            <a:lvl1pPr algn="l" defTabSz="914400" rtl="0" eaLnBrk="1" latinLnBrk="0" hangingPunct="1">
              <a:lnSpc>
                <a:spcPct val="80000"/>
              </a:lnSpc>
              <a:spcBef>
                <a:spcPct val="0"/>
              </a:spcBef>
              <a:buNone/>
              <a:defRPr sz="30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a:lstStyle>
          <a:p>
            <a:r>
              <a:rPr lang="en-US"/>
              <a:t>Today’s Objectives</a:t>
            </a:r>
            <a:endParaRPr lang="en-US" sz="2000" b="1" i="1" baseline="2000" dirty="0">
              <a:solidFill>
                <a:schemeClr val="accent1">
                  <a:lumMod val="60000"/>
                  <a:lumOff val="40000"/>
                </a:schemeClr>
              </a:solidFill>
              <a:effectLst>
                <a:outerShdw blurRad="38100" dist="25400" dir="8100000" algn="tr" rotWithShape="0">
                  <a:srgbClr val="000000">
                    <a:alpha val="20000"/>
                  </a:srgbClr>
                </a:outerShdw>
              </a:effectLst>
              <a:latin typeface="Calibri" panose="020F0502020204030204" pitchFamily="34" charset="0"/>
              <a:cs typeface="Calibri" panose="020F0502020204030204" pitchFamily="34" charset="0"/>
            </a:endParaRPr>
          </a:p>
        </p:txBody>
      </p:sp>
      <p:sp>
        <p:nvSpPr>
          <p:cNvPr id="2" name="Slide Number Placeholder 1">
            <a:extLst>
              <a:ext uri="{FF2B5EF4-FFF2-40B4-BE49-F238E27FC236}">
                <a16:creationId xmlns:a16="http://schemas.microsoft.com/office/drawing/2014/main" id="{A5584E4F-8D02-496B-B2A9-86D947F83521}"/>
              </a:ext>
            </a:extLst>
          </p:cNvPr>
          <p:cNvSpPr>
            <a:spLocks noGrp="1"/>
          </p:cNvSpPr>
          <p:nvPr>
            <p:ph type="sldNum" sz="quarter" idx="10"/>
          </p:nvPr>
        </p:nvSpPr>
        <p:spPr/>
        <p:txBody>
          <a:bodyPr/>
          <a:lstStyle/>
          <a:p>
            <a:fld id="{3C00E0C1-0C22-4652-BCFC-CCCFF73EC83E}" type="slidenum">
              <a:rPr lang="en-US" smtClean="0"/>
              <a:pPr/>
              <a:t>‹#›</a:t>
            </a:fld>
            <a:endParaRPr lang="en-US" dirty="0"/>
          </a:p>
        </p:txBody>
      </p:sp>
    </p:spTree>
    <p:extLst>
      <p:ext uri="{BB962C8B-B14F-4D97-AF65-F5344CB8AC3E}">
        <p14:creationId xmlns:p14="http://schemas.microsoft.com/office/powerpoint/2010/main" val="3113574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7353CBE-9468-48D1-8139-4B24589CB9A0}"/>
              </a:ext>
            </a:extLst>
          </p:cNvPr>
          <p:cNvSpPr txBox="1"/>
          <p:nvPr userDrawn="1"/>
        </p:nvSpPr>
        <p:spPr>
          <a:xfrm>
            <a:off x="3195263" y="6467872"/>
            <a:ext cx="5809291" cy="307777"/>
          </a:xfrm>
          <a:prstGeom prst="rect">
            <a:avLst/>
          </a:prstGeom>
          <a:noFill/>
        </p:spPr>
        <p:txBody>
          <a:bodyPr wrap="square" lIns="45720" rIns="0" rtlCol="0">
            <a:spAutoFit/>
          </a:bodyPr>
          <a:lstStyle/>
          <a:p>
            <a:pPr algn="r"/>
            <a:r>
              <a:rPr lang="en-US" sz="1400" b="1" i="1" dirty="0">
                <a:solidFill>
                  <a:schemeClr val="accent5">
                    <a:lumMod val="75000"/>
                  </a:schemeClr>
                </a:solidFill>
              </a:rPr>
              <a:t>Idaho Workforce Development Council </a:t>
            </a:r>
            <a:r>
              <a:rPr lang="en-US" sz="1400" b="0" i="1" dirty="0">
                <a:solidFill>
                  <a:schemeClr val="accent5">
                    <a:lumMod val="75000"/>
                  </a:schemeClr>
                </a:solidFill>
              </a:rPr>
              <a:t>One-Stop Committee Planning Session</a:t>
            </a:r>
            <a:endParaRPr lang="en-US" sz="1400" b="0" i="1" dirty="0"/>
          </a:p>
        </p:txBody>
      </p:sp>
      <p:grpSp>
        <p:nvGrpSpPr>
          <p:cNvPr id="17" name="Group 16">
            <a:extLst>
              <a:ext uri="{FF2B5EF4-FFF2-40B4-BE49-F238E27FC236}">
                <a16:creationId xmlns:a16="http://schemas.microsoft.com/office/drawing/2014/main" id="{0CDD87A7-3EB5-4DC9-AB3C-1AD55E8AF085}"/>
              </a:ext>
            </a:extLst>
          </p:cNvPr>
          <p:cNvGrpSpPr/>
          <p:nvPr userDrawn="1"/>
        </p:nvGrpSpPr>
        <p:grpSpPr>
          <a:xfrm>
            <a:off x="8557052" y="-1"/>
            <a:ext cx="586948" cy="6502135"/>
            <a:chOff x="8557052" y="-1"/>
            <a:chExt cx="586948" cy="6502135"/>
          </a:xfrm>
        </p:grpSpPr>
        <p:sp>
          <p:nvSpPr>
            <p:cNvPr id="7" name="Arrow: Pentagon 6">
              <a:extLst>
                <a:ext uri="{FF2B5EF4-FFF2-40B4-BE49-F238E27FC236}">
                  <a16:creationId xmlns:a16="http://schemas.microsoft.com/office/drawing/2014/main" id="{F71B4D16-1C08-4F92-B954-8CEF189879A0}"/>
                </a:ext>
              </a:extLst>
            </p:cNvPr>
            <p:cNvSpPr/>
            <p:nvPr userDrawn="1"/>
          </p:nvSpPr>
          <p:spPr>
            <a:xfrm rot="5400000">
              <a:off x="5599458" y="2957593"/>
              <a:ext cx="6502135" cy="586948"/>
            </a:xfrm>
            <a:prstGeom prst="homePlate">
              <a:avLst>
                <a:gd name="adj" fmla="val 34584"/>
              </a:avLst>
            </a:prstGeom>
            <a:gradFill flip="none" rotWithShape="1">
              <a:gsLst>
                <a:gs pos="49000">
                  <a:schemeClr val="bg1">
                    <a:lumMod val="75000"/>
                  </a:schemeClr>
                </a:gs>
                <a:gs pos="51000">
                  <a:schemeClr val="bg1">
                    <a:lumMod val="8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D295D34C-BEA4-406A-AFE1-A08FCCC2F5C0}"/>
                </a:ext>
              </a:extLst>
            </p:cNvPr>
            <p:cNvSpPr txBox="1">
              <a:spLocks/>
            </p:cNvSpPr>
            <p:nvPr userDrawn="1"/>
          </p:nvSpPr>
          <p:spPr>
            <a:xfrm rot="5400000">
              <a:off x="8481231" y="5817013"/>
              <a:ext cx="738588" cy="496464"/>
            </a:xfrm>
            <a:prstGeom prst="homePlate">
              <a:avLst>
                <a:gd name="adj" fmla="val 35184"/>
              </a:avLst>
            </a:prstGeom>
            <a:gradFill flip="none" rotWithShape="1">
              <a:gsLst>
                <a:gs pos="31841">
                  <a:srgbClr val="FFFFFF">
                    <a:alpha val="20000"/>
                  </a:srgbClr>
                </a:gs>
                <a:gs pos="9000">
                  <a:schemeClr val="bg1">
                    <a:alpha val="0"/>
                  </a:schemeClr>
                </a:gs>
                <a:gs pos="100000">
                  <a:schemeClr val="bg1"/>
                </a:gs>
              </a:gsLst>
              <a:lin ang="0" scaled="1"/>
              <a:tileRect/>
            </a:gradFill>
            <a:effectLst>
              <a:outerShdw blurRad="50800" dist="38100" dir="5400000" algn="t" rotWithShape="0">
                <a:prstClr val="black">
                  <a:alpha val="20000"/>
                </a:prstClr>
              </a:outerShdw>
            </a:effectLst>
          </p:spPr>
          <p:txBody>
            <a:bodyPr vert="horz" lIns="91440" tIns="45720" rIns="91440" bIns="45720" rtlCol="0" anchor="ctr"/>
            <a:lstStyle>
              <a:defPPr>
                <a:defRPr lang="en-US"/>
              </a:defPPr>
              <a:lvl1pPr marL="0" algn="ctr" defTabSz="457200" rtl="0" eaLnBrk="1" latinLnBrk="0" hangingPunct="1">
                <a:defRPr sz="1600" kern="1200">
                  <a:solidFill>
                    <a:schemeClr val="accent5">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grpSp>
      <p:sp>
        <p:nvSpPr>
          <p:cNvPr id="2" name="Title Placeholder 1"/>
          <p:cNvSpPr>
            <a:spLocks noGrp="1"/>
          </p:cNvSpPr>
          <p:nvPr userDrawn="1">
            <p:ph type="title"/>
          </p:nvPr>
        </p:nvSpPr>
        <p:spPr>
          <a:xfrm>
            <a:off x="1" y="0"/>
            <a:ext cx="8861424" cy="873211"/>
          </a:xfrm>
          <a:prstGeom prst="homePlate">
            <a:avLst>
              <a:gd name="adj" fmla="val 35165"/>
            </a:avLst>
          </a:prstGeom>
          <a:gradFill flip="none" rotWithShape="1">
            <a:gsLst>
              <a:gs pos="49000">
                <a:schemeClr val="accent5">
                  <a:lumMod val="92000"/>
                </a:schemeClr>
              </a:gs>
              <a:gs pos="0">
                <a:schemeClr val="accent5">
                  <a:lumMod val="100000"/>
                </a:schemeClr>
              </a:gs>
              <a:gs pos="51000">
                <a:schemeClr val="accent5">
                  <a:lumMod val="85000"/>
                </a:schemeClr>
              </a:gs>
              <a:gs pos="100000">
                <a:schemeClr val="accent5">
                  <a:lumMod val="65000"/>
                </a:schemeClr>
              </a:gs>
            </a:gsLst>
            <a:lin ang="16200000" scaled="1"/>
            <a:tileRect/>
          </a:gradFill>
        </p:spPr>
        <p:txBody>
          <a:bodyPr vert="horz" lIns="182880" tIns="0" rIns="91440" bIns="0" rtlCol="0" anchor="ctr">
            <a:normAutofit/>
          </a:bodyPr>
          <a:lstStyle/>
          <a:p>
            <a:r>
              <a:rPr lang="en-US" dirty="0"/>
              <a:t>Click to </a:t>
            </a:r>
            <a:r>
              <a:rPr lang="en-US"/>
              <a:t>edit Master </a:t>
            </a:r>
            <a:r>
              <a:rPr lang="en-US" dirty="0"/>
              <a:t>title style</a:t>
            </a:r>
          </a:p>
        </p:txBody>
      </p:sp>
      <p:sp>
        <p:nvSpPr>
          <p:cNvPr id="3" name="Text Placeholder 2"/>
          <p:cNvSpPr>
            <a:spLocks noGrp="1"/>
          </p:cNvSpPr>
          <p:nvPr userDrawn="1">
            <p:ph type="body" idx="1"/>
          </p:nvPr>
        </p:nvSpPr>
        <p:spPr>
          <a:xfrm>
            <a:off x="345990" y="1062681"/>
            <a:ext cx="7850660" cy="5114282"/>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userDrawn="1">
            <p:ph type="sldNum" sz="quarter" idx="4"/>
          </p:nvPr>
        </p:nvSpPr>
        <p:spPr>
          <a:xfrm>
            <a:off x="8557051" y="5986420"/>
            <a:ext cx="581800" cy="444500"/>
          </a:xfrm>
          <a:prstGeom prst="rect">
            <a:avLst/>
          </a:prstGeom>
          <a:noFill/>
          <a:effectLst/>
        </p:spPr>
        <p:txBody>
          <a:bodyPr vert="horz" lIns="0" tIns="0" rIns="0" bIns="0" rtlCol="0" anchor="ctr"/>
          <a:lstStyle>
            <a:lvl1pPr algn="ctr">
              <a:defRPr sz="1600">
                <a:solidFill>
                  <a:schemeClr val="accent5">
                    <a:lumMod val="75000"/>
                  </a:schemeClr>
                </a:solidFill>
              </a:defRPr>
            </a:lvl1pPr>
          </a:lstStyle>
          <a:p>
            <a:fld id="{3C00E0C1-0C22-4652-BCFC-CCCFF73EC83E}" type="slidenum">
              <a:rPr lang="en-US" smtClean="0"/>
              <a:pPr/>
              <a:t>‹#›</a:t>
            </a:fld>
            <a:endParaRPr lang="en-US" dirty="0"/>
          </a:p>
        </p:txBody>
      </p:sp>
    </p:spTree>
    <p:extLst>
      <p:ext uri="{BB962C8B-B14F-4D97-AF65-F5344CB8AC3E}">
        <p14:creationId xmlns:p14="http://schemas.microsoft.com/office/powerpoint/2010/main" val="2342005229"/>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2" r:id="rId3"/>
    <p:sldLayoutId id="2147483679" r:id="rId4"/>
    <p:sldLayoutId id="2147483680" r:id="rId5"/>
    <p:sldLayoutId id="2147483678" r:id="rId6"/>
    <p:sldLayoutId id="2147483684" r:id="rId7"/>
    <p:sldLayoutId id="2147483675" r:id="rId8"/>
    <p:sldLayoutId id="2147483676" r:id="rId9"/>
    <p:sldLayoutId id="2147483663" r:id="rId10"/>
    <p:sldLayoutId id="2147483674" r:id="rId11"/>
    <p:sldLayoutId id="2147483681" r:id="rId12"/>
    <p:sldLayoutId id="2147483682" r:id="rId13"/>
    <p:sldLayoutId id="2147483686" r:id="rId14"/>
    <p:sldLayoutId id="2147483673" r:id="rId15"/>
    <p:sldLayoutId id="2147483665" r:id="rId16"/>
    <p:sldLayoutId id="2147483666" r:id="rId17"/>
    <p:sldLayoutId id="2147483667" r:id="rId18"/>
    <p:sldLayoutId id="2147483668" r:id="rId19"/>
    <p:sldLayoutId id="2147483669" r:id="rId20"/>
    <p:sldLayoutId id="2147483687" r:id="rId21"/>
    <p:sldLayoutId id="2147483690" r:id="rId22"/>
    <p:sldLayoutId id="2147483691" r:id="rId23"/>
  </p:sldLayoutIdLst>
  <p:hf hdr="0" ftr="0" dt="0"/>
  <p:txStyles>
    <p:titleStyle>
      <a:lvl1pPr algn="l" defTabSz="914400" rtl="0" eaLnBrk="1" latinLnBrk="0" hangingPunct="1">
        <a:lnSpc>
          <a:spcPct val="80000"/>
        </a:lnSpc>
        <a:spcBef>
          <a:spcPct val="0"/>
        </a:spcBef>
        <a:buNone/>
        <a:defRPr sz="3000" kern="1200">
          <a:solidFill>
            <a:schemeClr val="bg1"/>
          </a:solidFill>
          <a:effectLst>
            <a:outerShdw blurRad="50800" dist="38100" dir="8100000" algn="tr" rotWithShape="0">
              <a:srgbClr val="000000">
                <a:alpha val="40000"/>
              </a:srgbClr>
            </a:outerShdw>
          </a:effectLst>
          <a:latin typeface="Rockwell" panose="02060603020205020403" pitchFamily="18" charset="0"/>
          <a:ea typeface="+mj-ea"/>
          <a:cs typeface="+mj-cs"/>
        </a:defRPr>
      </a:lvl1pPr>
    </p:titleStyle>
    <p:bodyStyle>
      <a:lvl1pPr marL="365760" indent="-365760" algn="l" defTabSz="914400" rtl="0" eaLnBrk="1" latinLnBrk="0" hangingPunct="1">
        <a:lnSpc>
          <a:spcPct val="90000"/>
        </a:lnSpc>
        <a:spcBef>
          <a:spcPts val="1800"/>
        </a:spcBef>
        <a:buClr>
          <a:schemeClr val="accent5"/>
        </a:buClr>
        <a:buSzPct val="80000"/>
        <a:buFont typeface="Wingdings 3" panose="05040102010807070707" pitchFamily="18" charset="2"/>
        <a:buChar char=""/>
        <a:defRPr sz="2800" kern="1200">
          <a:solidFill>
            <a:schemeClr val="tx1"/>
          </a:solidFill>
          <a:latin typeface="+mn-lt"/>
          <a:ea typeface="+mn-ea"/>
          <a:cs typeface="+mn-cs"/>
        </a:defRPr>
      </a:lvl1pPr>
      <a:lvl2pPr marL="621792" indent="-228600" algn="l" defTabSz="914400" rtl="0" eaLnBrk="1" latinLnBrk="0" hangingPunct="1">
        <a:lnSpc>
          <a:spcPct val="90000"/>
        </a:lnSpc>
        <a:spcBef>
          <a:spcPts val="500"/>
        </a:spcBef>
        <a:buClr>
          <a:schemeClr val="tx1">
            <a:lumMod val="50000"/>
            <a:lumOff val="50000"/>
          </a:schemeClr>
        </a:buClr>
        <a:buSzPct val="80000"/>
        <a:buFont typeface="Wingdings 3" panose="05040102010807070707" pitchFamily="18" charset="2"/>
        <a:buChar char="}"/>
        <a:defRPr sz="2400" kern="1200">
          <a:solidFill>
            <a:schemeClr val="accent5">
              <a:lumMod val="75000"/>
            </a:schemeClr>
          </a:solidFill>
          <a:latin typeface="Calibri Light" panose="020F0302020204030204" pitchFamily="34" charset="0"/>
          <a:ea typeface="+mn-ea"/>
          <a:cs typeface="Calibri Light" panose="020F0302020204030204" pitchFamily="34" charset="0"/>
        </a:defRPr>
      </a:lvl2pPr>
      <a:lvl3pPr marL="914400" indent="-228600" algn="l" defTabSz="914400" rtl="0" eaLnBrk="1" latinLnBrk="0" hangingPunct="1">
        <a:lnSpc>
          <a:spcPct val="90000"/>
        </a:lnSpc>
        <a:spcBef>
          <a:spcPts val="500"/>
        </a:spcBef>
        <a:buClr>
          <a:schemeClr val="accent5">
            <a:lumMod val="60000"/>
            <a:lumOff val="40000"/>
          </a:schemeClr>
        </a:buClr>
        <a:buSzPct val="110000"/>
        <a:buFont typeface="Wingdings 3" panose="05040102010807070707" pitchFamily="18" charset="2"/>
        <a:buChar char="ê"/>
        <a:defRPr sz="2000" kern="1200">
          <a:solidFill>
            <a:schemeClr val="tx1">
              <a:lumMod val="90000"/>
              <a:lumOff val="10000"/>
            </a:schemeClr>
          </a:solidFill>
          <a:latin typeface="Calibri Light" panose="020F0302020204030204" pitchFamily="34" charset="0"/>
          <a:ea typeface="+mn-ea"/>
          <a:cs typeface="Calibri Light" panose="020F0302020204030204" pitchFamily="34" charset="0"/>
        </a:defRPr>
      </a:lvl3pPr>
      <a:lvl4pPr marL="1143000" indent="-182880" algn="l" defTabSz="914400" rtl="0" eaLnBrk="1" latinLnBrk="0" hangingPunct="1">
        <a:lnSpc>
          <a:spcPct val="90000"/>
        </a:lnSpc>
        <a:spcBef>
          <a:spcPts val="500"/>
        </a:spcBef>
        <a:buClr>
          <a:schemeClr val="accent1"/>
        </a:buClr>
        <a:buFont typeface="Wingdings 3" panose="05040102010807070707" pitchFamily="18" charset="2"/>
        <a:buChar char=""/>
        <a:defRPr sz="1800" kern="1200">
          <a:solidFill>
            <a:schemeClr val="accent5"/>
          </a:solidFill>
          <a:latin typeface="Calibri Light" panose="020F0302020204030204" pitchFamily="34" charset="0"/>
          <a:ea typeface="+mn-ea"/>
          <a:cs typeface="Calibri Light" panose="020F0302020204030204" pitchFamily="34" charset="0"/>
        </a:defRPr>
      </a:lvl4pPr>
      <a:lvl5pPr marL="1371600" indent="-182880" algn="l" defTabSz="914400" rtl="0" eaLnBrk="1" latinLnBrk="0" hangingPunct="1">
        <a:lnSpc>
          <a:spcPct val="90000"/>
        </a:lnSpc>
        <a:spcBef>
          <a:spcPts val="500"/>
        </a:spcBef>
        <a:buClr>
          <a:schemeClr val="accent1">
            <a:lumMod val="60000"/>
            <a:lumOff val="40000"/>
          </a:schemeClr>
        </a:buClr>
        <a:buFont typeface="Wingdings 3" panose="05040102010807070707" pitchFamily="18" charset="2"/>
        <a:buChar char="ê"/>
        <a:defRPr sz="1800" kern="1200">
          <a:solidFill>
            <a:schemeClr val="tx1">
              <a:lumMod val="75000"/>
              <a:lumOff val="25000"/>
            </a:schemeClr>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9" name="Group 9"/>
          <p:cNvGrpSpPr/>
          <p:nvPr/>
        </p:nvGrpSpPr>
        <p:grpSpPr>
          <a:xfrm>
            <a:off x="206256" y="6579295"/>
            <a:ext cx="652434" cy="198656"/>
            <a:chOff x="0" y="0"/>
            <a:chExt cx="1739821" cy="397311"/>
          </a:xfrm>
        </p:grpSpPr>
        <p:grpSp>
          <p:nvGrpSpPr>
            <p:cNvPr id="4" name="Group 4"/>
            <p:cNvGrpSpPr/>
            <p:nvPr/>
          </p:nvGrpSpPr>
          <p:grpSpPr>
            <a:xfrm>
              <a:off x="0" y="16976"/>
              <a:ext cx="378730" cy="275796"/>
              <a:chOff x="0" y="0"/>
              <a:chExt cx="378729" cy="275794"/>
            </a:xfrm>
          </p:grpSpPr>
          <p:sp>
            <p:nvSpPr>
              <p:cNvPr id="2" name="Shape 2"/>
              <p:cNvSpPr/>
              <p:nvPr/>
            </p:nvSpPr>
            <p:spPr>
              <a:xfrm>
                <a:off x="105200" y="0"/>
                <a:ext cx="273530" cy="170595"/>
              </a:xfrm>
              <a:custGeom>
                <a:avLst/>
                <a:gdLst/>
                <a:ahLst/>
                <a:cxnLst>
                  <a:cxn ang="0">
                    <a:pos x="wd2" y="hd2"/>
                  </a:cxn>
                  <a:cxn ang="5400000">
                    <a:pos x="wd2" y="hd2"/>
                  </a:cxn>
                  <a:cxn ang="10800000">
                    <a:pos x="wd2" y="hd2"/>
                  </a:cxn>
                  <a:cxn ang="16200000">
                    <a:pos x="wd2" y="hd2"/>
                  </a:cxn>
                </a:cxnLst>
                <a:rect l="0" t="0" r="r" b="b"/>
                <a:pathLst>
                  <a:path w="21600" h="21600" extrusionOk="0">
                    <a:moveTo>
                      <a:pt x="21600" y="17316"/>
                    </a:moveTo>
                    <a:cubicBezTo>
                      <a:pt x="21600" y="19682"/>
                      <a:pt x="20404" y="21600"/>
                      <a:pt x="18928" y="21600"/>
                    </a:cubicBezTo>
                    <a:cubicBezTo>
                      <a:pt x="17453" y="21600"/>
                      <a:pt x="16257" y="19682"/>
                      <a:pt x="16257" y="17316"/>
                    </a:cubicBezTo>
                    <a:cubicBezTo>
                      <a:pt x="16257" y="12492"/>
                      <a:pt x="13809" y="8567"/>
                      <a:pt x="10800" y="8567"/>
                    </a:cubicBezTo>
                    <a:cubicBezTo>
                      <a:pt x="7791" y="8567"/>
                      <a:pt x="5343" y="12492"/>
                      <a:pt x="5343" y="17316"/>
                    </a:cubicBezTo>
                    <a:cubicBezTo>
                      <a:pt x="5343" y="19682"/>
                      <a:pt x="4147" y="21600"/>
                      <a:pt x="2672" y="21600"/>
                    </a:cubicBezTo>
                    <a:cubicBezTo>
                      <a:pt x="1197" y="21600"/>
                      <a:pt x="0" y="19682"/>
                      <a:pt x="0" y="17316"/>
                    </a:cubicBezTo>
                    <a:cubicBezTo>
                      <a:pt x="0" y="12691"/>
                      <a:pt x="1123" y="8343"/>
                      <a:pt x="3163" y="5072"/>
                    </a:cubicBezTo>
                    <a:cubicBezTo>
                      <a:pt x="5204" y="1801"/>
                      <a:pt x="7915" y="0"/>
                      <a:pt x="10800" y="0"/>
                    </a:cubicBezTo>
                    <a:cubicBezTo>
                      <a:pt x="13685" y="0"/>
                      <a:pt x="16397" y="1801"/>
                      <a:pt x="18437" y="5072"/>
                    </a:cubicBezTo>
                    <a:cubicBezTo>
                      <a:pt x="20477" y="8343"/>
                      <a:pt x="21600" y="12691"/>
                      <a:pt x="21600" y="17316"/>
                    </a:cubicBezTo>
                  </a:path>
                </a:pathLst>
              </a:custGeom>
              <a:solidFill>
                <a:schemeClr val="accent1"/>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3" name="Shape 3"/>
              <p:cNvSpPr/>
              <p:nvPr/>
            </p:nvSpPr>
            <p:spPr>
              <a:xfrm>
                <a:off x="0" y="105200"/>
                <a:ext cx="273528" cy="170595"/>
              </a:xfrm>
              <a:custGeom>
                <a:avLst/>
                <a:gdLst/>
                <a:ahLst/>
                <a:cxnLst>
                  <a:cxn ang="0">
                    <a:pos x="wd2" y="hd2"/>
                  </a:cxn>
                  <a:cxn ang="5400000">
                    <a:pos x="wd2" y="hd2"/>
                  </a:cxn>
                  <a:cxn ang="10800000">
                    <a:pos x="wd2" y="hd2"/>
                  </a:cxn>
                  <a:cxn ang="16200000">
                    <a:pos x="wd2" y="hd2"/>
                  </a:cxn>
                </a:cxnLst>
                <a:rect l="0" t="0" r="r" b="b"/>
                <a:pathLst>
                  <a:path w="21600" h="21600" extrusionOk="0">
                    <a:moveTo>
                      <a:pt x="17003" y="6600"/>
                    </a:moveTo>
                    <a:cubicBezTo>
                      <a:pt x="17003" y="3730"/>
                      <a:pt x="18459" y="1393"/>
                      <a:pt x="20250" y="1393"/>
                    </a:cubicBezTo>
                    <a:cubicBezTo>
                      <a:pt x="20499" y="1393"/>
                      <a:pt x="20740" y="1442"/>
                      <a:pt x="20972" y="1527"/>
                    </a:cubicBezTo>
                    <a:cubicBezTo>
                      <a:pt x="20482" y="594"/>
                      <a:pt x="19749" y="0"/>
                      <a:pt x="18928" y="0"/>
                    </a:cubicBezTo>
                    <a:cubicBezTo>
                      <a:pt x="17453" y="0"/>
                      <a:pt x="16257" y="1918"/>
                      <a:pt x="16257" y="4284"/>
                    </a:cubicBezTo>
                    <a:cubicBezTo>
                      <a:pt x="16257" y="6254"/>
                      <a:pt x="15844" y="8067"/>
                      <a:pt x="15156" y="9532"/>
                    </a:cubicBezTo>
                    <a:cubicBezTo>
                      <a:pt x="16156" y="9547"/>
                      <a:pt x="16966" y="10855"/>
                      <a:pt x="16966" y="12461"/>
                    </a:cubicBezTo>
                    <a:cubicBezTo>
                      <a:pt x="16966" y="14077"/>
                      <a:pt x="16146" y="15392"/>
                      <a:pt x="15138" y="15392"/>
                    </a:cubicBezTo>
                    <a:cubicBezTo>
                      <a:pt x="14130" y="15392"/>
                      <a:pt x="13310" y="14077"/>
                      <a:pt x="13310" y="12461"/>
                    </a:cubicBezTo>
                    <a:cubicBezTo>
                      <a:pt x="13310" y="12313"/>
                      <a:pt x="13319" y="12169"/>
                      <a:pt x="13333" y="12027"/>
                    </a:cubicBezTo>
                    <a:cubicBezTo>
                      <a:pt x="12575" y="12667"/>
                      <a:pt x="11714" y="13033"/>
                      <a:pt x="10800" y="13033"/>
                    </a:cubicBezTo>
                    <a:cubicBezTo>
                      <a:pt x="9907" y="13033"/>
                      <a:pt x="9065" y="12681"/>
                      <a:pt x="8321" y="12068"/>
                    </a:cubicBezTo>
                    <a:cubicBezTo>
                      <a:pt x="8331" y="12197"/>
                      <a:pt x="8339" y="12327"/>
                      <a:pt x="8339" y="12461"/>
                    </a:cubicBezTo>
                    <a:cubicBezTo>
                      <a:pt x="8339" y="14077"/>
                      <a:pt x="7519" y="15392"/>
                      <a:pt x="6511" y="15392"/>
                    </a:cubicBezTo>
                    <a:cubicBezTo>
                      <a:pt x="5503" y="15392"/>
                      <a:pt x="4683" y="14077"/>
                      <a:pt x="4683" y="12461"/>
                    </a:cubicBezTo>
                    <a:cubicBezTo>
                      <a:pt x="4683" y="10880"/>
                      <a:pt x="5468" y="9591"/>
                      <a:pt x="6446" y="9535"/>
                    </a:cubicBezTo>
                    <a:cubicBezTo>
                      <a:pt x="5757" y="8071"/>
                      <a:pt x="5343" y="6255"/>
                      <a:pt x="5343" y="4284"/>
                    </a:cubicBezTo>
                    <a:cubicBezTo>
                      <a:pt x="5343" y="1918"/>
                      <a:pt x="4147" y="0"/>
                      <a:pt x="2671" y="0"/>
                    </a:cubicBezTo>
                    <a:cubicBezTo>
                      <a:pt x="1843" y="0"/>
                      <a:pt x="1103" y="605"/>
                      <a:pt x="613" y="1554"/>
                    </a:cubicBezTo>
                    <a:cubicBezTo>
                      <a:pt x="865" y="1453"/>
                      <a:pt x="1127" y="1393"/>
                      <a:pt x="1399" y="1393"/>
                    </a:cubicBezTo>
                    <a:cubicBezTo>
                      <a:pt x="3190" y="1393"/>
                      <a:pt x="4646" y="3730"/>
                      <a:pt x="4646" y="6600"/>
                    </a:cubicBezTo>
                    <a:cubicBezTo>
                      <a:pt x="4646" y="9472"/>
                      <a:pt x="3190" y="11808"/>
                      <a:pt x="1399" y="11808"/>
                    </a:cubicBezTo>
                    <a:cubicBezTo>
                      <a:pt x="1284" y="11808"/>
                      <a:pt x="1171" y="11799"/>
                      <a:pt x="1060" y="11780"/>
                    </a:cubicBezTo>
                    <a:cubicBezTo>
                      <a:pt x="1581" y="13519"/>
                      <a:pt x="2287" y="15123"/>
                      <a:pt x="3163" y="16528"/>
                    </a:cubicBezTo>
                    <a:cubicBezTo>
                      <a:pt x="4357" y="18443"/>
                      <a:pt x="5783" y="19849"/>
                      <a:pt x="7337" y="20690"/>
                    </a:cubicBezTo>
                    <a:cubicBezTo>
                      <a:pt x="7583" y="17880"/>
                      <a:pt x="9088" y="15708"/>
                      <a:pt x="10908" y="15708"/>
                    </a:cubicBezTo>
                    <a:cubicBezTo>
                      <a:pt x="12703" y="15708"/>
                      <a:pt x="14192" y="17823"/>
                      <a:pt x="14467" y="20580"/>
                    </a:cubicBezTo>
                    <a:cubicBezTo>
                      <a:pt x="15943" y="19728"/>
                      <a:pt x="17295" y="18359"/>
                      <a:pt x="18437" y="16528"/>
                    </a:cubicBezTo>
                    <a:cubicBezTo>
                      <a:pt x="19312" y="15125"/>
                      <a:pt x="20017" y="13522"/>
                      <a:pt x="20539" y="11785"/>
                    </a:cubicBezTo>
                    <a:cubicBezTo>
                      <a:pt x="20444" y="11799"/>
                      <a:pt x="20348" y="11808"/>
                      <a:pt x="20250" y="11808"/>
                    </a:cubicBezTo>
                    <a:cubicBezTo>
                      <a:pt x="18459" y="11808"/>
                      <a:pt x="17003" y="9472"/>
                      <a:pt x="17003" y="6600"/>
                    </a:cubicBezTo>
                    <a:close/>
                    <a:moveTo>
                      <a:pt x="21563" y="3598"/>
                    </a:moveTo>
                    <a:cubicBezTo>
                      <a:pt x="21191" y="3178"/>
                      <a:pt x="20738" y="2930"/>
                      <a:pt x="20250" y="2930"/>
                    </a:cubicBezTo>
                    <a:cubicBezTo>
                      <a:pt x="18988" y="2930"/>
                      <a:pt x="17961" y="4577"/>
                      <a:pt x="17961" y="6600"/>
                    </a:cubicBezTo>
                    <a:cubicBezTo>
                      <a:pt x="17961" y="8625"/>
                      <a:pt x="18988" y="10271"/>
                      <a:pt x="20250" y="10271"/>
                    </a:cubicBezTo>
                    <a:cubicBezTo>
                      <a:pt x="20507" y="10271"/>
                      <a:pt x="20753" y="10200"/>
                      <a:pt x="20983" y="10075"/>
                    </a:cubicBezTo>
                    <a:cubicBezTo>
                      <a:pt x="21388" y="8239"/>
                      <a:pt x="21600" y="6288"/>
                      <a:pt x="21600" y="4284"/>
                    </a:cubicBezTo>
                    <a:cubicBezTo>
                      <a:pt x="21600" y="4049"/>
                      <a:pt x="21585" y="3822"/>
                      <a:pt x="21563" y="3598"/>
                    </a:cubicBezTo>
                    <a:close/>
                    <a:moveTo>
                      <a:pt x="3688" y="6600"/>
                    </a:moveTo>
                    <a:cubicBezTo>
                      <a:pt x="3688" y="4577"/>
                      <a:pt x="2661" y="2930"/>
                      <a:pt x="1399" y="2930"/>
                    </a:cubicBezTo>
                    <a:cubicBezTo>
                      <a:pt x="886" y="2930"/>
                      <a:pt x="413" y="3205"/>
                      <a:pt x="31" y="3664"/>
                    </a:cubicBezTo>
                    <a:cubicBezTo>
                      <a:pt x="13" y="3867"/>
                      <a:pt x="0" y="4073"/>
                      <a:pt x="0" y="4284"/>
                    </a:cubicBezTo>
                    <a:cubicBezTo>
                      <a:pt x="0" y="6276"/>
                      <a:pt x="210" y="8216"/>
                      <a:pt x="610" y="10042"/>
                    </a:cubicBezTo>
                    <a:cubicBezTo>
                      <a:pt x="856" y="10188"/>
                      <a:pt x="1121" y="10271"/>
                      <a:pt x="1399" y="10271"/>
                    </a:cubicBezTo>
                    <a:cubicBezTo>
                      <a:pt x="2661" y="10271"/>
                      <a:pt x="3688" y="8625"/>
                      <a:pt x="3688" y="6600"/>
                    </a:cubicBezTo>
                    <a:close/>
                    <a:moveTo>
                      <a:pt x="5642" y="12461"/>
                    </a:moveTo>
                    <a:cubicBezTo>
                      <a:pt x="5642" y="13229"/>
                      <a:pt x="6032" y="13855"/>
                      <a:pt x="6511" y="13855"/>
                    </a:cubicBezTo>
                    <a:cubicBezTo>
                      <a:pt x="6991" y="13855"/>
                      <a:pt x="7380" y="13229"/>
                      <a:pt x="7380" y="12461"/>
                    </a:cubicBezTo>
                    <a:cubicBezTo>
                      <a:pt x="7380" y="11693"/>
                      <a:pt x="6991" y="11067"/>
                      <a:pt x="6511" y="11067"/>
                    </a:cubicBezTo>
                    <a:cubicBezTo>
                      <a:pt x="6032" y="11067"/>
                      <a:pt x="5642" y="11693"/>
                      <a:pt x="5642" y="12461"/>
                    </a:cubicBezTo>
                    <a:close/>
                    <a:moveTo>
                      <a:pt x="15138" y="13855"/>
                    </a:moveTo>
                    <a:cubicBezTo>
                      <a:pt x="15617" y="13855"/>
                      <a:pt x="16007" y="13229"/>
                      <a:pt x="16007" y="12461"/>
                    </a:cubicBezTo>
                    <a:cubicBezTo>
                      <a:pt x="16007" y="11693"/>
                      <a:pt x="15617" y="11067"/>
                      <a:pt x="15138" y="11067"/>
                    </a:cubicBezTo>
                    <a:cubicBezTo>
                      <a:pt x="14659" y="11067"/>
                      <a:pt x="14269" y="11693"/>
                      <a:pt x="14269" y="12461"/>
                    </a:cubicBezTo>
                    <a:cubicBezTo>
                      <a:pt x="14269" y="13229"/>
                      <a:pt x="14659" y="13855"/>
                      <a:pt x="15138" y="13855"/>
                    </a:cubicBezTo>
                    <a:close/>
                    <a:moveTo>
                      <a:pt x="10908" y="17245"/>
                    </a:moveTo>
                    <a:cubicBezTo>
                      <a:pt x="9525" y="17245"/>
                      <a:pt x="8387" y="18952"/>
                      <a:pt x="8268" y="21121"/>
                    </a:cubicBezTo>
                    <a:cubicBezTo>
                      <a:pt x="9088" y="21435"/>
                      <a:pt x="9936" y="21600"/>
                      <a:pt x="10800" y="21600"/>
                    </a:cubicBezTo>
                    <a:cubicBezTo>
                      <a:pt x="11738" y="21600"/>
                      <a:pt x="12658" y="21406"/>
                      <a:pt x="13542" y="21036"/>
                    </a:cubicBezTo>
                    <a:cubicBezTo>
                      <a:pt x="13399" y="18908"/>
                      <a:pt x="12273" y="17245"/>
                      <a:pt x="10908" y="17245"/>
                    </a:cubicBezTo>
                    <a:close/>
                  </a:path>
                </a:pathLst>
              </a:custGeom>
              <a:solidFill>
                <a:schemeClr val="accent2"/>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nvGrpSpPr>
            <p:cNvPr id="8" name="Group 8"/>
            <p:cNvGrpSpPr/>
            <p:nvPr/>
          </p:nvGrpSpPr>
          <p:grpSpPr>
            <a:xfrm>
              <a:off x="451491" y="-1"/>
              <a:ext cx="1288331" cy="397313"/>
              <a:chOff x="0" y="0"/>
              <a:chExt cx="1288330" cy="397311"/>
            </a:xfrm>
          </p:grpSpPr>
          <p:sp>
            <p:nvSpPr>
              <p:cNvPr id="5" name="Shape 5"/>
              <p:cNvSpPr/>
              <p:nvPr/>
            </p:nvSpPr>
            <p:spPr>
              <a:xfrm>
                <a:off x="0" y="0"/>
                <a:ext cx="1288331" cy="267883"/>
              </a:xfrm>
              <a:custGeom>
                <a:avLst/>
                <a:gdLst/>
                <a:ahLst/>
                <a:cxnLst>
                  <a:cxn ang="0">
                    <a:pos x="wd2" y="hd2"/>
                  </a:cxn>
                  <a:cxn ang="5400000">
                    <a:pos x="wd2" y="hd2"/>
                  </a:cxn>
                  <a:cxn ang="10800000">
                    <a:pos x="wd2" y="hd2"/>
                  </a:cxn>
                  <a:cxn ang="16200000">
                    <a:pos x="wd2" y="hd2"/>
                  </a:cxn>
                </a:cxnLst>
                <a:rect l="0" t="0" r="r" b="b"/>
                <a:pathLst>
                  <a:path w="21600" h="21600" extrusionOk="0">
                    <a:moveTo>
                      <a:pt x="11709" y="0"/>
                    </a:moveTo>
                    <a:cubicBezTo>
                      <a:pt x="11534" y="0"/>
                      <a:pt x="11413" y="501"/>
                      <a:pt x="11413" y="1340"/>
                    </a:cubicBezTo>
                    <a:cubicBezTo>
                      <a:pt x="11413" y="2179"/>
                      <a:pt x="11534" y="2681"/>
                      <a:pt x="11709" y="2681"/>
                    </a:cubicBezTo>
                    <a:lnTo>
                      <a:pt x="12014" y="2681"/>
                    </a:lnTo>
                    <a:lnTo>
                      <a:pt x="12014" y="18319"/>
                    </a:lnTo>
                    <a:lnTo>
                      <a:pt x="11709" y="18319"/>
                    </a:lnTo>
                    <a:cubicBezTo>
                      <a:pt x="11534" y="18319"/>
                      <a:pt x="11413" y="18820"/>
                      <a:pt x="11413" y="19659"/>
                    </a:cubicBezTo>
                    <a:cubicBezTo>
                      <a:pt x="11413" y="20498"/>
                      <a:pt x="11534" y="21000"/>
                      <a:pt x="11709" y="21000"/>
                    </a:cubicBezTo>
                    <a:lnTo>
                      <a:pt x="12960" y="21000"/>
                    </a:lnTo>
                    <a:cubicBezTo>
                      <a:pt x="13134" y="21000"/>
                      <a:pt x="13256" y="20498"/>
                      <a:pt x="13256" y="19659"/>
                    </a:cubicBezTo>
                    <a:cubicBezTo>
                      <a:pt x="13256" y="18820"/>
                      <a:pt x="13134" y="18319"/>
                      <a:pt x="12960" y="18319"/>
                    </a:cubicBezTo>
                    <a:lnTo>
                      <a:pt x="12571" y="18319"/>
                    </a:lnTo>
                    <a:lnTo>
                      <a:pt x="12571" y="2681"/>
                    </a:lnTo>
                    <a:lnTo>
                      <a:pt x="13613" y="2681"/>
                    </a:lnTo>
                    <a:cubicBezTo>
                      <a:pt x="13871" y="2681"/>
                      <a:pt x="14055" y="3073"/>
                      <a:pt x="14179" y="3686"/>
                    </a:cubicBezTo>
                    <a:cubicBezTo>
                      <a:pt x="14303" y="4297"/>
                      <a:pt x="14368" y="5355"/>
                      <a:pt x="14368" y="6730"/>
                    </a:cubicBezTo>
                    <a:cubicBezTo>
                      <a:pt x="14368" y="8105"/>
                      <a:pt x="14303" y="9163"/>
                      <a:pt x="14179" y="9774"/>
                    </a:cubicBezTo>
                    <a:cubicBezTo>
                      <a:pt x="14055" y="10387"/>
                      <a:pt x="13871" y="10723"/>
                      <a:pt x="13613" y="10723"/>
                    </a:cubicBezTo>
                    <a:lnTo>
                      <a:pt x="13123" y="10723"/>
                    </a:lnTo>
                    <a:cubicBezTo>
                      <a:pt x="12948" y="10723"/>
                      <a:pt x="12826" y="11225"/>
                      <a:pt x="12826" y="12064"/>
                    </a:cubicBezTo>
                    <a:cubicBezTo>
                      <a:pt x="12826" y="12903"/>
                      <a:pt x="12948" y="13404"/>
                      <a:pt x="13123" y="13404"/>
                    </a:cubicBezTo>
                    <a:lnTo>
                      <a:pt x="13613" y="13404"/>
                    </a:lnTo>
                    <a:cubicBezTo>
                      <a:pt x="14043" y="13404"/>
                      <a:pt x="14378" y="12863"/>
                      <a:pt x="14612" y="11673"/>
                    </a:cubicBezTo>
                    <a:cubicBezTo>
                      <a:pt x="14842" y="10498"/>
                      <a:pt x="14960" y="8860"/>
                      <a:pt x="14960" y="6744"/>
                    </a:cubicBezTo>
                    <a:cubicBezTo>
                      <a:pt x="14960" y="4628"/>
                      <a:pt x="14842" y="2962"/>
                      <a:pt x="14612" y="1787"/>
                    </a:cubicBezTo>
                    <a:cubicBezTo>
                      <a:pt x="14378" y="597"/>
                      <a:pt x="14043" y="0"/>
                      <a:pt x="13613" y="0"/>
                    </a:cubicBezTo>
                    <a:lnTo>
                      <a:pt x="11709" y="0"/>
                    </a:lnTo>
                    <a:close/>
                    <a:moveTo>
                      <a:pt x="84" y="2052"/>
                    </a:moveTo>
                    <a:cubicBezTo>
                      <a:pt x="27" y="2052"/>
                      <a:pt x="0" y="2199"/>
                      <a:pt x="0" y="2471"/>
                    </a:cubicBezTo>
                    <a:cubicBezTo>
                      <a:pt x="0" y="2746"/>
                      <a:pt x="27" y="2876"/>
                      <a:pt x="84" y="2876"/>
                    </a:cubicBezTo>
                    <a:lnTo>
                      <a:pt x="482" y="2876"/>
                    </a:lnTo>
                    <a:cubicBezTo>
                      <a:pt x="539" y="2876"/>
                      <a:pt x="569" y="3009"/>
                      <a:pt x="569" y="3281"/>
                    </a:cubicBezTo>
                    <a:lnTo>
                      <a:pt x="569" y="19952"/>
                    </a:lnTo>
                    <a:cubicBezTo>
                      <a:pt x="569" y="20226"/>
                      <a:pt x="539" y="20357"/>
                      <a:pt x="482" y="20357"/>
                    </a:cubicBezTo>
                    <a:lnTo>
                      <a:pt x="84" y="20357"/>
                    </a:lnTo>
                    <a:cubicBezTo>
                      <a:pt x="27" y="20357"/>
                      <a:pt x="0" y="20490"/>
                      <a:pt x="0" y="20762"/>
                    </a:cubicBezTo>
                    <a:cubicBezTo>
                      <a:pt x="0" y="21036"/>
                      <a:pt x="27" y="21181"/>
                      <a:pt x="84" y="21181"/>
                    </a:cubicBezTo>
                    <a:lnTo>
                      <a:pt x="1335" y="21181"/>
                    </a:lnTo>
                    <a:cubicBezTo>
                      <a:pt x="1393" y="21181"/>
                      <a:pt x="1420" y="21036"/>
                      <a:pt x="1420" y="20762"/>
                    </a:cubicBezTo>
                    <a:cubicBezTo>
                      <a:pt x="1420" y="20490"/>
                      <a:pt x="1393" y="20357"/>
                      <a:pt x="1335" y="20357"/>
                    </a:cubicBezTo>
                    <a:lnTo>
                      <a:pt x="825" y="20357"/>
                    </a:lnTo>
                    <a:cubicBezTo>
                      <a:pt x="768" y="20357"/>
                      <a:pt x="737" y="20226"/>
                      <a:pt x="737" y="19952"/>
                    </a:cubicBezTo>
                    <a:lnTo>
                      <a:pt x="737" y="3965"/>
                    </a:lnTo>
                    <a:cubicBezTo>
                      <a:pt x="737" y="3820"/>
                      <a:pt x="744" y="3750"/>
                      <a:pt x="755" y="3742"/>
                    </a:cubicBezTo>
                    <a:cubicBezTo>
                      <a:pt x="766" y="3733"/>
                      <a:pt x="776" y="3753"/>
                      <a:pt x="784" y="3826"/>
                    </a:cubicBezTo>
                    <a:lnTo>
                      <a:pt x="2375" y="20762"/>
                    </a:lnTo>
                    <a:cubicBezTo>
                      <a:pt x="2401" y="21036"/>
                      <a:pt x="2443" y="21181"/>
                      <a:pt x="2500" y="21181"/>
                    </a:cubicBezTo>
                    <a:cubicBezTo>
                      <a:pt x="2557" y="21181"/>
                      <a:pt x="2598" y="21036"/>
                      <a:pt x="2625" y="20762"/>
                    </a:cubicBezTo>
                    <a:lnTo>
                      <a:pt x="4215" y="3826"/>
                    </a:lnTo>
                    <a:cubicBezTo>
                      <a:pt x="4223" y="3753"/>
                      <a:pt x="4233" y="3733"/>
                      <a:pt x="4245" y="3742"/>
                    </a:cubicBezTo>
                    <a:cubicBezTo>
                      <a:pt x="4256" y="3750"/>
                      <a:pt x="4259" y="3820"/>
                      <a:pt x="4259" y="3965"/>
                    </a:cubicBezTo>
                    <a:lnTo>
                      <a:pt x="4259" y="19952"/>
                    </a:lnTo>
                    <a:cubicBezTo>
                      <a:pt x="4259" y="20226"/>
                      <a:pt x="4231" y="20357"/>
                      <a:pt x="4175" y="20357"/>
                    </a:cubicBezTo>
                    <a:lnTo>
                      <a:pt x="3664" y="20357"/>
                    </a:lnTo>
                    <a:cubicBezTo>
                      <a:pt x="3607" y="20357"/>
                      <a:pt x="3580" y="20490"/>
                      <a:pt x="3580" y="20762"/>
                    </a:cubicBezTo>
                    <a:cubicBezTo>
                      <a:pt x="3580" y="21036"/>
                      <a:pt x="3607" y="21181"/>
                      <a:pt x="3664" y="21181"/>
                    </a:cubicBezTo>
                    <a:lnTo>
                      <a:pt x="4912" y="21181"/>
                    </a:lnTo>
                    <a:cubicBezTo>
                      <a:pt x="4969" y="21181"/>
                      <a:pt x="4999" y="21036"/>
                      <a:pt x="4999" y="20762"/>
                    </a:cubicBezTo>
                    <a:cubicBezTo>
                      <a:pt x="4999" y="20490"/>
                      <a:pt x="4969" y="20357"/>
                      <a:pt x="4912" y="20357"/>
                    </a:cubicBezTo>
                    <a:lnTo>
                      <a:pt x="4517" y="20357"/>
                    </a:lnTo>
                    <a:cubicBezTo>
                      <a:pt x="4460" y="20357"/>
                      <a:pt x="4430" y="20226"/>
                      <a:pt x="4430" y="19952"/>
                    </a:cubicBezTo>
                    <a:lnTo>
                      <a:pt x="4430" y="3281"/>
                    </a:lnTo>
                    <a:cubicBezTo>
                      <a:pt x="4430" y="3009"/>
                      <a:pt x="4460" y="2876"/>
                      <a:pt x="4517" y="2876"/>
                    </a:cubicBezTo>
                    <a:lnTo>
                      <a:pt x="4912" y="2876"/>
                    </a:lnTo>
                    <a:cubicBezTo>
                      <a:pt x="4969" y="2876"/>
                      <a:pt x="4999" y="2746"/>
                      <a:pt x="4999" y="2471"/>
                    </a:cubicBezTo>
                    <a:cubicBezTo>
                      <a:pt x="4999" y="2199"/>
                      <a:pt x="4969" y="2052"/>
                      <a:pt x="4912" y="2052"/>
                    </a:cubicBezTo>
                    <a:lnTo>
                      <a:pt x="4288" y="2052"/>
                    </a:lnTo>
                    <a:cubicBezTo>
                      <a:pt x="4246" y="2052"/>
                      <a:pt x="4216" y="2090"/>
                      <a:pt x="4195" y="2164"/>
                    </a:cubicBezTo>
                    <a:cubicBezTo>
                      <a:pt x="4174" y="2235"/>
                      <a:pt x="4157" y="2344"/>
                      <a:pt x="4146" y="2471"/>
                    </a:cubicBezTo>
                    <a:lnTo>
                      <a:pt x="2555" y="19408"/>
                    </a:lnTo>
                    <a:cubicBezTo>
                      <a:pt x="2517" y="19790"/>
                      <a:pt x="2479" y="19790"/>
                      <a:pt x="2442" y="19408"/>
                    </a:cubicBezTo>
                    <a:lnTo>
                      <a:pt x="851" y="2471"/>
                    </a:lnTo>
                    <a:cubicBezTo>
                      <a:pt x="839" y="2344"/>
                      <a:pt x="825" y="2235"/>
                      <a:pt x="804" y="2164"/>
                    </a:cubicBezTo>
                    <a:cubicBezTo>
                      <a:pt x="783" y="2090"/>
                      <a:pt x="753" y="2052"/>
                      <a:pt x="711" y="2052"/>
                    </a:cubicBezTo>
                    <a:lnTo>
                      <a:pt x="84" y="2052"/>
                    </a:lnTo>
                    <a:close/>
                    <a:moveTo>
                      <a:pt x="17277" y="5222"/>
                    </a:moveTo>
                    <a:cubicBezTo>
                      <a:pt x="17138" y="5222"/>
                      <a:pt x="17008" y="5330"/>
                      <a:pt x="16885" y="5557"/>
                    </a:cubicBezTo>
                    <a:cubicBezTo>
                      <a:pt x="16772" y="5765"/>
                      <a:pt x="16666" y="6030"/>
                      <a:pt x="16575" y="6325"/>
                    </a:cubicBezTo>
                    <a:cubicBezTo>
                      <a:pt x="16535" y="6450"/>
                      <a:pt x="16500" y="6511"/>
                      <a:pt x="16464" y="6646"/>
                    </a:cubicBezTo>
                    <a:cubicBezTo>
                      <a:pt x="16446" y="5920"/>
                      <a:pt x="16331" y="5362"/>
                      <a:pt x="16171" y="5362"/>
                    </a:cubicBezTo>
                    <a:lnTo>
                      <a:pt x="15602" y="5362"/>
                    </a:lnTo>
                    <a:cubicBezTo>
                      <a:pt x="15427" y="5362"/>
                      <a:pt x="15306" y="6087"/>
                      <a:pt x="15306" y="6925"/>
                    </a:cubicBezTo>
                    <a:cubicBezTo>
                      <a:pt x="15306" y="7764"/>
                      <a:pt x="15427" y="8489"/>
                      <a:pt x="15602" y="8489"/>
                    </a:cubicBezTo>
                    <a:lnTo>
                      <a:pt x="15915" y="8489"/>
                    </a:lnTo>
                    <a:lnTo>
                      <a:pt x="15915" y="18319"/>
                    </a:lnTo>
                    <a:lnTo>
                      <a:pt x="15602" y="18319"/>
                    </a:lnTo>
                    <a:cubicBezTo>
                      <a:pt x="15427" y="18319"/>
                      <a:pt x="15306" y="18820"/>
                      <a:pt x="15306" y="19659"/>
                    </a:cubicBezTo>
                    <a:cubicBezTo>
                      <a:pt x="15306" y="20498"/>
                      <a:pt x="15427" y="21000"/>
                      <a:pt x="15602" y="21000"/>
                    </a:cubicBezTo>
                    <a:lnTo>
                      <a:pt x="16795" y="21000"/>
                    </a:lnTo>
                    <a:cubicBezTo>
                      <a:pt x="16970" y="21000"/>
                      <a:pt x="17091" y="20498"/>
                      <a:pt x="17091" y="19659"/>
                    </a:cubicBezTo>
                    <a:cubicBezTo>
                      <a:pt x="17091" y="18820"/>
                      <a:pt x="16970" y="18319"/>
                      <a:pt x="16795" y="18319"/>
                    </a:cubicBezTo>
                    <a:lnTo>
                      <a:pt x="16473" y="18319"/>
                    </a:lnTo>
                    <a:lnTo>
                      <a:pt x="16473" y="11030"/>
                    </a:lnTo>
                    <a:cubicBezTo>
                      <a:pt x="16566" y="10507"/>
                      <a:pt x="16612" y="10028"/>
                      <a:pt x="16694" y="9592"/>
                    </a:cubicBezTo>
                    <a:cubicBezTo>
                      <a:pt x="16767" y="9192"/>
                      <a:pt x="16859" y="8819"/>
                      <a:pt x="16966" y="8489"/>
                    </a:cubicBezTo>
                    <a:cubicBezTo>
                      <a:pt x="17058" y="8210"/>
                      <a:pt x="17161" y="8070"/>
                      <a:pt x="17280" y="8070"/>
                    </a:cubicBezTo>
                    <a:cubicBezTo>
                      <a:pt x="17441" y="8070"/>
                      <a:pt x="17555" y="8252"/>
                      <a:pt x="17634" y="8615"/>
                    </a:cubicBezTo>
                    <a:cubicBezTo>
                      <a:pt x="17712" y="8970"/>
                      <a:pt x="17747" y="9386"/>
                      <a:pt x="17747" y="9927"/>
                    </a:cubicBezTo>
                    <a:cubicBezTo>
                      <a:pt x="17747" y="10766"/>
                      <a:pt x="17869" y="11352"/>
                      <a:pt x="18044" y="11352"/>
                    </a:cubicBezTo>
                    <a:cubicBezTo>
                      <a:pt x="18218" y="11352"/>
                      <a:pt x="18343" y="10766"/>
                      <a:pt x="18343" y="9927"/>
                    </a:cubicBezTo>
                    <a:cubicBezTo>
                      <a:pt x="18343" y="9289"/>
                      <a:pt x="18318" y="8677"/>
                      <a:pt x="18270" y="8112"/>
                    </a:cubicBezTo>
                    <a:cubicBezTo>
                      <a:pt x="18221" y="7535"/>
                      <a:pt x="18148" y="7015"/>
                      <a:pt x="18052" y="6576"/>
                    </a:cubicBezTo>
                    <a:cubicBezTo>
                      <a:pt x="17958" y="6147"/>
                      <a:pt x="17845" y="5808"/>
                      <a:pt x="17715" y="5571"/>
                    </a:cubicBezTo>
                    <a:cubicBezTo>
                      <a:pt x="17587" y="5335"/>
                      <a:pt x="17438" y="5222"/>
                      <a:pt x="17277" y="5222"/>
                    </a:cubicBezTo>
                    <a:close/>
                    <a:moveTo>
                      <a:pt x="19997" y="5362"/>
                    </a:moveTo>
                    <a:cubicBezTo>
                      <a:pt x="19767" y="5362"/>
                      <a:pt x="19548" y="5565"/>
                      <a:pt x="19350" y="5962"/>
                    </a:cubicBezTo>
                    <a:cubicBezTo>
                      <a:pt x="19151" y="6362"/>
                      <a:pt x="18980" y="6931"/>
                      <a:pt x="18839" y="7651"/>
                    </a:cubicBezTo>
                    <a:cubicBezTo>
                      <a:pt x="18699" y="8366"/>
                      <a:pt x="18589" y="9238"/>
                      <a:pt x="18511" y="10235"/>
                    </a:cubicBezTo>
                    <a:cubicBezTo>
                      <a:pt x="18434" y="11218"/>
                      <a:pt x="18395" y="12313"/>
                      <a:pt x="18395" y="13488"/>
                    </a:cubicBezTo>
                    <a:cubicBezTo>
                      <a:pt x="18395" y="14662"/>
                      <a:pt x="18434" y="15744"/>
                      <a:pt x="18511" y="16727"/>
                    </a:cubicBezTo>
                    <a:cubicBezTo>
                      <a:pt x="18589" y="17724"/>
                      <a:pt x="18699" y="18597"/>
                      <a:pt x="18839" y="19310"/>
                    </a:cubicBezTo>
                    <a:cubicBezTo>
                      <a:pt x="18980" y="20031"/>
                      <a:pt x="19150" y="20599"/>
                      <a:pt x="19350" y="21000"/>
                    </a:cubicBezTo>
                    <a:cubicBezTo>
                      <a:pt x="19547" y="21396"/>
                      <a:pt x="19765" y="21600"/>
                      <a:pt x="19997" y="21600"/>
                    </a:cubicBezTo>
                    <a:cubicBezTo>
                      <a:pt x="20229" y="21600"/>
                      <a:pt x="20448" y="21396"/>
                      <a:pt x="20645" y="21000"/>
                    </a:cubicBezTo>
                    <a:cubicBezTo>
                      <a:pt x="20845" y="20599"/>
                      <a:pt x="21016" y="20029"/>
                      <a:pt x="21156" y="19310"/>
                    </a:cubicBezTo>
                    <a:cubicBezTo>
                      <a:pt x="21296" y="18595"/>
                      <a:pt x="21406" y="17723"/>
                      <a:pt x="21484" y="16727"/>
                    </a:cubicBezTo>
                    <a:cubicBezTo>
                      <a:pt x="21561" y="15742"/>
                      <a:pt x="21600" y="14661"/>
                      <a:pt x="21600" y="13488"/>
                    </a:cubicBezTo>
                    <a:cubicBezTo>
                      <a:pt x="21600" y="12314"/>
                      <a:pt x="21561" y="11220"/>
                      <a:pt x="21484" y="10235"/>
                    </a:cubicBezTo>
                    <a:cubicBezTo>
                      <a:pt x="21406" y="9238"/>
                      <a:pt x="21296" y="8367"/>
                      <a:pt x="21156" y="7651"/>
                    </a:cubicBezTo>
                    <a:cubicBezTo>
                      <a:pt x="21015" y="6931"/>
                      <a:pt x="20844" y="6363"/>
                      <a:pt x="20645" y="5962"/>
                    </a:cubicBezTo>
                    <a:cubicBezTo>
                      <a:pt x="20447" y="5565"/>
                      <a:pt x="20228" y="5362"/>
                      <a:pt x="19997" y="5362"/>
                    </a:cubicBezTo>
                    <a:close/>
                    <a:moveTo>
                      <a:pt x="6312" y="7247"/>
                    </a:moveTo>
                    <a:cubicBezTo>
                      <a:pt x="6187" y="7247"/>
                      <a:pt x="6067" y="7329"/>
                      <a:pt x="5957" y="7484"/>
                    </a:cubicBezTo>
                    <a:cubicBezTo>
                      <a:pt x="5847" y="7638"/>
                      <a:pt x="5751" y="7829"/>
                      <a:pt x="5664" y="8056"/>
                    </a:cubicBezTo>
                    <a:cubicBezTo>
                      <a:pt x="5577" y="8285"/>
                      <a:pt x="5498" y="8541"/>
                      <a:pt x="5432" y="8824"/>
                    </a:cubicBezTo>
                    <a:cubicBezTo>
                      <a:pt x="5365" y="9106"/>
                      <a:pt x="5314" y="9365"/>
                      <a:pt x="5272" y="9620"/>
                    </a:cubicBezTo>
                    <a:cubicBezTo>
                      <a:pt x="5238" y="9838"/>
                      <a:pt x="5244" y="10029"/>
                      <a:pt x="5290" y="10193"/>
                    </a:cubicBezTo>
                    <a:cubicBezTo>
                      <a:pt x="5335" y="10356"/>
                      <a:pt x="5375" y="10327"/>
                      <a:pt x="5409" y="10109"/>
                    </a:cubicBezTo>
                    <a:cubicBezTo>
                      <a:pt x="5443" y="9891"/>
                      <a:pt x="5487" y="9663"/>
                      <a:pt x="5542" y="9425"/>
                    </a:cubicBezTo>
                    <a:cubicBezTo>
                      <a:pt x="5597" y="9190"/>
                      <a:pt x="5660" y="8983"/>
                      <a:pt x="5734" y="8782"/>
                    </a:cubicBezTo>
                    <a:cubicBezTo>
                      <a:pt x="5808" y="8583"/>
                      <a:pt x="5892" y="8404"/>
                      <a:pt x="5986" y="8266"/>
                    </a:cubicBezTo>
                    <a:cubicBezTo>
                      <a:pt x="6081" y="8129"/>
                      <a:pt x="6190" y="8070"/>
                      <a:pt x="6312" y="8070"/>
                    </a:cubicBezTo>
                    <a:cubicBezTo>
                      <a:pt x="6448" y="8070"/>
                      <a:pt x="6570" y="8159"/>
                      <a:pt x="6680" y="8350"/>
                    </a:cubicBezTo>
                    <a:cubicBezTo>
                      <a:pt x="6790" y="8540"/>
                      <a:pt x="6883" y="8807"/>
                      <a:pt x="6959" y="9145"/>
                    </a:cubicBezTo>
                    <a:cubicBezTo>
                      <a:pt x="7035" y="9481"/>
                      <a:pt x="7091" y="9871"/>
                      <a:pt x="7133" y="10318"/>
                    </a:cubicBezTo>
                    <a:cubicBezTo>
                      <a:pt x="7175" y="10766"/>
                      <a:pt x="7197" y="11247"/>
                      <a:pt x="7197" y="11756"/>
                    </a:cubicBezTo>
                    <a:lnTo>
                      <a:pt x="7197" y="16950"/>
                    </a:lnTo>
                    <a:cubicBezTo>
                      <a:pt x="7118" y="17642"/>
                      <a:pt x="7021" y="18263"/>
                      <a:pt x="6907" y="18807"/>
                    </a:cubicBezTo>
                    <a:cubicBezTo>
                      <a:pt x="6808" y="19282"/>
                      <a:pt x="6690" y="19705"/>
                      <a:pt x="6550" y="20078"/>
                    </a:cubicBezTo>
                    <a:cubicBezTo>
                      <a:pt x="6410" y="20451"/>
                      <a:pt x="6248" y="20637"/>
                      <a:pt x="6062" y="20637"/>
                    </a:cubicBezTo>
                    <a:cubicBezTo>
                      <a:pt x="5778" y="20637"/>
                      <a:pt x="5565" y="20296"/>
                      <a:pt x="5423" y="19631"/>
                    </a:cubicBezTo>
                    <a:cubicBezTo>
                      <a:pt x="5281" y="18966"/>
                      <a:pt x="5208" y="18115"/>
                      <a:pt x="5208" y="17076"/>
                    </a:cubicBezTo>
                    <a:cubicBezTo>
                      <a:pt x="5208" y="16567"/>
                      <a:pt x="5227" y="16102"/>
                      <a:pt x="5264" y="15666"/>
                    </a:cubicBezTo>
                    <a:cubicBezTo>
                      <a:pt x="5299" y="15230"/>
                      <a:pt x="5355" y="14844"/>
                      <a:pt x="5435" y="14535"/>
                    </a:cubicBezTo>
                    <a:cubicBezTo>
                      <a:pt x="5514" y="14224"/>
                      <a:pt x="5615" y="13990"/>
                      <a:pt x="5737" y="13809"/>
                    </a:cubicBezTo>
                    <a:cubicBezTo>
                      <a:pt x="5858" y="13628"/>
                      <a:pt x="6005" y="13530"/>
                      <a:pt x="6175" y="13530"/>
                    </a:cubicBezTo>
                    <a:lnTo>
                      <a:pt x="6770" y="13530"/>
                    </a:lnTo>
                    <a:cubicBezTo>
                      <a:pt x="6827" y="13530"/>
                      <a:pt x="6857" y="13398"/>
                      <a:pt x="6857" y="13125"/>
                    </a:cubicBezTo>
                    <a:cubicBezTo>
                      <a:pt x="6857" y="12852"/>
                      <a:pt x="6827" y="12706"/>
                      <a:pt x="6770" y="12706"/>
                    </a:cubicBezTo>
                    <a:lnTo>
                      <a:pt x="6175" y="12706"/>
                    </a:lnTo>
                    <a:cubicBezTo>
                      <a:pt x="5990" y="12706"/>
                      <a:pt x="5825" y="12828"/>
                      <a:pt x="5685" y="13055"/>
                    </a:cubicBezTo>
                    <a:cubicBezTo>
                      <a:pt x="5544" y="13284"/>
                      <a:pt x="5427" y="13585"/>
                      <a:pt x="5330" y="13976"/>
                    </a:cubicBezTo>
                    <a:cubicBezTo>
                      <a:pt x="5234" y="14369"/>
                      <a:pt x="5162" y="14831"/>
                      <a:pt x="5113" y="15359"/>
                    </a:cubicBezTo>
                    <a:cubicBezTo>
                      <a:pt x="5063" y="15886"/>
                      <a:pt x="5037" y="16457"/>
                      <a:pt x="5037" y="17076"/>
                    </a:cubicBezTo>
                    <a:cubicBezTo>
                      <a:pt x="5037" y="17696"/>
                      <a:pt x="5059" y="18280"/>
                      <a:pt x="5101" y="18807"/>
                    </a:cubicBezTo>
                    <a:cubicBezTo>
                      <a:pt x="5143" y="19336"/>
                      <a:pt x="5204" y="19784"/>
                      <a:pt x="5290" y="20176"/>
                    </a:cubicBezTo>
                    <a:cubicBezTo>
                      <a:pt x="5375" y="20567"/>
                      <a:pt x="5483" y="20882"/>
                      <a:pt x="5612" y="21111"/>
                    </a:cubicBezTo>
                    <a:cubicBezTo>
                      <a:pt x="5741" y="21339"/>
                      <a:pt x="5892" y="21446"/>
                      <a:pt x="6062" y="21446"/>
                    </a:cubicBezTo>
                    <a:cubicBezTo>
                      <a:pt x="6198" y="21446"/>
                      <a:pt x="6322" y="21363"/>
                      <a:pt x="6434" y="21181"/>
                    </a:cubicBezTo>
                    <a:cubicBezTo>
                      <a:pt x="6545" y="21000"/>
                      <a:pt x="6646" y="20781"/>
                      <a:pt x="6735" y="20525"/>
                    </a:cubicBezTo>
                    <a:cubicBezTo>
                      <a:pt x="6824" y="20271"/>
                      <a:pt x="6899" y="19997"/>
                      <a:pt x="6962" y="19715"/>
                    </a:cubicBezTo>
                    <a:cubicBezTo>
                      <a:pt x="7024" y="19434"/>
                      <a:pt x="7073" y="19181"/>
                      <a:pt x="7107" y="18961"/>
                    </a:cubicBezTo>
                    <a:cubicBezTo>
                      <a:pt x="7122" y="18871"/>
                      <a:pt x="7134" y="18831"/>
                      <a:pt x="7145" y="18821"/>
                    </a:cubicBezTo>
                    <a:cubicBezTo>
                      <a:pt x="7156" y="18812"/>
                      <a:pt x="7166" y="18826"/>
                      <a:pt x="7174" y="18863"/>
                    </a:cubicBezTo>
                    <a:cubicBezTo>
                      <a:pt x="7181" y="18900"/>
                      <a:pt x="7187" y="18944"/>
                      <a:pt x="7191" y="19017"/>
                    </a:cubicBezTo>
                    <a:cubicBezTo>
                      <a:pt x="7195" y="19089"/>
                      <a:pt x="7197" y="19166"/>
                      <a:pt x="7197" y="19240"/>
                    </a:cubicBezTo>
                    <a:lnTo>
                      <a:pt x="7197" y="20762"/>
                    </a:lnTo>
                    <a:cubicBezTo>
                      <a:pt x="7197" y="21036"/>
                      <a:pt x="7224" y="21181"/>
                      <a:pt x="7281" y="21181"/>
                    </a:cubicBezTo>
                    <a:lnTo>
                      <a:pt x="7850" y="21181"/>
                    </a:lnTo>
                    <a:cubicBezTo>
                      <a:pt x="7907" y="21181"/>
                      <a:pt x="7935" y="21036"/>
                      <a:pt x="7935" y="20762"/>
                    </a:cubicBezTo>
                    <a:cubicBezTo>
                      <a:pt x="7935" y="20490"/>
                      <a:pt x="7907" y="20357"/>
                      <a:pt x="7850" y="20357"/>
                    </a:cubicBezTo>
                    <a:lnTo>
                      <a:pt x="7453" y="20357"/>
                    </a:lnTo>
                    <a:cubicBezTo>
                      <a:pt x="7396" y="20357"/>
                      <a:pt x="7368" y="20226"/>
                      <a:pt x="7368" y="19952"/>
                    </a:cubicBezTo>
                    <a:lnTo>
                      <a:pt x="7368" y="11756"/>
                    </a:lnTo>
                    <a:cubicBezTo>
                      <a:pt x="7368" y="11136"/>
                      <a:pt x="7342" y="10558"/>
                      <a:pt x="7293" y="10011"/>
                    </a:cubicBezTo>
                    <a:cubicBezTo>
                      <a:pt x="7244" y="9465"/>
                      <a:pt x="7175" y="8983"/>
                      <a:pt x="7084" y="8573"/>
                    </a:cubicBezTo>
                    <a:cubicBezTo>
                      <a:pt x="6993" y="8163"/>
                      <a:pt x="6881" y="7833"/>
                      <a:pt x="6750" y="7596"/>
                    </a:cubicBezTo>
                    <a:cubicBezTo>
                      <a:pt x="6619" y="7359"/>
                      <a:pt x="6475" y="7247"/>
                      <a:pt x="6312" y="7247"/>
                    </a:cubicBezTo>
                    <a:close/>
                    <a:moveTo>
                      <a:pt x="20055" y="8042"/>
                    </a:moveTo>
                    <a:cubicBezTo>
                      <a:pt x="20212" y="8042"/>
                      <a:pt x="20353" y="8172"/>
                      <a:pt x="20476" y="8419"/>
                    </a:cubicBezTo>
                    <a:cubicBezTo>
                      <a:pt x="20599" y="8666"/>
                      <a:pt x="20701" y="8997"/>
                      <a:pt x="20787" y="9439"/>
                    </a:cubicBezTo>
                    <a:cubicBezTo>
                      <a:pt x="20873" y="9884"/>
                      <a:pt x="20942" y="10433"/>
                      <a:pt x="20990" y="11072"/>
                    </a:cubicBezTo>
                    <a:cubicBezTo>
                      <a:pt x="21040" y="11734"/>
                      <a:pt x="21066" y="12484"/>
                      <a:pt x="21066" y="13306"/>
                    </a:cubicBezTo>
                    <a:cubicBezTo>
                      <a:pt x="21066" y="14146"/>
                      <a:pt x="21040" y="14909"/>
                      <a:pt x="20990" y="15568"/>
                    </a:cubicBezTo>
                    <a:cubicBezTo>
                      <a:pt x="20942" y="16209"/>
                      <a:pt x="20873" y="16758"/>
                      <a:pt x="20787" y="17202"/>
                    </a:cubicBezTo>
                    <a:cubicBezTo>
                      <a:pt x="20702" y="17638"/>
                      <a:pt x="20599" y="17989"/>
                      <a:pt x="20479" y="18221"/>
                    </a:cubicBezTo>
                    <a:cubicBezTo>
                      <a:pt x="20356" y="18462"/>
                      <a:pt x="20213" y="18584"/>
                      <a:pt x="20055" y="18584"/>
                    </a:cubicBezTo>
                    <a:cubicBezTo>
                      <a:pt x="19898" y="18584"/>
                      <a:pt x="19755" y="18462"/>
                      <a:pt x="19632" y="18221"/>
                    </a:cubicBezTo>
                    <a:cubicBezTo>
                      <a:pt x="19512" y="17989"/>
                      <a:pt x="19409" y="17650"/>
                      <a:pt x="19324" y="17216"/>
                    </a:cubicBezTo>
                    <a:cubicBezTo>
                      <a:pt x="19237" y="16765"/>
                      <a:pt x="19170" y="16221"/>
                      <a:pt x="19121" y="15568"/>
                    </a:cubicBezTo>
                    <a:cubicBezTo>
                      <a:pt x="19071" y="14913"/>
                      <a:pt x="19045" y="14151"/>
                      <a:pt x="19045" y="13306"/>
                    </a:cubicBezTo>
                    <a:cubicBezTo>
                      <a:pt x="19045" y="12479"/>
                      <a:pt x="19071" y="11729"/>
                      <a:pt x="19121" y="11072"/>
                    </a:cubicBezTo>
                    <a:cubicBezTo>
                      <a:pt x="19170" y="10429"/>
                      <a:pt x="19238" y="9881"/>
                      <a:pt x="19324" y="9439"/>
                    </a:cubicBezTo>
                    <a:cubicBezTo>
                      <a:pt x="19410" y="8995"/>
                      <a:pt x="19511" y="8667"/>
                      <a:pt x="19635" y="8419"/>
                    </a:cubicBezTo>
                    <a:cubicBezTo>
                      <a:pt x="19757" y="8172"/>
                      <a:pt x="19899" y="8042"/>
                      <a:pt x="20055" y="8042"/>
                    </a:cubicBezTo>
                    <a:close/>
                  </a:path>
                </a:pathLst>
              </a:custGeom>
              <a:solidFill>
                <a:srgbClr val="1A2127"/>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6" name="Shape 6"/>
              <p:cNvSpPr/>
              <p:nvPr/>
            </p:nvSpPr>
            <p:spPr>
              <a:xfrm>
                <a:off x="376801" y="88659"/>
                <a:ext cx="283710" cy="308653"/>
              </a:xfrm>
              <a:custGeom>
                <a:avLst/>
                <a:gdLst/>
                <a:ahLst/>
                <a:cxnLst>
                  <a:cxn ang="0">
                    <a:pos x="wd2" y="hd2"/>
                  </a:cxn>
                  <a:cxn ang="5400000">
                    <a:pos x="wd2" y="hd2"/>
                  </a:cxn>
                  <a:cxn ang="10800000">
                    <a:pos x="wd2" y="hd2"/>
                  </a:cxn>
                  <a:cxn ang="16200000">
                    <a:pos x="wd2" y="hd2"/>
                  </a:cxn>
                </a:cxnLst>
                <a:rect l="0" t="0" r="r" b="b"/>
                <a:pathLst>
                  <a:path w="21600" h="21560" extrusionOk="0">
                    <a:moveTo>
                      <a:pt x="21213" y="11458"/>
                    </a:moveTo>
                    <a:lnTo>
                      <a:pt x="19665" y="11458"/>
                    </a:lnTo>
                    <a:cubicBezTo>
                      <a:pt x="19526" y="11458"/>
                      <a:pt x="19407" y="11423"/>
                      <a:pt x="19303" y="11352"/>
                    </a:cubicBezTo>
                    <a:cubicBezTo>
                      <a:pt x="19200" y="11281"/>
                      <a:pt x="19106" y="11198"/>
                      <a:pt x="19020" y="11103"/>
                    </a:cubicBezTo>
                    <a:lnTo>
                      <a:pt x="15331" y="6393"/>
                    </a:lnTo>
                    <a:cubicBezTo>
                      <a:pt x="15227" y="6251"/>
                      <a:pt x="15227" y="6109"/>
                      <a:pt x="15331" y="5967"/>
                    </a:cubicBezTo>
                    <a:lnTo>
                      <a:pt x="18242" y="2078"/>
                    </a:lnTo>
                    <a:cubicBezTo>
                      <a:pt x="18311" y="1983"/>
                      <a:pt x="18401" y="1899"/>
                      <a:pt x="18513" y="1828"/>
                    </a:cubicBezTo>
                    <a:cubicBezTo>
                      <a:pt x="18530" y="1817"/>
                      <a:pt x="18584" y="1790"/>
                      <a:pt x="18658" y="1754"/>
                    </a:cubicBezTo>
                    <a:cubicBezTo>
                      <a:pt x="19600" y="1650"/>
                      <a:pt x="20445" y="1250"/>
                      <a:pt x="21072" y="657"/>
                    </a:cubicBezTo>
                    <a:cubicBezTo>
                      <a:pt x="21234" y="504"/>
                      <a:pt x="21230" y="258"/>
                      <a:pt x="21064" y="110"/>
                    </a:cubicBezTo>
                    <a:cubicBezTo>
                      <a:pt x="20896" y="-39"/>
                      <a:pt x="20630" y="-36"/>
                      <a:pt x="20467" y="118"/>
                    </a:cubicBezTo>
                    <a:cubicBezTo>
                      <a:pt x="19916" y="637"/>
                      <a:pt x="19162" y="966"/>
                      <a:pt x="18322" y="1002"/>
                    </a:cubicBezTo>
                    <a:lnTo>
                      <a:pt x="17812" y="990"/>
                    </a:lnTo>
                    <a:cubicBezTo>
                      <a:pt x="17055" y="913"/>
                      <a:pt x="16380" y="594"/>
                      <a:pt x="15873" y="117"/>
                    </a:cubicBezTo>
                    <a:cubicBezTo>
                      <a:pt x="15710" y="-37"/>
                      <a:pt x="15443" y="-40"/>
                      <a:pt x="15276" y="110"/>
                    </a:cubicBezTo>
                    <a:cubicBezTo>
                      <a:pt x="15109" y="259"/>
                      <a:pt x="15106" y="504"/>
                      <a:pt x="15269" y="657"/>
                    </a:cubicBezTo>
                    <a:lnTo>
                      <a:pt x="15268" y="657"/>
                    </a:lnTo>
                    <a:cubicBezTo>
                      <a:pt x="15838" y="1195"/>
                      <a:pt x="16587" y="1573"/>
                      <a:pt x="17425" y="1717"/>
                    </a:cubicBezTo>
                    <a:cubicBezTo>
                      <a:pt x="17428" y="1728"/>
                      <a:pt x="17435" y="1739"/>
                      <a:pt x="17437" y="1751"/>
                    </a:cubicBezTo>
                    <a:cubicBezTo>
                      <a:pt x="17459" y="1838"/>
                      <a:pt x="17430" y="1972"/>
                      <a:pt x="17345" y="2067"/>
                    </a:cubicBezTo>
                    <a:lnTo>
                      <a:pt x="14867" y="5352"/>
                    </a:lnTo>
                    <a:cubicBezTo>
                      <a:pt x="14746" y="5525"/>
                      <a:pt x="14626" y="5525"/>
                      <a:pt x="14506" y="5352"/>
                    </a:cubicBezTo>
                    <a:lnTo>
                      <a:pt x="11411" y="1400"/>
                    </a:lnTo>
                    <a:cubicBezTo>
                      <a:pt x="11324" y="1305"/>
                      <a:pt x="11310" y="1221"/>
                      <a:pt x="11372" y="1150"/>
                    </a:cubicBezTo>
                    <a:cubicBezTo>
                      <a:pt x="11431" y="1079"/>
                      <a:pt x="11530" y="1045"/>
                      <a:pt x="11668" y="1045"/>
                    </a:cubicBezTo>
                    <a:lnTo>
                      <a:pt x="13732" y="1045"/>
                    </a:lnTo>
                    <a:cubicBezTo>
                      <a:pt x="13989" y="1045"/>
                      <a:pt x="14119" y="926"/>
                      <a:pt x="14119" y="690"/>
                    </a:cubicBezTo>
                    <a:cubicBezTo>
                      <a:pt x="14119" y="453"/>
                      <a:pt x="13989" y="335"/>
                      <a:pt x="13732" y="335"/>
                    </a:cubicBezTo>
                    <a:lnTo>
                      <a:pt x="8315" y="335"/>
                    </a:lnTo>
                    <a:cubicBezTo>
                      <a:pt x="8056" y="335"/>
                      <a:pt x="7928" y="453"/>
                      <a:pt x="7928" y="690"/>
                    </a:cubicBezTo>
                    <a:cubicBezTo>
                      <a:pt x="7928" y="926"/>
                      <a:pt x="8056" y="1045"/>
                      <a:pt x="8315" y="1045"/>
                    </a:cubicBezTo>
                    <a:lnTo>
                      <a:pt x="9863" y="1045"/>
                    </a:lnTo>
                    <a:cubicBezTo>
                      <a:pt x="10000" y="1045"/>
                      <a:pt x="10124" y="1079"/>
                      <a:pt x="10237" y="1150"/>
                    </a:cubicBezTo>
                    <a:cubicBezTo>
                      <a:pt x="10348" y="1221"/>
                      <a:pt x="10438" y="1305"/>
                      <a:pt x="10508" y="1400"/>
                    </a:cubicBezTo>
                    <a:lnTo>
                      <a:pt x="14066" y="5967"/>
                    </a:lnTo>
                    <a:cubicBezTo>
                      <a:pt x="14170" y="6109"/>
                      <a:pt x="14170" y="6251"/>
                      <a:pt x="14066" y="6393"/>
                    </a:cubicBezTo>
                    <a:lnTo>
                      <a:pt x="2579" y="20495"/>
                    </a:lnTo>
                    <a:cubicBezTo>
                      <a:pt x="2492" y="20590"/>
                      <a:pt x="2399" y="20674"/>
                      <a:pt x="2295" y="20745"/>
                    </a:cubicBezTo>
                    <a:cubicBezTo>
                      <a:pt x="2192" y="20816"/>
                      <a:pt x="2072" y="20850"/>
                      <a:pt x="1935" y="20850"/>
                    </a:cubicBezTo>
                    <a:lnTo>
                      <a:pt x="387" y="20850"/>
                    </a:lnTo>
                    <a:cubicBezTo>
                      <a:pt x="128" y="20850"/>
                      <a:pt x="0" y="20969"/>
                      <a:pt x="0" y="21205"/>
                    </a:cubicBezTo>
                    <a:cubicBezTo>
                      <a:pt x="0" y="21442"/>
                      <a:pt x="128" y="21560"/>
                      <a:pt x="387" y="21560"/>
                    </a:cubicBezTo>
                    <a:lnTo>
                      <a:pt x="5803" y="21560"/>
                    </a:lnTo>
                    <a:cubicBezTo>
                      <a:pt x="6061" y="21560"/>
                      <a:pt x="6190" y="21442"/>
                      <a:pt x="6190" y="21205"/>
                    </a:cubicBezTo>
                    <a:cubicBezTo>
                      <a:pt x="6190" y="20969"/>
                      <a:pt x="6061" y="20850"/>
                      <a:pt x="5803" y="20850"/>
                    </a:cubicBezTo>
                    <a:lnTo>
                      <a:pt x="3740" y="20850"/>
                    </a:lnTo>
                    <a:cubicBezTo>
                      <a:pt x="3602" y="20850"/>
                      <a:pt x="3504" y="20816"/>
                      <a:pt x="3442" y="20745"/>
                    </a:cubicBezTo>
                    <a:cubicBezTo>
                      <a:pt x="3382" y="20674"/>
                      <a:pt x="3395" y="20590"/>
                      <a:pt x="3481" y="20495"/>
                    </a:cubicBezTo>
                    <a:lnTo>
                      <a:pt x="14506" y="6985"/>
                    </a:lnTo>
                    <a:cubicBezTo>
                      <a:pt x="14626" y="6827"/>
                      <a:pt x="14746" y="6827"/>
                      <a:pt x="14867" y="6985"/>
                    </a:cubicBezTo>
                    <a:lnTo>
                      <a:pt x="18117" y="11103"/>
                    </a:lnTo>
                    <a:cubicBezTo>
                      <a:pt x="18204" y="11198"/>
                      <a:pt x="18216" y="11281"/>
                      <a:pt x="18156" y="11352"/>
                    </a:cubicBezTo>
                    <a:cubicBezTo>
                      <a:pt x="18095" y="11423"/>
                      <a:pt x="17996" y="11458"/>
                      <a:pt x="17859" y="11458"/>
                    </a:cubicBezTo>
                    <a:lnTo>
                      <a:pt x="15795" y="11458"/>
                    </a:lnTo>
                    <a:cubicBezTo>
                      <a:pt x="15537" y="11458"/>
                      <a:pt x="15409" y="11577"/>
                      <a:pt x="15409" y="11813"/>
                    </a:cubicBezTo>
                    <a:cubicBezTo>
                      <a:pt x="15409" y="12050"/>
                      <a:pt x="15537" y="12167"/>
                      <a:pt x="15795" y="12167"/>
                    </a:cubicBezTo>
                    <a:lnTo>
                      <a:pt x="21213" y="12167"/>
                    </a:lnTo>
                    <a:cubicBezTo>
                      <a:pt x="21470" y="12167"/>
                      <a:pt x="21600" y="12050"/>
                      <a:pt x="21600" y="11813"/>
                    </a:cubicBezTo>
                    <a:cubicBezTo>
                      <a:pt x="21600" y="11577"/>
                      <a:pt x="21470" y="11458"/>
                      <a:pt x="21213" y="11458"/>
                    </a:cubicBezTo>
                    <a:close/>
                  </a:path>
                </a:pathLst>
              </a:custGeom>
              <a:solidFill>
                <a:schemeClr val="accent5"/>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7" name="Shape 7"/>
              <p:cNvSpPr/>
              <p:nvPr/>
            </p:nvSpPr>
            <p:spPr>
              <a:xfrm>
                <a:off x="592908" y="72035"/>
                <a:ext cx="44769" cy="20775"/>
              </a:xfrm>
              <a:custGeom>
                <a:avLst/>
                <a:gdLst/>
                <a:ahLst/>
                <a:cxnLst>
                  <a:cxn ang="0">
                    <a:pos x="wd2" y="hd2"/>
                  </a:cxn>
                  <a:cxn ang="5400000">
                    <a:pos x="wd2" y="hd2"/>
                  </a:cxn>
                  <a:cxn ang="10800000">
                    <a:pos x="wd2" y="hd2"/>
                  </a:cxn>
                  <a:cxn ang="16200000">
                    <a:pos x="wd2" y="hd2"/>
                  </a:cxn>
                </a:cxnLst>
                <a:rect l="0" t="0" r="r" b="b"/>
                <a:pathLst>
                  <a:path w="21600" h="21600" extrusionOk="0">
                    <a:moveTo>
                      <a:pt x="16802" y="11979"/>
                    </a:moveTo>
                    <a:cubicBezTo>
                      <a:pt x="15493" y="11979"/>
                      <a:pt x="14427" y="10116"/>
                      <a:pt x="14427" y="7815"/>
                    </a:cubicBezTo>
                    <a:cubicBezTo>
                      <a:pt x="14427" y="5520"/>
                      <a:pt x="15493" y="3657"/>
                      <a:pt x="16802" y="3657"/>
                    </a:cubicBezTo>
                    <a:cubicBezTo>
                      <a:pt x="18118" y="3657"/>
                      <a:pt x="19185" y="5520"/>
                      <a:pt x="19185" y="7815"/>
                    </a:cubicBezTo>
                    <a:cubicBezTo>
                      <a:pt x="19185" y="10116"/>
                      <a:pt x="18118" y="11979"/>
                      <a:pt x="16802" y="11979"/>
                    </a:cubicBezTo>
                    <a:close/>
                    <a:moveTo>
                      <a:pt x="10799" y="0"/>
                    </a:moveTo>
                    <a:cubicBezTo>
                      <a:pt x="4837" y="0"/>
                      <a:pt x="0" y="4833"/>
                      <a:pt x="0" y="10803"/>
                    </a:cubicBezTo>
                    <a:cubicBezTo>
                      <a:pt x="0" y="16767"/>
                      <a:pt x="4837" y="21600"/>
                      <a:pt x="10799" y="21600"/>
                    </a:cubicBezTo>
                    <a:cubicBezTo>
                      <a:pt x="16761" y="21600"/>
                      <a:pt x="21600" y="16767"/>
                      <a:pt x="21600" y="10803"/>
                    </a:cubicBezTo>
                    <a:cubicBezTo>
                      <a:pt x="21600" y="4833"/>
                      <a:pt x="16761" y="0"/>
                      <a:pt x="10799" y="0"/>
                    </a:cubicBezTo>
                    <a:close/>
                  </a:path>
                </a:pathLst>
              </a:custGeom>
              <a:solidFill>
                <a:srgbClr val="1A2127"/>
              </a:solidFill>
              <a:ln w="12700" cap="flat">
                <a:noFill/>
                <a:miter lim="400000"/>
              </a:ln>
              <a:effectLst/>
            </p:spPr>
            <p:txBody>
              <a:bodyPr wrap="square" lIns="38100" tIns="38100" rIns="38100" bIns="38100" numCol="1" anchor="ctr">
                <a:noAutofit/>
              </a:bodyPr>
              <a:lstStyle/>
              <a:p>
                <a:pPr defTabSz="190976">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grpSp>
      </p:grpSp>
      <p:sp>
        <p:nvSpPr>
          <p:cNvPr id="10" name="Shape 10"/>
          <p:cNvSpPr>
            <a:spLocks noGrp="1"/>
          </p:cNvSpPr>
          <p:nvPr>
            <p:ph type="title"/>
          </p:nvPr>
        </p:nvSpPr>
        <p:spPr>
          <a:xfrm>
            <a:off x="744767" y="171128"/>
            <a:ext cx="7654543" cy="74197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pPr lvl="0">
              <a:defRPr sz="1800" b="0">
                <a:solidFill>
                  <a:srgbClr val="000000"/>
                </a:solidFill>
              </a:defRPr>
            </a:pPr>
            <a:r>
              <a:rPr sz="3800" b="1">
                <a:solidFill>
                  <a:srgbClr val="212830"/>
                </a:solidFill>
              </a:rPr>
              <a:t>Title Text</a:t>
            </a:r>
          </a:p>
        </p:txBody>
      </p:sp>
      <p:sp>
        <p:nvSpPr>
          <p:cNvPr id="11" name="Shape 11"/>
          <p:cNvSpPr>
            <a:spLocks noGrp="1"/>
          </p:cNvSpPr>
          <p:nvPr>
            <p:ph type="body" idx="1"/>
          </p:nvPr>
        </p:nvSpPr>
        <p:spPr>
          <a:xfrm>
            <a:off x="1432798" y="823326"/>
            <a:ext cx="6278404" cy="79375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p>
            <a:pPr lvl="0">
              <a:defRPr sz="1800"/>
            </a:pPr>
            <a:r>
              <a:rPr sz="700"/>
              <a:t>Body Level One</a:t>
            </a:r>
          </a:p>
          <a:p>
            <a:pPr lvl="1">
              <a:defRPr sz="1800"/>
            </a:pPr>
            <a:r>
              <a:rPr sz="700"/>
              <a:t>Body Level Two</a:t>
            </a:r>
          </a:p>
          <a:p>
            <a:pPr lvl="2">
              <a:defRPr sz="1800"/>
            </a:pPr>
            <a:r>
              <a:rPr sz="700"/>
              <a:t>Body Level Three</a:t>
            </a:r>
          </a:p>
          <a:p>
            <a:pPr lvl="3">
              <a:defRPr sz="1800"/>
            </a:pPr>
            <a:r>
              <a:rPr sz="700"/>
              <a:t>Body Level Four</a:t>
            </a:r>
          </a:p>
          <a:p>
            <a:pPr lvl="4">
              <a:defRPr sz="1800"/>
            </a:pPr>
            <a:r>
              <a:rPr sz="700"/>
              <a:t>Body Level Five</a:t>
            </a:r>
          </a:p>
        </p:txBody>
      </p:sp>
      <p:sp>
        <p:nvSpPr>
          <p:cNvPr id="12" name="Shape 12"/>
          <p:cNvSpPr>
            <a:spLocks noGrp="1"/>
          </p:cNvSpPr>
          <p:nvPr>
            <p:ph type="sldNum" sz="quarter" idx="2"/>
          </p:nvPr>
        </p:nvSpPr>
        <p:spPr>
          <a:xfrm>
            <a:off x="8639269" y="6578600"/>
            <a:ext cx="139429" cy="203200"/>
          </a:xfrm>
          <a:prstGeom prst="rect">
            <a:avLst/>
          </a:prstGeom>
          <a:ln w="12700">
            <a:miter lim="400000"/>
          </a:ln>
        </p:spPr>
        <p:txBody>
          <a:bodyPr wrap="none" lIns="0" tIns="0" rIns="0" bIns="0">
            <a:normAutofit/>
          </a:bodyPr>
          <a:lstStyle>
            <a:lvl1pPr>
              <a:defRPr sz="800">
                <a:latin typeface="Roboto Regular"/>
                <a:ea typeface="Roboto Regular"/>
                <a:cs typeface="Roboto Regular"/>
                <a:sym typeface="Roboto Regular"/>
              </a:defRPr>
            </a:lvl1pPr>
          </a:lstStyle>
          <a:p>
            <a:pPr defTabSz="344647"/>
            <a:fld id="{86CB4B4D-7CA3-9044-876B-883B54F8677D}" type="slidenum">
              <a:rPr lang="en-US" smtClean="0"/>
              <a:pPr defTabSz="344647"/>
              <a:t>‹#›</a:t>
            </a:fld>
            <a:endParaRPr lang="en-US"/>
          </a:p>
        </p:txBody>
      </p:sp>
      <p:grpSp>
        <p:nvGrpSpPr>
          <p:cNvPr id="15" name="Group 15">
            <a:hlinkClick r:id="" action="ppaction://hlinkshowjump?jump=previousslide"/>
          </p:cNvPr>
          <p:cNvGrpSpPr/>
          <p:nvPr/>
        </p:nvGrpSpPr>
        <p:grpSpPr>
          <a:xfrm>
            <a:off x="8488689" y="6575220"/>
            <a:ext cx="109845" cy="146460"/>
            <a:chOff x="0" y="0"/>
            <a:chExt cx="292918" cy="292918"/>
          </a:xfrm>
        </p:grpSpPr>
        <p:sp>
          <p:nvSpPr>
            <p:cNvPr id="13" name="Shape 13"/>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222B31"/>
              </a:solidFill>
              <a:prstDash val="solid"/>
              <a:miter lim="400000"/>
            </a:ln>
            <a:effectLst/>
          </p:spPr>
          <p:txBody>
            <a:bodyPr wrap="square" lIns="0" tIns="0" rIns="0" bIns="0" numCol="1" anchor="ctr">
              <a:noAutofit/>
            </a:bodyPr>
            <a:lstStyle/>
            <a:p>
              <a:pPr defTabSz="344647">
                <a:defRPr sz="3200"/>
              </a:pPr>
              <a:endParaRPr sz="3200"/>
            </a:p>
          </p:txBody>
        </p:sp>
        <p:sp>
          <p:nvSpPr>
            <p:cNvPr id="14" name="Shape 14"/>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222B31"/>
            </a:solidFill>
            <a:ln w="12700" cap="flat">
              <a:noFill/>
              <a:miter lim="400000"/>
            </a:ln>
            <a:effectLst/>
          </p:spPr>
          <p:txBody>
            <a:bodyPr wrap="square" lIns="0" tIns="0" rIns="0" bIns="0" numCol="1" anchor="ctr">
              <a:noAutofit/>
            </a:bodyPr>
            <a:lstStyle/>
            <a:p>
              <a:pPr defTabSz="344647">
                <a:defRPr sz="3200"/>
              </a:pPr>
              <a:endParaRPr sz="3200"/>
            </a:p>
          </p:txBody>
        </p:sp>
      </p:grpSp>
      <p:grpSp>
        <p:nvGrpSpPr>
          <p:cNvPr id="18" name="Group 18">
            <a:hlinkClick r:id="" action="ppaction://hlinkshowjump?jump=nextslide"/>
          </p:cNvPr>
          <p:cNvGrpSpPr/>
          <p:nvPr/>
        </p:nvGrpSpPr>
        <p:grpSpPr>
          <a:xfrm flipH="1">
            <a:off x="8807778" y="6575220"/>
            <a:ext cx="109845" cy="146460"/>
            <a:chOff x="0" y="0"/>
            <a:chExt cx="292918" cy="292918"/>
          </a:xfrm>
        </p:grpSpPr>
        <p:sp>
          <p:nvSpPr>
            <p:cNvPr id="16" name="Shape 16"/>
            <p:cNvSpPr/>
            <p:nvPr/>
          </p:nvSpPr>
          <p:spPr>
            <a:xfrm>
              <a:off x="0" y="0"/>
              <a:ext cx="292919" cy="2929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25400" cap="flat">
              <a:solidFill>
                <a:srgbClr val="222B31"/>
              </a:solidFill>
              <a:prstDash val="solid"/>
              <a:miter lim="400000"/>
            </a:ln>
            <a:effectLst/>
          </p:spPr>
          <p:txBody>
            <a:bodyPr wrap="square" lIns="0" tIns="0" rIns="0" bIns="0" numCol="1" anchor="ctr">
              <a:noAutofit/>
            </a:bodyPr>
            <a:lstStyle/>
            <a:p>
              <a:pPr defTabSz="344647">
                <a:defRPr sz="3200"/>
              </a:pPr>
              <a:endParaRPr sz="3200"/>
            </a:p>
          </p:txBody>
        </p:sp>
        <p:sp>
          <p:nvSpPr>
            <p:cNvPr id="17" name="Shape 17"/>
            <p:cNvSpPr/>
            <p:nvPr/>
          </p:nvSpPr>
          <p:spPr>
            <a:xfrm>
              <a:off x="52688" y="60642"/>
              <a:ext cx="136985" cy="171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237"/>
                  </a:lnTo>
                  <a:lnTo>
                    <a:pt x="21600" y="21600"/>
                  </a:lnTo>
                  <a:lnTo>
                    <a:pt x="21600" y="16791"/>
                  </a:lnTo>
                  <a:lnTo>
                    <a:pt x="9612" y="10491"/>
                  </a:lnTo>
                  <a:lnTo>
                    <a:pt x="21600" y="4809"/>
                  </a:lnTo>
                  <a:lnTo>
                    <a:pt x="21600" y="0"/>
                  </a:lnTo>
                  <a:close/>
                </a:path>
              </a:pathLst>
            </a:custGeom>
            <a:solidFill>
              <a:srgbClr val="222B31"/>
            </a:solidFill>
            <a:ln w="12700" cap="flat">
              <a:noFill/>
              <a:miter lim="400000"/>
            </a:ln>
            <a:effectLst/>
          </p:spPr>
          <p:txBody>
            <a:bodyPr wrap="square" lIns="0" tIns="0" rIns="0" bIns="0" numCol="1" anchor="ctr">
              <a:noAutofit/>
            </a:bodyPr>
            <a:lstStyle/>
            <a:p>
              <a:pPr defTabSz="344647">
                <a:defRPr sz="3200"/>
              </a:pPr>
              <a:endParaRPr sz="3200"/>
            </a:p>
          </p:txBody>
        </p:sp>
      </p:grpSp>
    </p:spTree>
    <p:extLst>
      <p:ext uri="{BB962C8B-B14F-4D97-AF65-F5344CB8AC3E}">
        <p14:creationId xmlns:p14="http://schemas.microsoft.com/office/powerpoint/2010/main" val="3522900951"/>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 id="2147483712" r:id="rId20"/>
    <p:sldLayoutId id="2147483713" r:id="rId21"/>
  </p:sldLayoutIdLst>
  <p:transition spd="med"/>
  <p:txStyles>
    <p:titleStyle>
      <a:lvl1pPr algn="ctr" defTabSz="344647">
        <a:defRPr sz="3800" b="1">
          <a:solidFill>
            <a:srgbClr val="212830"/>
          </a:solidFill>
          <a:latin typeface="BebasNeueBold"/>
          <a:ea typeface="BebasNeueBold"/>
          <a:cs typeface="BebasNeueBold"/>
          <a:sym typeface="BebasNeueBold"/>
        </a:defRPr>
      </a:lvl1pPr>
      <a:lvl2pPr indent="95488" algn="ctr" defTabSz="344647">
        <a:defRPr sz="3800" b="1">
          <a:solidFill>
            <a:srgbClr val="212830"/>
          </a:solidFill>
          <a:latin typeface="BebasNeueBold"/>
          <a:ea typeface="BebasNeueBold"/>
          <a:cs typeface="BebasNeueBold"/>
          <a:sym typeface="BebasNeueBold"/>
        </a:defRPr>
      </a:lvl2pPr>
      <a:lvl3pPr indent="190976" algn="ctr" defTabSz="344647">
        <a:defRPr sz="3800" b="1">
          <a:solidFill>
            <a:srgbClr val="212830"/>
          </a:solidFill>
          <a:latin typeface="BebasNeueBold"/>
          <a:ea typeface="BebasNeueBold"/>
          <a:cs typeface="BebasNeueBold"/>
          <a:sym typeface="BebasNeueBold"/>
        </a:defRPr>
      </a:lvl3pPr>
      <a:lvl4pPr indent="286463" algn="ctr" defTabSz="344647">
        <a:defRPr sz="3800" b="1">
          <a:solidFill>
            <a:srgbClr val="212830"/>
          </a:solidFill>
          <a:latin typeface="BebasNeueBold"/>
          <a:ea typeface="BebasNeueBold"/>
          <a:cs typeface="BebasNeueBold"/>
          <a:sym typeface="BebasNeueBold"/>
        </a:defRPr>
      </a:lvl4pPr>
      <a:lvl5pPr indent="381932" algn="ctr" defTabSz="344647">
        <a:defRPr sz="3800" b="1">
          <a:solidFill>
            <a:srgbClr val="212830"/>
          </a:solidFill>
          <a:latin typeface="BebasNeueBold"/>
          <a:ea typeface="BebasNeueBold"/>
          <a:cs typeface="BebasNeueBold"/>
          <a:sym typeface="BebasNeueBold"/>
        </a:defRPr>
      </a:lvl5pPr>
      <a:lvl6pPr indent="477309" algn="ctr" defTabSz="344647">
        <a:defRPr sz="3800" b="1">
          <a:solidFill>
            <a:srgbClr val="212830"/>
          </a:solidFill>
          <a:latin typeface="BebasNeueBold"/>
          <a:ea typeface="BebasNeueBold"/>
          <a:cs typeface="BebasNeueBold"/>
          <a:sym typeface="BebasNeueBold"/>
        </a:defRPr>
      </a:lvl6pPr>
      <a:lvl7pPr indent="572686" algn="ctr" defTabSz="344647">
        <a:defRPr sz="3800" b="1">
          <a:solidFill>
            <a:srgbClr val="212830"/>
          </a:solidFill>
          <a:latin typeface="BebasNeueBold"/>
          <a:ea typeface="BebasNeueBold"/>
          <a:cs typeface="BebasNeueBold"/>
          <a:sym typeface="BebasNeueBold"/>
        </a:defRPr>
      </a:lvl7pPr>
      <a:lvl8pPr indent="668154" algn="ctr" defTabSz="344647">
        <a:defRPr sz="3800" b="1">
          <a:solidFill>
            <a:srgbClr val="212830"/>
          </a:solidFill>
          <a:latin typeface="BebasNeueBold"/>
          <a:ea typeface="BebasNeueBold"/>
          <a:cs typeface="BebasNeueBold"/>
          <a:sym typeface="BebasNeueBold"/>
        </a:defRPr>
      </a:lvl8pPr>
      <a:lvl9pPr indent="763642" algn="ctr" defTabSz="344647">
        <a:defRPr sz="3800" b="1">
          <a:solidFill>
            <a:srgbClr val="212830"/>
          </a:solidFill>
          <a:latin typeface="BebasNeueBold"/>
          <a:ea typeface="BebasNeueBold"/>
          <a:cs typeface="BebasNeueBold"/>
          <a:sym typeface="BebasNeueBold"/>
        </a:defRPr>
      </a:lvl9pPr>
    </p:titleStyle>
    <p:bodyStyle>
      <a:lvl1pPr algn="ctr" defTabSz="344647">
        <a:defRPr sz="700">
          <a:latin typeface="Roboto Light"/>
          <a:ea typeface="Roboto Light"/>
          <a:cs typeface="Roboto Light"/>
          <a:sym typeface="Roboto Light"/>
        </a:defRPr>
      </a:lvl1pPr>
      <a:lvl2pPr indent="95488" algn="ctr" defTabSz="344647">
        <a:defRPr sz="700">
          <a:latin typeface="Roboto Light"/>
          <a:ea typeface="Roboto Light"/>
          <a:cs typeface="Roboto Light"/>
          <a:sym typeface="Roboto Light"/>
        </a:defRPr>
      </a:lvl2pPr>
      <a:lvl3pPr indent="190976" algn="ctr" defTabSz="344647">
        <a:defRPr sz="700">
          <a:latin typeface="Roboto Light"/>
          <a:ea typeface="Roboto Light"/>
          <a:cs typeface="Roboto Light"/>
          <a:sym typeface="Roboto Light"/>
        </a:defRPr>
      </a:lvl3pPr>
      <a:lvl4pPr indent="286463" algn="ctr" defTabSz="344647">
        <a:defRPr sz="700">
          <a:latin typeface="Roboto Light"/>
          <a:ea typeface="Roboto Light"/>
          <a:cs typeface="Roboto Light"/>
          <a:sym typeface="Roboto Light"/>
        </a:defRPr>
      </a:lvl4pPr>
      <a:lvl5pPr indent="381932" algn="ctr" defTabSz="344647">
        <a:defRPr sz="700">
          <a:latin typeface="Roboto Light"/>
          <a:ea typeface="Roboto Light"/>
          <a:cs typeface="Roboto Light"/>
          <a:sym typeface="Roboto Light"/>
        </a:defRPr>
      </a:lvl5pPr>
      <a:lvl6pPr indent="477309" algn="ctr" defTabSz="344647">
        <a:defRPr sz="700">
          <a:latin typeface="Roboto Light"/>
          <a:ea typeface="Roboto Light"/>
          <a:cs typeface="Roboto Light"/>
          <a:sym typeface="Roboto Light"/>
        </a:defRPr>
      </a:lvl6pPr>
      <a:lvl7pPr indent="572686" algn="ctr" defTabSz="344647">
        <a:defRPr sz="700">
          <a:latin typeface="Roboto Light"/>
          <a:ea typeface="Roboto Light"/>
          <a:cs typeface="Roboto Light"/>
          <a:sym typeface="Roboto Light"/>
        </a:defRPr>
      </a:lvl7pPr>
      <a:lvl8pPr indent="668154" algn="ctr" defTabSz="344647">
        <a:defRPr sz="700">
          <a:latin typeface="Roboto Light"/>
          <a:ea typeface="Roboto Light"/>
          <a:cs typeface="Roboto Light"/>
          <a:sym typeface="Roboto Light"/>
        </a:defRPr>
      </a:lvl8pPr>
      <a:lvl9pPr indent="763642" algn="ctr" defTabSz="344647">
        <a:defRPr sz="700">
          <a:latin typeface="Roboto Light"/>
          <a:ea typeface="Roboto Light"/>
          <a:cs typeface="Roboto Light"/>
          <a:sym typeface="Roboto Light"/>
        </a:defRPr>
      </a:lvl9pPr>
    </p:bodyStyle>
    <p:otherStyle>
      <a:lvl1pPr algn="ctr" defTabSz="344647">
        <a:defRPr>
          <a:solidFill>
            <a:schemeClr val="tx1"/>
          </a:solidFill>
          <a:latin typeface="+mn-lt"/>
          <a:ea typeface="+mn-ea"/>
          <a:cs typeface="+mn-cs"/>
          <a:sym typeface="Roboto Regular"/>
        </a:defRPr>
      </a:lvl1pPr>
      <a:lvl2pPr indent="95488" algn="ctr" defTabSz="344647">
        <a:defRPr>
          <a:solidFill>
            <a:schemeClr val="tx1"/>
          </a:solidFill>
          <a:latin typeface="+mn-lt"/>
          <a:ea typeface="+mn-ea"/>
          <a:cs typeface="+mn-cs"/>
          <a:sym typeface="Roboto Regular"/>
        </a:defRPr>
      </a:lvl2pPr>
      <a:lvl3pPr indent="190976" algn="ctr" defTabSz="344647">
        <a:defRPr>
          <a:solidFill>
            <a:schemeClr val="tx1"/>
          </a:solidFill>
          <a:latin typeface="+mn-lt"/>
          <a:ea typeface="+mn-ea"/>
          <a:cs typeface="+mn-cs"/>
          <a:sym typeface="Roboto Regular"/>
        </a:defRPr>
      </a:lvl3pPr>
      <a:lvl4pPr indent="286463" algn="ctr" defTabSz="344647">
        <a:defRPr>
          <a:solidFill>
            <a:schemeClr val="tx1"/>
          </a:solidFill>
          <a:latin typeface="+mn-lt"/>
          <a:ea typeface="+mn-ea"/>
          <a:cs typeface="+mn-cs"/>
          <a:sym typeface="Roboto Regular"/>
        </a:defRPr>
      </a:lvl4pPr>
      <a:lvl5pPr indent="381932" algn="ctr" defTabSz="344647">
        <a:defRPr>
          <a:solidFill>
            <a:schemeClr val="tx1"/>
          </a:solidFill>
          <a:latin typeface="+mn-lt"/>
          <a:ea typeface="+mn-ea"/>
          <a:cs typeface="+mn-cs"/>
          <a:sym typeface="Roboto Regular"/>
        </a:defRPr>
      </a:lvl5pPr>
      <a:lvl6pPr indent="477309" algn="ctr" defTabSz="344647">
        <a:defRPr>
          <a:solidFill>
            <a:schemeClr val="tx1"/>
          </a:solidFill>
          <a:latin typeface="+mn-lt"/>
          <a:ea typeface="+mn-ea"/>
          <a:cs typeface="+mn-cs"/>
          <a:sym typeface="Roboto Regular"/>
        </a:defRPr>
      </a:lvl6pPr>
      <a:lvl7pPr indent="572686" algn="ctr" defTabSz="344647">
        <a:defRPr>
          <a:solidFill>
            <a:schemeClr val="tx1"/>
          </a:solidFill>
          <a:latin typeface="+mn-lt"/>
          <a:ea typeface="+mn-ea"/>
          <a:cs typeface="+mn-cs"/>
          <a:sym typeface="Roboto Regular"/>
        </a:defRPr>
      </a:lvl7pPr>
      <a:lvl8pPr indent="668154" algn="ctr" defTabSz="344647">
        <a:defRPr>
          <a:solidFill>
            <a:schemeClr val="tx1"/>
          </a:solidFill>
          <a:latin typeface="+mn-lt"/>
          <a:ea typeface="+mn-ea"/>
          <a:cs typeface="+mn-cs"/>
          <a:sym typeface="Roboto Regular"/>
        </a:defRPr>
      </a:lvl8pPr>
      <a:lvl9pPr indent="763642" algn="ctr" defTabSz="344647">
        <a:defRPr>
          <a:solidFill>
            <a:schemeClr val="tx1"/>
          </a:solidFill>
          <a:latin typeface="+mn-lt"/>
          <a:ea typeface="+mn-ea"/>
          <a:cs typeface="+mn-cs"/>
          <a:sym typeface="Roboto Regular"/>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33.gif"/></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jpg"/><Relationship Id="rId18" Type="http://schemas.openxmlformats.org/officeDocument/2006/relationships/image" Target="../media/image49.png"/><Relationship Id="rId26" Type="http://schemas.openxmlformats.org/officeDocument/2006/relationships/image" Target="../media/image57.png"/><Relationship Id="rId3" Type="http://schemas.openxmlformats.org/officeDocument/2006/relationships/image" Target="../media/image34.png"/><Relationship Id="rId21" Type="http://schemas.openxmlformats.org/officeDocument/2006/relationships/image" Target="../media/image52.jpg"/><Relationship Id="rId7" Type="http://schemas.openxmlformats.org/officeDocument/2006/relationships/image" Target="../media/image38.jpg"/><Relationship Id="rId12" Type="http://schemas.openxmlformats.org/officeDocument/2006/relationships/image" Target="../media/image43.png"/><Relationship Id="rId17" Type="http://schemas.openxmlformats.org/officeDocument/2006/relationships/image" Target="../media/image48.jpeg"/><Relationship Id="rId25" Type="http://schemas.openxmlformats.org/officeDocument/2006/relationships/image" Target="../media/image56.png"/><Relationship Id="rId2" Type="http://schemas.openxmlformats.org/officeDocument/2006/relationships/notesSlide" Target="../notesSlides/notesSlide33.xml"/><Relationship Id="rId16" Type="http://schemas.openxmlformats.org/officeDocument/2006/relationships/image" Target="../media/image47.gif"/><Relationship Id="rId20" Type="http://schemas.openxmlformats.org/officeDocument/2006/relationships/image" Target="../media/image51.png"/><Relationship Id="rId1" Type="http://schemas.openxmlformats.org/officeDocument/2006/relationships/slideLayout" Target="../slideLayouts/slideLayout3.xml"/><Relationship Id="rId6" Type="http://schemas.openxmlformats.org/officeDocument/2006/relationships/image" Target="../media/image37.png"/><Relationship Id="rId11" Type="http://schemas.openxmlformats.org/officeDocument/2006/relationships/image" Target="../media/image42.png"/><Relationship Id="rId24" Type="http://schemas.openxmlformats.org/officeDocument/2006/relationships/image" Target="../media/image55.png"/><Relationship Id="rId5" Type="http://schemas.openxmlformats.org/officeDocument/2006/relationships/image" Target="../media/image36.png"/><Relationship Id="rId15" Type="http://schemas.openxmlformats.org/officeDocument/2006/relationships/image" Target="../media/image46.png"/><Relationship Id="rId23" Type="http://schemas.openxmlformats.org/officeDocument/2006/relationships/image" Target="../media/image54.jpeg"/><Relationship Id="rId10" Type="http://schemas.openxmlformats.org/officeDocument/2006/relationships/image" Target="../media/image41.png"/><Relationship Id="rId19" Type="http://schemas.openxmlformats.org/officeDocument/2006/relationships/image" Target="../media/image50.png"/><Relationship Id="rId4" Type="http://schemas.openxmlformats.org/officeDocument/2006/relationships/image" Target="../media/image35.gif"/><Relationship Id="rId9" Type="http://schemas.openxmlformats.org/officeDocument/2006/relationships/image" Target="../media/image40.png"/><Relationship Id="rId14" Type="http://schemas.openxmlformats.org/officeDocument/2006/relationships/image" Target="../media/image45.jpg"/><Relationship Id="rId22" Type="http://schemas.openxmlformats.org/officeDocument/2006/relationships/image" Target="../media/image53.png"/><Relationship Id="rId27" Type="http://schemas.openxmlformats.org/officeDocument/2006/relationships/image" Target="../media/image58.jpeg"/></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59.JPG"/></Relationships>
</file>

<file path=ppt/slides/_rels/slide3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25.xml"/><Relationship Id="rId4" Type="http://schemas.openxmlformats.org/officeDocument/2006/relationships/image" Target="../media/image63.jpeg"/></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23.xml"/><Relationship Id="rId5" Type="http://schemas.openxmlformats.org/officeDocument/2006/relationships/image" Target="../media/image65.png"/><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2.xml"/><Relationship Id="rId1" Type="http://schemas.openxmlformats.org/officeDocument/2006/relationships/slideLayout" Target="../slideLayouts/slideLayout23.xml"/><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7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8" Type="http://schemas.openxmlformats.org/officeDocument/2006/relationships/image" Target="../media/image78.jpg"/><Relationship Id="rId3" Type="http://schemas.openxmlformats.org/officeDocument/2006/relationships/hyperlink" Target="https://ion.workforcegps.org/resources/2017/03/23/13/30/Sample_MOU_Infrastructure_Costs_Toolkit" TargetMode="External"/><Relationship Id="rId7" Type="http://schemas.openxmlformats.org/officeDocument/2006/relationships/hyperlink" Target="https://ion.workforcegps.org/resources/2015/09/18/20/34/Job_Search_Assistance_and_Career_Readiness" TargetMode="External"/><Relationship Id="rId2" Type="http://schemas.openxmlformats.org/officeDocument/2006/relationships/notesSlide" Target="../notesSlides/notesSlide57.xml"/><Relationship Id="rId1" Type="http://schemas.openxmlformats.org/officeDocument/2006/relationships/slideLayout" Target="../slideLayouts/slideLayout3.xml"/><Relationship Id="rId6" Type="http://schemas.openxmlformats.org/officeDocument/2006/relationships/hyperlink" Target="https://ion.workforcegps.org/resources/2017/07/14/09/22/Supportive_Services_Desk_Reference" TargetMode="External"/><Relationship Id="rId5" Type="http://schemas.openxmlformats.org/officeDocument/2006/relationships/hyperlink" Target="https://ion.workforcegps.org/resources/2017/10/02/11/34/Integrated-American-Job-Center-Network" TargetMode="External"/><Relationship Id="rId4" Type="http://schemas.openxmlformats.org/officeDocument/2006/relationships/hyperlink" Target="https://ion.workforcegps.org/resources/2017/07/19/10/02/AJC_Customer_Flow_Scenarios" TargetMode="External"/></Relationships>
</file>

<file path=ppt/slides/_rels/slide67.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11.jpeg"/><Relationship Id="rId3" Type="http://schemas.openxmlformats.org/officeDocument/2006/relationships/tags" Target="../tags/tag3.xml"/><Relationship Id="rId21" Type="http://schemas.openxmlformats.org/officeDocument/2006/relationships/image" Target="../media/image13.jp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10.jpeg"/><Relationship Id="rId2" Type="http://schemas.openxmlformats.org/officeDocument/2006/relationships/tags" Target="../tags/tag2.xml"/><Relationship Id="rId16" Type="http://schemas.openxmlformats.org/officeDocument/2006/relationships/notesSlide" Target="../notesSlides/notesSlide7.xml"/><Relationship Id="rId20" Type="http://schemas.microsoft.com/office/2007/relationships/hdphoto" Target="../media/hdphoto3.wdp"/><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slideLayout" Target="../slideLayouts/slideLayout17.xml"/><Relationship Id="rId10" Type="http://schemas.openxmlformats.org/officeDocument/2006/relationships/tags" Target="../tags/tag10.xml"/><Relationship Id="rId19" Type="http://schemas.openxmlformats.org/officeDocument/2006/relationships/image" Target="../media/image12.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48C8988-8443-4B4D-8485-B3C8B9DD3DE9}"/>
              </a:ext>
            </a:extLst>
          </p:cNvPr>
          <p:cNvSpPr>
            <a:spLocks noGrp="1"/>
          </p:cNvSpPr>
          <p:nvPr>
            <p:ph type="ctrTitle"/>
          </p:nvPr>
        </p:nvSpPr>
        <p:spPr/>
        <p:txBody>
          <a:bodyPr>
            <a:normAutofit fontScale="90000"/>
          </a:bodyPr>
          <a:lstStyle/>
          <a:p>
            <a:r>
              <a:rPr lang="en-US" dirty="0"/>
              <a:t>Idaho</a:t>
            </a:r>
            <a:r>
              <a:rPr lang="en-US" b="1" dirty="0"/>
              <a:t> </a:t>
            </a:r>
            <a:r>
              <a:rPr lang="en-US" dirty="0"/>
              <a:t>Workforce Development Council </a:t>
            </a:r>
            <a:br>
              <a:rPr lang="en-US" dirty="0"/>
            </a:br>
            <a:r>
              <a:rPr lang="en-US" sz="3600" dirty="0">
                <a:solidFill>
                  <a:srgbClr val="FFB619"/>
                </a:solidFill>
              </a:rPr>
              <a:t>One-Stop Committee Planning Session</a:t>
            </a:r>
          </a:p>
        </p:txBody>
      </p:sp>
      <p:sp>
        <p:nvSpPr>
          <p:cNvPr id="5" name="Subtitle 4">
            <a:extLst>
              <a:ext uri="{FF2B5EF4-FFF2-40B4-BE49-F238E27FC236}">
                <a16:creationId xmlns:a16="http://schemas.microsoft.com/office/drawing/2014/main" id="{4E2DBC84-D654-4E0B-9E50-2BA0D48083A7}"/>
              </a:ext>
            </a:extLst>
          </p:cNvPr>
          <p:cNvSpPr>
            <a:spLocks noGrp="1"/>
          </p:cNvSpPr>
          <p:nvPr>
            <p:ph type="subTitle" idx="1"/>
          </p:nvPr>
        </p:nvSpPr>
        <p:spPr>
          <a:xfrm>
            <a:off x="759168" y="4040573"/>
            <a:ext cx="6139249" cy="1328351"/>
          </a:xfrm>
          <a:noFill/>
        </p:spPr>
        <p:txBody>
          <a:bodyPr>
            <a:normAutofit lnSpcReduction="10000"/>
          </a:bodyPr>
          <a:lstStyle/>
          <a:p>
            <a:r>
              <a:rPr lang="en-US" dirty="0"/>
              <a:t>Idaho Commission for Libraries </a:t>
            </a:r>
          </a:p>
          <a:p>
            <a:r>
              <a:rPr lang="en-US" dirty="0"/>
              <a:t>Boise, ID 325 W. State St.</a:t>
            </a:r>
          </a:p>
          <a:p>
            <a:pPr>
              <a:spcBef>
                <a:spcPts val="600"/>
              </a:spcBef>
            </a:pPr>
            <a:r>
              <a:rPr lang="en-US" i="1" dirty="0"/>
              <a:t>1:00 pm – 5:00 pm</a:t>
            </a:r>
          </a:p>
        </p:txBody>
      </p:sp>
    </p:spTree>
    <p:extLst>
      <p:ext uri="{BB962C8B-B14F-4D97-AF65-F5344CB8AC3E}">
        <p14:creationId xmlns:p14="http://schemas.microsoft.com/office/powerpoint/2010/main" val="2570073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 Here (And Elsewhere)</a:t>
            </a:r>
          </a:p>
        </p:txBody>
      </p:sp>
      <p:sp>
        <p:nvSpPr>
          <p:cNvPr id="3" name="Content Placeholder 2"/>
          <p:cNvSpPr>
            <a:spLocks noGrp="1"/>
          </p:cNvSpPr>
          <p:nvPr>
            <p:ph idx="1"/>
          </p:nvPr>
        </p:nvSpPr>
        <p:spPr>
          <a:xfrm>
            <a:off x="457200" y="1131295"/>
            <a:ext cx="5867400" cy="4769400"/>
          </a:xfrm>
        </p:spPr>
        <p:txBody>
          <a:bodyPr>
            <a:normAutofit/>
          </a:bodyPr>
          <a:lstStyle/>
          <a:p>
            <a:pPr>
              <a:lnSpc>
                <a:spcPct val="120000"/>
              </a:lnSpc>
              <a:spcBef>
                <a:spcPts val="1200"/>
              </a:spcBef>
            </a:pPr>
            <a:r>
              <a:rPr lang="en-US" dirty="0"/>
              <a:t>Staffing</a:t>
            </a:r>
          </a:p>
          <a:p>
            <a:pPr>
              <a:lnSpc>
                <a:spcPct val="120000"/>
              </a:lnSpc>
              <a:spcBef>
                <a:spcPts val="1200"/>
              </a:spcBef>
            </a:pPr>
            <a:r>
              <a:rPr lang="en-US" dirty="0"/>
              <a:t>Geographic isolation</a:t>
            </a:r>
          </a:p>
          <a:p>
            <a:pPr>
              <a:lnSpc>
                <a:spcPct val="120000"/>
              </a:lnSpc>
              <a:spcBef>
                <a:spcPts val="1200"/>
              </a:spcBef>
            </a:pPr>
            <a:r>
              <a:rPr lang="en-US" dirty="0"/>
              <a:t>Duplication </a:t>
            </a:r>
          </a:p>
          <a:p>
            <a:pPr>
              <a:lnSpc>
                <a:spcPct val="120000"/>
              </a:lnSpc>
              <a:spcBef>
                <a:spcPts val="1200"/>
              </a:spcBef>
            </a:pPr>
            <a:r>
              <a:rPr lang="en-US" dirty="0"/>
              <a:t>Connection to employers</a:t>
            </a:r>
          </a:p>
          <a:p>
            <a:pPr>
              <a:lnSpc>
                <a:spcPct val="120000"/>
              </a:lnSpc>
              <a:spcBef>
                <a:spcPts val="1200"/>
              </a:spcBef>
            </a:pPr>
            <a:r>
              <a:rPr lang="en-US" dirty="0"/>
              <a:t>Vision/programs fits and starts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2600" y="1250675"/>
            <a:ext cx="2742973" cy="4358280"/>
          </a:xfrm>
          <a:prstGeom prst="rect">
            <a:avLst/>
          </a:prstGeom>
          <a:effectLst>
            <a:innerShdw blurRad="63500" dist="38100" dir="18900000">
              <a:prstClr val="black">
                <a:alpha val="30000"/>
              </a:prstClr>
            </a:innerShdw>
          </a:effectLst>
        </p:spPr>
      </p:pic>
      <p:sp>
        <p:nvSpPr>
          <p:cNvPr id="5" name="Slide Number Placeholder 3">
            <a:extLst>
              <a:ext uri="{FF2B5EF4-FFF2-40B4-BE49-F238E27FC236}">
                <a16:creationId xmlns:a16="http://schemas.microsoft.com/office/drawing/2014/main" id="{F028CC34-5660-4237-9DA6-0EE2FA05F45C}"/>
              </a:ext>
            </a:extLst>
          </p:cNvPr>
          <p:cNvSpPr>
            <a:spLocks noGrp="1"/>
          </p:cNvSpPr>
          <p:nvPr>
            <p:ph type="sldNum" sz="quarter" idx="10"/>
          </p:nvPr>
        </p:nvSpPr>
        <p:spPr>
          <a:xfrm>
            <a:off x="8557051" y="5986420"/>
            <a:ext cx="581800" cy="444500"/>
          </a:xfrm>
        </p:spPr>
        <p:txBody>
          <a:bodyPr/>
          <a:lstStyle/>
          <a:p>
            <a:fld id="{3C00E0C1-0C22-4652-BCFC-CCCFF73EC83E}" type="slidenum">
              <a:rPr lang="en-US" smtClean="0"/>
              <a:pPr/>
              <a:t>10</a:t>
            </a:fld>
            <a:endParaRPr lang="en-US" dirty="0"/>
          </a:p>
        </p:txBody>
      </p:sp>
    </p:spTree>
    <p:extLst>
      <p:ext uri="{BB962C8B-B14F-4D97-AF65-F5344CB8AC3E}">
        <p14:creationId xmlns:p14="http://schemas.microsoft.com/office/powerpoint/2010/main" val="33750596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57132CB0-B02C-40FA-BA5B-E2E363C16A90}"/>
              </a:ext>
            </a:extLst>
          </p:cNvPr>
          <p:cNvGrpSpPr/>
          <p:nvPr/>
        </p:nvGrpSpPr>
        <p:grpSpPr>
          <a:xfrm>
            <a:off x="311150" y="2447925"/>
            <a:ext cx="7914075" cy="1691503"/>
            <a:chOff x="282575" y="2571750"/>
            <a:chExt cx="7914075" cy="1691503"/>
          </a:xfrm>
        </p:grpSpPr>
        <p:sp>
          <p:nvSpPr>
            <p:cNvPr id="10" name="Flowchart: Process 9">
              <a:extLst>
                <a:ext uri="{FF2B5EF4-FFF2-40B4-BE49-F238E27FC236}">
                  <a16:creationId xmlns:a16="http://schemas.microsoft.com/office/drawing/2014/main" id="{08A5D68B-A6A8-4F31-A54D-36216918E921}"/>
                </a:ext>
              </a:extLst>
            </p:cNvPr>
            <p:cNvSpPr/>
            <p:nvPr/>
          </p:nvSpPr>
          <p:spPr>
            <a:xfrm>
              <a:off x="282575" y="2990850"/>
              <a:ext cx="993775" cy="873211"/>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Process 10">
              <a:extLst>
                <a:ext uri="{FF2B5EF4-FFF2-40B4-BE49-F238E27FC236}">
                  <a16:creationId xmlns:a16="http://schemas.microsoft.com/office/drawing/2014/main" id="{24339EF1-2AFA-4B21-B48B-363F4CFE5CB6}"/>
                </a:ext>
              </a:extLst>
            </p:cNvPr>
            <p:cNvSpPr/>
            <p:nvPr/>
          </p:nvSpPr>
          <p:spPr>
            <a:xfrm>
              <a:off x="1517735" y="2990850"/>
              <a:ext cx="993775" cy="873211"/>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Process 11">
              <a:extLst>
                <a:ext uri="{FF2B5EF4-FFF2-40B4-BE49-F238E27FC236}">
                  <a16:creationId xmlns:a16="http://schemas.microsoft.com/office/drawing/2014/main" id="{D0CC60EC-1989-4214-B826-CF645ECA2649}"/>
                </a:ext>
              </a:extLst>
            </p:cNvPr>
            <p:cNvSpPr/>
            <p:nvPr/>
          </p:nvSpPr>
          <p:spPr>
            <a:xfrm>
              <a:off x="2752895" y="2990850"/>
              <a:ext cx="993775" cy="873211"/>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Process 12">
              <a:extLst>
                <a:ext uri="{FF2B5EF4-FFF2-40B4-BE49-F238E27FC236}">
                  <a16:creationId xmlns:a16="http://schemas.microsoft.com/office/drawing/2014/main" id="{5A2EFDB5-4C9C-44D7-A070-0E11C960D478}"/>
                </a:ext>
              </a:extLst>
            </p:cNvPr>
            <p:cNvSpPr/>
            <p:nvPr/>
          </p:nvSpPr>
          <p:spPr>
            <a:xfrm>
              <a:off x="3988055" y="2990849"/>
              <a:ext cx="993775" cy="873211"/>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owchart: Process 13">
              <a:extLst>
                <a:ext uri="{FF2B5EF4-FFF2-40B4-BE49-F238E27FC236}">
                  <a16:creationId xmlns:a16="http://schemas.microsoft.com/office/drawing/2014/main" id="{EBB07766-DBAF-4AC1-9730-6FD701D5F12C}"/>
                </a:ext>
              </a:extLst>
            </p:cNvPr>
            <p:cNvSpPr/>
            <p:nvPr/>
          </p:nvSpPr>
          <p:spPr>
            <a:xfrm>
              <a:off x="5253500" y="2990848"/>
              <a:ext cx="993775" cy="873211"/>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EEE4F1DB-9CB4-434F-9ACC-29A766D744BF}"/>
                </a:ext>
              </a:extLst>
            </p:cNvPr>
            <p:cNvSpPr/>
            <p:nvPr/>
          </p:nvSpPr>
          <p:spPr>
            <a:xfrm>
              <a:off x="6518945" y="2571750"/>
              <a:ext cx="1677705" cy="169150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3B2A39B-8947-4887-A9D6-0FABFD13F310}"/>
              </a:ext>
            </a:extLst>
          </p:cNvPr>
          <p:cNvSpPr>
            <a:spLocks noGrp="1"/>
          </p:cNvSpPr>
          <p:nvPr>
            <p:ph type="title"/>
          </p:nvPr>
        </p:nvSpPr>
        <p:spPr/>
        <p:txBody>
          <a:bodyPr/>
          <a:lstStyle/>
          <a:p>
            <a:r>
              <a:rPr lang="en-US" dirty="0"/>
              <a:t>Why Integrate?  </a:t>
            </a:r>
          </a:p>
        </p:txBody>
      </p:sp>
      <p:sp>
        <p:nvSpPr>
          <p:cNvPr id="3" name="Content Placeholder 2">
            <a:extLst>
              <a:ext uri="{FF2B5EF4-FFF2-40B4-BE49-F238E27FC236}">
                <a16:creationId xmlns:a16="http://schemas.microsoft.com/office/drawing/2014/main" id="{CE2F8594-CD3C-4EE6-A477-6B4978DE0F0D}"/>
              </a:ext>
            </a:extLst>
          </p:cNvPr>
          <p:cNvSpPr>
            <a:spLocks noGrp="1"/>
          </p:cNvSpPr>
          <p:nvPr>
            <p:ph idx="1"/>
          </p:nvPr>
        </p:nvSpPr>
        <p:spPr/>
        <p:txBody>
          <a:bodyPr>
            <a:normAutofit fontScale="92500"/>
          </a:bodyPr>
          <a:lstStyle/>
          <a:p>
            <a:pPr marL="0" indent="0">
              <a:buClr>
                <a:srgbClr val="953735"/>
              </a:buClr>
              <a:buNone/>
            </a:pPr>
            <a:r>
              <a:rPr lang="en-US" sz="3500" dirty="0">
                <a:solidFill>
                  <a:schemeClr val="accent4">
                    <a:lumMod val="75000"/>
                  </a:schemeClr>
                </a:solidFill>
                <a:latin typeface="Helvetica" panose="020B0604020202020204" pitchFamily="34" charset="0"/>
                <a:cs typeface="Helvetica" panose="020B0604020202020204" pitchFamily="34" charset="0"/>
              </a:rPr>
              <a:t>The Job Seeker Gets…</a:t>
            </a:r>
          </a:p>
          <a:p>
            <a:pPr>
              <a:buClr>
                <a:srgbClr val="953735"/>
              </a:buClr>
            </a:pPr>
            <a:r>
              <a:rPr lang="en-US" dirty="0">
                <a:latin typeface="Helvetica" panose="020B0604020202020204" pitchFamily="34" charset="0"/>
                <a:cs typeface="Helvetica" panose="020B0604020202020204" pitchFamily="34" charset="0"/>
              </a:rPr>
              <a:t>Easier </a:t>
            </a:r>
            <a:r>
              <a:rPr lang="en-US" b="1" dirty="0">
                <a:latin typeface="Helvetica" panose="020B0604020202020204" pitchFamily="34" charset="0"/>
                <a:cs typeface="Helvetica" panose="020B0604020202020204" pitchFamily="34" charset="0"/>
              </a:rPr>
              <a:t>access to services</a:t>
            </a:r>
          </a:p>
          <a:p>
            <a:pPr>
              <a:buClr>
                <a:srgbClr val="953735"/>
              </a:buClr>
            </a:pPr>
            <a:r>
              <a:rPr lang="en-US" b="1" dirty="0">
                <a:latin typeface="Helvetica" panose="020B0604020202020204" pitchFamily="34" charset="0"/>
                <a:cs typeface="Helvetica" panose="020B0604020202020204" pitchFamily="34" charset="0"/>
              </a:rPr>
              <a:t>More opportunities </a:t>
            </a:r>
            <a:r>
              <a:rPr lang="en-US" dirty="0">
                <a:latin typeface="Helvetica" panose="020B0604020202020204" pitchFamily="34" charset="0"/>
                <a:cs typeface="Helvetica" panose="020B0604020202020204" pitchFamily="34" charset="0"/>
              </a:rPr>
              <a:t>(training, internships, etc.) to get to regional high-growth companies, careers</a:t>
            </a:r>
          </a:p>
          <a:p>
            <a:pPr>
              <a:buClr>
                <a:srgbClr val="953735"/>
              </a:buClr>
            </a:pPr>
            <a:r>
              <a:rPr lang="en-US" b="1" dirty="0">
                <a:latin typeface="Helvetica" panose="020B0604020202020204" pitchFamily="34" charset="0"/>
                <a:cs typeface="Helvetica" panose="020B0604020202020204" pitchFamily="34" charset="0"/>
              </a:rPr>
              <a:t>No wrong door </a:t>
            </a:r>
            <a:r>
              <a:rPr lang="en-US" dirty="0">
                <a:latin typeface="Helvetica" panose="020B0604020202020204" pitchFamily="34" charset="0"/>
                <a:cs typeface="Helvetica" panose="020B0604020202020204" pitchFamily="34" charset="0"/>
              </a:rPr>
              <a:t>entry</a:t>
            </a:r>
          </a:p>
          <a:p>
            <a:pPr>
              <a:buClr>
                <a:srgbClr val="953735"/>
              </a:buClr>
            </a:pPr>
            <a:r>
              <a:rPr lang="en-US" b="1" dirty="0">
                <a:latin typeface="Helvetica" panose="020B0604020202020204" pitchFamily="34" charset="0"/>
                <a:cs typeface="Helvetica" panose="020B0604020202020204" pitchFamily="34" charset="0"/>
              </a:rPr>
              <a:t>Meaningful career information </a:t>
            </a:r>
            <a:r>
              <a:rPr lang="en-US" dirty="0">
                <a:latin typeface="Helvetica" panose="020B0604020202020204" pitchFamily="34" charset="0"/>
                <a:cs typeface="Helvetica" panose="020B0604020202020204" pitchFamily="34" charset="0"/>
              </a:rPr>
              <a:t>and exploration opportunities</a:t>
            </a:r>
          </a:p>
          <a:p>
            <a:pPr>
              <a:buClr>
                <a:srgbClr val="953735"/>
              </a:buClr>
            </a:pPr>
            <a:r>
              <a:rPr lang="en-US" dirty="0">
                <a:latin typeface="Helvetica" panose="020B0604020202020204" pitchFamily="34" charset="0"/>
                <a:cs typeface="Helvetica" panose="020B0604020202020204" pitchFamily="34" charset="0"/>
              </a:rPr>
              <a:t>Comprehensive </a:t>
            </a:r>
            <a:r>
              <a:rPr lang="en-US" b="1" dirty="0">
                <a:latin typeface="Helvetica" panose="020B0604020202020204" pitchFamily="34" charset="0"/>
                <a:cs typeface="Helvetica" panose="020B0604020202020204" pitchFamily="34" charset="0"/>
              </a:rPr>
              <a:t>career</a:t>
            </a:r>
            <a:r>
              <a:rPr lang="en-US" dirty="0">
                <a:latin typeface="Helvetica" panose="020B0604020202020204" pitchFamily="34" charset="0"/>
                <a:cs typeface="Helvetica" panose="020B0604020202020204" pitchFamily="34" charset="0"/>
              </a:rPr>
              <a:t> development support</a:t>
            </a:r>
          </a:p>
          <a:p>
            <a:pPr>
              <a:buClr>
                <a:srgbClr val="953735"/>
              </a:buClr>
            </a:pPr>
            <a:r>
              <a:rPr lang="en-US" b="1" dirty="0">
                <a:latin typeface="Helvetica" panose="020B0604020202020204" pitchFamily="34" charset="0"/>
                <a:cs typeface="Helvetica" panose="020B0604020202020204" pitchFamily="34" charset="0"/>
              </a:rPr>
              <a:t>Seamless and defined career pathways</a:t>
            </a:r>
            <a:r>
              <a:rPr lang="en-US" dirty="0">
                <a:latin typeface="Helvetica" panose="020B0604020202020204" pitchFamily="34" charset="0"/>
                <a:cs typeface="Helvetica" panose="020B0604020202020204" pitchFamily="34" charset="0"/>
              </a:rPr>
              <a:t>, with integrated supports </a:t>
            </a:r>
          </a:p>
        </p:txBody>
      </p:sp>
      <p:sp>
        <p:nvSpPr>
          <p:cNvPr id="4" name="Slide Number Placeholder 3">
            <a:extLst>
              <a:ext uri="{FF2B5EF4-FFF2-40B4-BE49-F238E27FC236}">
                <a16:creationId xmlns:a16="http://schemas.microsoft.com/office/drawing/2014/main" id="{321A0276-B40D-44E3-BDCB-AEEFB585AFC1}"/>
              </a:ext>
            </a:extLst>
          </p:cNvPr>
          <p:cNvSpPr>
            <a:spLocks noGrp="1"/>
          </p:cNvSpPr>
          <p:nvPr>
            <p:ph type="sldNum" sz="quarter" idx="10"/>
          </p:nvPr>
        </p:nvSpPr>
        <p:spPr/>
        <p:txBody>
          <a:bodyPr/>
          <a:lstStyle/>
          <a:p>
            <a:fld id="{3C00E0C1-0C22-4652-BCFC-CCCFF73EC83E}" type="slidenum">
              <a:rPr lang="en-US" smtClean="0"/>
              <a:pPr/>
              <a:t>11</a:t>
            </a:fld>
            <a:endParaRPr lang="en-US" dirty="0"/>
          </a:p>
        </p:txBody>
      </p:sp>
    </p:spTree>
    <p:extLst>
      <p:ext uri="{BB962C8B-B14F-4D97-AF65-F5344CB8AC3E}">
        <p14:creationId xmlns:p14="http://schemas.microsoft.com/office/powerpoint/2010/main" val="1653246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57132CB0-B02C-40FA-BA5B-E2E363C16A90}"/>
              </a:ext>
            </a:extLst>
          </p:cNvPr>
          <p:cNvGrpSpPr/>
          <p:nvPr/>
        </p:nvGrpSpPr>
        <p:grpSpPr>
          <a:xfrm>
            <a:off x="462775" y="3533775"/>
            <a:ext cx="7914075" cy="1691503"/>
            <a:chOff x="282575" y="2571750"/>
            <a:chExt cx="7914075" cy="1691503"/>
          </a:xfrm>
        </p:grpSpPr>
        <p:sp>
          <p:nvSpPr>
            <p:cNvPr id="10" name="Flowchart: Process 9">
              <a:extLst>
                <a:ext uri="{FF2B5EF4-FFF2-40B4-BE49-F238E27FC236}">
                  <a16:creationId xmlns:a16="http://schemas.microsoft.com/office/drawing/2014/main" id="{08A5D68B-A6A8-4F31-A54D-36216918E921}"/>
                </a:ext>
              </a:extLst>
            </p:cNvPr>
            <p:cNvSpPr/>
            <p:nvPr/>
          </p:nvSpPr>
          <p:spPr>
            <a:xfrm>
              <a:off x="282575" y="2990850"/>
              <a:ext cx="993775" cy="873211"/>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Process 10">
              <a:extLst>
                <a:ext uri="{FF2B5EF4-FFF2-40B4-BE49-F238E27FC236}">
                  <a16:creationId xmlns:a16="http://schemas.microsoft.com/office/drawing/2014/main" id="{24339EF1-2AFA-4B21-B48B-363F4CFE5CB6}"/>
                </a:ext>
              </a:extLst>
            </p:cNvPr>
            <p:cNvSpPr/>
            <p:nvPr/>
          </p:nvSpPr>
          <p:spPr>
            <a:xfrm>
              <a:off x="1517735" y="2990850"/>
              <a:ext cx="993775" cy="873211"/>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lowchart: Process 11">
              <a:extLst>
                <a:ext uri="{FF2B5EF4-FFF2-40B4-BE49-F238E27FC236}">
                  <a16:creationId xmlns:a16="http://schemas.microsoft.com/office/drawing/2014/main" id="{D0CC60EC-1989-4214-B826-CF645ECA2649}"/>
                </a:ext>
              </a:extLst>
            </p:cNvPr>
            <p:cNvSpPr/>
            <p:nvPr/>
          </p:nvSpPr>
          <p:spPr>
            <a:xfrm>
              <a:off x="2752895" y="2990850"/>
              <a:ext cx="993775" cy="873211"/>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Process 12">
              <a:extLst>
                <a:ext uri="{FF2B5EF4-FFF2-40B4-BE49-F238E27FC236}">
                  <a16:creationId xmlns:a16="http://schemas.microsoft.com/office/drawing/2014/main" id="{5A2EFDB5-4C9C-44D7-A070-0E11C960D478}"/>
                </a:ext>
              </a:extLst>
            </p:cNvPr>
            <p:cNvSpPr/>
            <p:nvPr/>
          </p:nvSpPr>
          <p:spPr>
            <a:xfrm>
              <a:off x="3988055" y="2990849"/>
              <a:ext cx="993775" cy="873211"/>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lowchart: Process 13">
              <a:extLst>
                <a:ext uri="{FF2B5EF4-FFF2-40B4-BE49-F238E27FC236}">
                  <a16:creationId xmlns:a16="http://schemas.microsoft.com/office/drawing/2014/main" id="{EBB07766-DBAF-4AC1-9730-6FD701D5F12C}"/>
                </a:ext>
              </a:extLst>
            </p:cNvPr>
            <p:cNvSpPr/>
            <p:nvPr/>
          </p:nvSpPr>
          <p:spPr>
            <a:xfrm>
              <a:off x="5253500" y="2990848"/>
              <a:ext cx="993775" cy="873211"/>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EEE4F1DB-9CB4-434F-9ACC-29A766D744BF}"/>
                </a:ext>
              </a:extLst>
            </p:cNvPr>
            <p:cNvSpPr/>
            <p:nvPr/>
          </p:nvSpPr>
          <p:spPr>
            <a:xfrm>
              <a:off x="6518945" y="2571750"/>
              <a:ext cx="1677705" cy="1691503"/>
            </a:xfrm>
            <a:prstGeom prst="right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C3B2A39B-8947-4887-A9D6-0FABFD13F310}"/>
              </a:ext>
            </a:extLst>
          </p:cNvPr>
          <p:cNvSpPr>
            <a:spLocks noGrp="1"/>
          </p:cNvSpPr>
          <p:nvPr>
            <p:ph type="title"/>
          </p:nvPr>
        </p:nvSpPr>
        <p:spPr/>
        <p:txBody>
          <a:bodyPr/>
          <a:lstStyle/>
          <a:p>
            <a:r>
              <a:rPr lang="en-US" dirty="0"/>
              <a:t>Why Integrate?</a:t>
            </a:r>
          </a:p>
        </p:txBody>
      </p:sp>
      <p:sp>
        <p:nvSpPr>
          <p:cNvPr id="3" name="Content Placeholder 2">
            <a:extLst>
              <a:ext uri="{FF2B5EF4-FFF2-40B4-BE49-F238E27FC236}">
                <a16:creationId xmlns:a16="http://schemas.microsoft.com/office/drawing/2014/main" id="{CE2F8594-CD3C-4EE6-A477-6B4978DE0F0D}"/>
              </a:ext>
            </a:extLst>
          </p:cNvPr>
          <p:cNvSpPr>
            <a:spLocks noGrp="1"/>
          </p:cNvSpPr>
          <p:nvPr>
            <p:ph idx="1"/>
          </p:nvPr>
        </p:nvSpPr>
        <p:spPr/>
        <p:txBody>
          <a:bodyPr/>
          <a:lstStyle/>
          <a:p>
            <a:pPr marL="0" indent="0">
              <a:buClr>
                <a:srgbClr val="953735"/>
              </a:buClr>
              <a:buNone/>
            </a:pPr>
            <a:r>
              <a:rPr lang="en-US" sz="3200" dirty="0">
                <a:solidFill>
                  <a:schemeClr val="accent4">
                    <a:lumMod val="75000"/>
                  </a:schemeClr>
                </a:solidFill>
                <a:latin typeface="Helvetica" panose="020B0604020202020204" pitchFamily="34" charset="0"/>
                <a:cs typeface="Helvetica" panose="020B0604020202020204" pitchFamily="34" charset="0"/>
              </a:rPr>
              <a:t>The Business Customer Gets…</a:t>
            </a:r>
          </a:p>
          <a:p>
            <a:pPr>
              <a:buClr>
                <a:srgbClr val="953735"/>
              </a:buClr>
            </a:pPr>
            <a:r>
              <a:rPr lang="en-US" b="1" dirty="0">
                <a:latin typeface="Helvetica" panose="020B0604020202020204" pitchFamily="34" charset="0"/>
                <a:cs typeface="Helvetica" panose="020B0604020202020204" pitchFamily="34" charset="0"/>
              </a:rPr>
              <a:t>One point of contact</a:t>
            </a:r>
          </a:p>
          <a:p>
            <a:pPr>
              <a:buClr>
                <a:srgbClr val="953735"/>
              </a:buClr>
            </a:pPr>
            <a:r>
              <a:rPr lang="en-US" b="1" dirty="0">
                <a:latin typeface="Helvetica" panose="020B0604020202020204" pitchFamily="34" charset="0"/>
                <a:cs typeface="Helvetica" panose="020B0604020202020204" pitchFamily="34" charset="0"/>
              </a:rPr>
              <a:t>Customized solutions </a:t>
            </a:r>
            <a:r>
              <a:rPr lang="en-US" dirty="0">
                <a:latin typeface="Helvetica" panose="020B0604020202020204" pitchFamily="34" charset="0"/>
                <a:cs typeface="Helvetica" panose="020B0604020202020204" pitchFamily="34" charset="0"/>
              </a:rPr>
              <a:t>(not siloed programs)</a:t>
            </a:r>
          </a:p>
          <a:p>
            <a:pPr>
              <a:buClr>
                <a:srgbClr val="953735"/>
              </a:buClr>
            </a:pPr>
            <a:r>
              <a:rPr lang="en-US" b="1" dirty="0">
                <a:latin typeface="Helvetica" panose="020B0604020202020204" pitchFamily="34" charset="0"/>
                <a:cs typeface="Helvetica" panose="020B0604020202020204" pitchFamily="34" charset="0"/>
              </a:rPr>
              <a:t>More opportunities </a:t>
            </a:r>
            <a:r>
              <a:rPr lang="en-US" dirty="0">
                <a:latin typeface="Helvetica" panose="020B0604020202020204" pitchFamily="34" charset="0"/>
                <a:cs typeface="Helvetica" panose="020B0604020202020204" pitchFamily="34" charset="0"/>
              </a:rPr>
              <a:t>(training, internships, etc.) to get to qualified workers</a:t>
            </a:r>
          </a:p>
        </p:txBody>
      </p:sp>
      <p:sp>
        <p:nvSpPr>
          <p:cNvPr id="4" name="Slide Number Placeholder 3">
            <a:extLst>
              <a:ext uri="{FF2B5EF4-FFF2-40B4-BE49-F238E27FC236}">
                <a16:creationId xmlns:a16="http://schemas.microsoft.com/office/drawing/2014/main" id="{321A0276-B40D-44E3-BDCB-AEEFB585AFC1}"/>
              </a:ext>
            </a:extLst>
          </p:cNvPr>
          <p:cNvSpPr>
            <a:spLocks noGrp="1"/>
          </p:cNvSpPr>
          <p:nvPr>
            <p:ph type="sldNum" sz="quarter" idx="10"/>
          </p:nvPr>
        </p:nvSpPr>
        <p:spPr/>
        <p:txBody>
          <a:bodyPr/>
          <a:lstStyle/>
          <a:p>
            <a:fld id="{3C00E0C1-0C22-4652-BCFC-CCCFF73EC83E}" type="slidenum">
              <a:rPr lang="en-US" smtClean="0"/>
              <a:pPr/>
              <a:t>12</a:t>
            </a:fld>
            <a:endParaRPr lang="en-US" dirty="0"/>
          </a:p>
        </p:txBody>
      </p:sp>
    </p:spTree>
    <p:extLst>
      <p:ext uri="{BB962C8B-B14F-4D97-AF65-F5344CB8AC3E}">
        <p14:creationId xmlns:p14="http://schemas.microsoft.com/office/powerpoint/2010/main" val="22091029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EBA3C-93B6-4CB3-BD02-2337BE1197F0}"/>
              </a:ext>
            </a:extLst>
          </p:cNvPr>
          <p:cNvSpPr>
            <a:spLocks noGrp="1"/>
          </p:cNvSpPr>
          <p:nvPr>
            <p:ph type="title"/>
          </p:nvPr>
        </p:nvSpPr>
        <p:spPr/>
        <p:txBody>
          <a:bodyPr/>
          <a:lstStyle/>
          <a:p>
            <a:r>
              <a:rPr lang="en-US" dirty="0"/>
              <a:t>Why Integrate? </a:t>
            </a:r>
          </a:p>
        </p:txBody>
      </p:sp>
      <p:sp>
        <p:nvSpPr>
          <p:cNvPr id="3" name="Content Placeholder 2">
            <a:extLst>
              <a:ext uri="{FF2B5EF4-FFF2-40B4-BE49-F238E27FC236}">
                <a16:creationId xmlns:a16="http://schemas.microsoft.com/office/drawing/2014/main" id="{76A78748-12D9-40F7-BFCD-278D24910E21}"/>
              </a:ext>
            </a:extLst>
          </p:cNvPr>
          <p:cNvSpPr>
            <a:spLocks noGrp="1"/>
          </p:cNvSpPr>
          <p:nvPr>
            <p:ph idx="1"/>
          </p:nvPr>
        </p:nvSpPr>
        <p:spPr/>
        <p:txBody>
          <a:bodyPr/>
          <a:lstStyle/>
          <a:p>
            <a:pPr marL="0" indent="0">
              <a:buClr>
                <a:srgbClr val="953735"/>
              </a:buClr>
              <a:buNone/>
            </a:pPr>
            <a:r>
              <a:rPr lang="en-US" sz="3200" dirty="0">
                <a:solidFill>
                  <a:schemeClr val="accent4">
                    <a:lumMod val="75000"/>
                  </a:schemeClr>
                </a:solidFill>
                <a:latin typeface="Helvetica" panose="020B0604020202020204" pitchFamily="34" charset="0"/>
                <a:cs typeface="Helvetica" panose="020B0604020202020204" pitchFamily="34" charset="0"/>
              </a:rPr>
              <a:t>The system…</a:t>
            </a:r>
          </a:p>
          <a:p>
            <a:r>
              <a:rPr lang="en-US" b="1" dirty="0"/>
              <a:t>Increases </a:t>
            </a:r>
            <a:r>
              <a:rPr lang="en-US" dirty="0"/>
              <a:t>number of </a:t>
            </a:r>
            <a:r>
              <a:rPr lang="en-US" b="1" dirty="0"/>
              <a:t>customers</a:t>
            </a:r>
          </a:p>
          <a:p>
            <a:r>
              <a:rPr lang="en-US" dirty="0"/>
              <a:t>Becomes more </a:t>
            </a:r>
            <a:r>
              <a:rPr lang="en-US" b="1" dirty="0"/>
              <a:t>nimble</a:t>
            </a:r>
            <a:r>
              <a:rPr lang="en-US" dirty="0"/>
              <a:t>, responding to changing needs of customer</a:t>
            </a:r>
          </a:p>
          <a:p>
            <a:r>
              <a:rPr lang="en-US" dirty="0"/>
              <a:t>Uses limited resources </a:t>
            </a:r>
            <a:r>
              <a:rPr lang="en-US" b="1" dirty="0"/>
              <a:t>efficiently</a:t>
            </a:r>
          </a:p>
        </p:txBody>
      </p:sp>
      <p:sp>
        <p:nvSpPr>
          <p:cNvPr id="4" name="Slide Number Placeholder 3">
            <a:extLst>
              <a:ext uri="{FF2B5EF4-FFF2-40B4-BE49-F238E27FC236}">
                <a16:creationId xmlns:a16="http://schemas.microsoft.com/office/drawing/2014/main" id="{95306460-2B3C-4A5C-A480-557AE5FF111D}"/>
              </a:ext>
            </a:extLst>
          </p:cNvPr>
          <p:cNvSpPr>
            <a:spLocks noGrp="1"/>
          </p:cNvSpPr>
          <p:nvPr>
            <p:ph type="sldNum" sz="quarter" idx="10"/>
          </p:nvPr>
        </p:nvSpPr>
        <p:spPr/>
        <p:txBody>
          <a:bodyPr/>
          <a:lstStyle/>
          <a:p>
            <a:fld id="{3C00E0C1-0C22-4652-BCFC-CCCFF73EC83E}" type="slidenum">
              <a:rPr lang="en-US" smtClean="0"/>
              <a:pPr/>
              <a:t>13</a:t>
            </a:fld>
            <a:endParaRPr lang="en-US" dirty="0"/>
          </a:p>
        </p:txBody>
      </p:sp>
      <p:pic>
        <p:nvPicPr>
          <p:cNvPr id="6" name="Picture 5">
            <a:extLst>
              <a:ext uri="{FF2B5EF4-FFF2-40B4-BE49-F238E27FC236}">
                <a16:creationId xmlns:a16="http://schemas.microsoft.com/office/drawing/2014/main" id="{3E2C66F0-C934-4C65-808B-AE0E2E926FAF}"/>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781425" y="423242"/>
            <a:ext cx="4595425" cy="899938"/>
          </a:xfrm>
          <a:prstGeom prst="rect">
            <a:avLst/>
          </a:prstGeom>
        </p:spPr>
      </p:pic>
    </p:spTree>
    <p:extLst>
      <p:ext uri="{BB962C8B-B14F-4D97-AF65-F5344CB8AC3E}">
        <p14:creationId xmlns:p14="http://schemas.microsoft.com/office/powerpoint/2010/main" val="2915635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DBBB5-12F8-414A-A5C2-4859BF622FF4}"/>
              </a:ext>
            </a:extLst>
          </p:cNvPr>
          <p:cNvSpPr>
            <a:spLocks noGrp="1"/>
          </p:cNvSpPr>
          <p:nvPr>
            <p:ph type="title"/>
          </p:nvPr>
        </p:nvSpPr>
        <p:spPr/>
        <p:txBody>
          <a:bodyPr/>
          <a:lstStyle/>
          <a:p>
            <a:r>
              <a:rPr lang="en-US" dirty="0"/>
              <a:t>Elements of an Integrated System</a:t>
            </a:r>
          </a:p>
        </p:txBody>
      </p:sp>
      <p:sp>
        <p:nvSpPr>
          <p:cNvPr id="4" name="Slide Number Placeholder 3">
            <a:extLst>
              <a:ext uri="{FF2B5EF4-FFF2-40B4-BE49-F238E27FC236}">
                <a16:creationId xmlns:a16="http://schemas.microsoft.com/office/drawing/2014/main" id="{7DCCB66A-3C4A-4938-8B16-3198851CFC96}"/>
              </a:ext>
            </a:extLst>
          </p:cNvPr>
          <p:cNvSpPr>
            <a:spLocks noGrp="1"/>
          </p:cNvSpPr>
          <p:nvPr>
            <p:ph type="sldNum" sz="quarter" idx="10"/>
          </p:nvPr>
        </p:nvSpPr>
        <p:spPr/>
        <p:txBody>
          <a:bodyPr/>
          <a:lstStyle/>
          <a:p>
            <a:fld id="{3C00E0C1-0C22-4652-BCFC-CCCFF73EC83E}" type="slidenum">
              <a:rPr lang="en-US" smtClean="0"/>
              <a:pPr/>
              <a:t>14</a:t>
            </a:fld>
            <a:endParaRPr lang="en-US" dirty="0"/>
          </a:p>
        </p:txBody>
      </p:sp>
      <p:graphicFrame>
        <p:nvGraphicFramePr>
          <p:cNvPr id="5" name="Diagram 4">
            <a:extLst>
              <a:ext uri="{FF2B5EF4-FFF2-40B4-BE49-F238E27FC236}">
                <a16:creationId xmlns:a16="http://schemas.microsoft.com/office/drawing/2014/main" id="{5C520C61-1639-4E4B-9083-11D69841C047}"/>
              </a:ext>
            </a:extLst>
          </p:cNvPr>
          <p:cNvGraphicFramePr/>
          <p:nvPr>
            <p:extLst>
              <p:ext uri="{D42A27DB-BD31-4B8C-83A1-F6EECF244321}">
                <p14:modId xmlns:p14="http://schemas.microsoft.com/office/powerpoint/2010/main" val="2998529549"/>
              </p:ext>
            </p:extLst>
          </p:nvPr>
        </p:nvGraphicFramePr>
        <p:xfrm>
          <a:off x="132347" y="1118937"/>
          <a:ext cx="8583028" cy="54382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Oval 7">
            <a:extLst>
              <a:ext uri="{FF2B5EF4-FFF2-40B4-BE49-F238E27FC236}">
                <a16:creationId xmlns:a16="http://schemas.microsoft.com/office/drawing/2014/main" id="{AA3999F9-84D1-4642-B186-4BE2E156C7C6}"/>
              </a:ext>
            </a:extLst>
          </p:cNvPr>
          <p:cNvSpPr/>
          <p:nvPr/>
        </p:nvSpPr>
        <p:spPr>
          <a:xfrm>
            <a:off x="1530037" y="1910281"/>
            <a:ext cx="471636" cy="49794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1</a:t>
            </a:r>
          </a:p>
        </p:txBody>
      </p:sp>
      <p:sp>
        <p:nvSpPr>
          <p:cNvPr id="9" name="Oval 8">
            <a:extLst>
              <a:ext uri="{FF2B5EF4-FFF2-40B4-BE49-F238E27FC236}">
                <a16:creationId xmlns:a16="http://schemas.microsoft.com/office/drawing/2014/main" id="{EFFEB892-2409-4AEC-8C29-9EFC51FA74F7}"/>
              </a:ext>
            </a:extLst>
          </p:cNvPr>
          <p:cNvSpPr/>
          <p:nvPr/>
        </p:nvSpPr>
        <p:spPr>
          <a:xfrm>
            <a:off x="3872651" y="1827290"/>
            <a:ext cx="471636" cy="49794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2</a:t>
            </a:r>
          </a:p>
        </p:txBody>
      </p:sp>
      <p:sp>
        <p:nvSpPr>
          <p:cNvPr id="10" name="Oval 9">
            <a:extLst>
              <a:ext uri="{FF2B5EF4-FFF2-40B4-BE49-F238E27FC236}">
                <a16:creationId xmlns:a16="http://schemas.microsoft.com/office/drawing/2014/main" id="{736A3EC2-D085-4064-A69F-B705EC7D334A}"/>
              </a:ext>
            </a:extLst>
          </p:cNvPr>
          <p:cNvSpPr/>
          <p:nvPr/>
        </p:nvSpPr>
        <p:spPr>
          <a:xfrm>
            <a:off x="2660211" y="3991069"/>
            <a:ext cx="471636" cy="49794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3</a:t>
            </a:r>
          </a:p>
        </p:txBody>
      </p:sp>
      <p:sp>
        <p:nvSpPr>
          <p:cNvPr id="11" name="Oval 10">
            <a:extLst>
              <a:ext uri="{FF2B5EF4-FFF2-40B4-BE49-F238E27FC236}">
                <a16:creationId xmlns:a16="http://schemas.microsoft.com/office/drawing/2014/main" id="{3478E169-C763-4468-B71D-03BAE24CB9F3}"/>
              </a:ext>
            </a:extLst>
          </p:cNvPr>
          <p:cNvSpPr/>
          <p:nvPr/>
        </p:nvSpPr>
        <p:spPr>
          <a:xfrm>
            <a:off x="4927350" y="3945802"/>
            <a:ext cx="471636" cy="497941"/>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4</a:t>
            </a:r>
          </a:p>
        </p:txBody>
      </p:sp>
    </p:spTree>
    <p:extLst>
      <p:ext uri="{BB962C8B-B14F-4D97-AF65-F5344CB8AC3E}">
        <p14:creationId xmlns:p14="http://schemas.microsoft.com/office/powerpoint/2010/main" val="1875376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2"/>
          <p:cNvSpPr>
            <a:spLocks noGrp="1"/>
          </p:cNvSpPr>
          <p:nvPr>
            <p:ph type="title"/>
          </p:nvPr>
        </p:nvSpPr>
        <p:spPr>
          <a:xfrm>
            <a:off x="0" y="0"/>
            <a:ext cx="8858250" cy="933450"/>
          </a:xfrm>
        </p:spPr>
        <p:txBody>
          <a:bodyPr/>
          <a:lstStyle/>
          <a:p>
            <a:pPr marL="114300"/>
            <a:r>
              <a:rPr lang="en-US" dirty="0"/>
              <a:t>Becoming a Customer-Centered American Job Center - MA</a:t>
            </a:r>
          </a:p>
        </p:txBody>
      </p:sp>
      <p:sp>
        <p:nvSpPr>
          <p:cNvPr id="34" name="Content Placeholder 33"/>
          <p:cNvSpPr>
            <a:spLocks noGrp="1"/>
          </p:cNvSpPr>
          <p:nvPr>
            <p:ph idx="1"/>
          </p:nvPr>
        </p:nvSpPr>
        <p:spPr>
          <a:xfrm>
            <a:off x="3467100" y="1244423"/>
            <a:ext cx="5106591" cy="5108576"/>
          </a:xfrm>
          <a:solidFill>
            <a:schemeClr val="accent4">
              <a:lumMod val="60000"/>
              <a:lumOff val="40000"/>
            </a:schemeClr>
          </a:solidFill>
          <a:effectLst>
            <a:outerShdw blurRad="63500" sx="102000" sy="102000" algn="ctr" rotWithShape="0">
              <a:prstClr val="black">
                <a:alpha val="40000"/>
              </a:prstClr>
            </a:outerShdw>
          </a:effectLst>
        </p:spPr>
        <p:txBody>
          <a:bodyPr>
            <a:normAutofit/>
          </a:bodyPr>
          <a:lstStyle/>
          <a:p>
            <a:pPr marL="0" indent="0" algn="ctr">
              <a:lnSpc>
                <a:spcPct val="100000"/>
              </a:lnSpc>
              <a:spcBef>
                <a:spcPts val="600"/>
              </a:spcBef>
              <a:buNone/>
            </a:pPr>
            <a:r>
              <a:rPr lang="en-US" dirty="0"/>
              <a:t>AJC reception area re-design project</a:t>
            </a:r>
          </a:p>
          <a:p>
            <a:pPr lvl="1">
              <a:lnSpc>
                <a:spcPct val="100000"/>
              </a:lnSpc>
              <a:spcBef>
                <a:spcPts val="600"/>
              </a:spcBef>
              <a:spcAft>
                <a:spcPts val="600"/>
              </a:spcAft>
            </a:pPr>
            <a:r>
              <a:rPr lang="en-US" sz="2400" dirty="0">
                <a:latin typeface="+mn-lt"/>
              </a:rPr>
              <a:t>Reduce customer congestion and confusion at reception area,</a:t>
            </a:r>
          </a:p>
          <a:p>
            <a:pPr lvl="1">
              <a:lnSpc>
                <a:spcPct val="100000"/>
              </a:lnSpc>
              <a:spcBef>
                <a:spcPts val="600"/>
              </a:spcBef>
              <a:spcAft>
                <a:spcPts val="600"/>
              </a:spcAft>
            </a:pPr>
            <a:r>
              <a:rPr lang="en-US" sz="2400" dirty="0">
                <a:latin typeface="+mn-lt"/>
              </a:rPr>
              <a:t>Incorporation of a “greeter” to replace “front desk”</a:t>
            </a:r>
          </a:p>
          <a:p>
            <a:pPr lvl="1">
              <a:lnSpc>
                <a:spcPct val="100000"/>
              </a:lnSpc>
              <a:spcBef>
                <a:spcPts val="600"/>
              </a:spcBef>
              <a:spcAft>
                <a:spcPts val="600"/>
              </a:spcAft>
            </a:pPr>
            <a:r>
              <a:rPr lang="en-US" sz="2400" dirty="0">
                <a:latin typeface="+mn-lt"/>
              </a:rPr>
              <a:t>Improve shared customer first impression and experience,</a:t>
            </a:r>
          </a:p>
          <a:p>
            <a:pPr lvl="1">
              <a:lnSpc>
                <a:spcPct val="100000"/>
              </a:lnSpc>
              <a:spcBef>
                <a:spcPts val="600"/>
              </a:spcBef>
              <a:spcAft>
                <a:spcPts val="600"/>
              </a:spcAft>
            </a:pPr>
            <a:r>
              <a:rPr lang="en-US" sz="2400" dirty="0">
                <a:latin typeface="+mn-lt"/>
              </a:rPr>
              <a:t>Touch screen entry with current adaptive technology enhancements,</a:t>
            </a:r>
          </a:p>
          <a:p>
            <a:pPr lvl="1">
              <a:lnSpc>
                <a:spcPct val="100000"/>
              </a:lnSpc>
              <a:spcBef>
                <a:spcPts val="600"/>
              </a:spcBef>
              <a:spcAft>
                <a:spcPts val="600"/>
              </a:spcAft>
            </a:pPr>
            <a:r>
              <a:rPr lang="en-US" sz="2400" dirty="0">
                <a:latin typeface="+mn-lt"/>
              </a:rPr>
              <a:t>Joint intake</a:t>
            </a:r>
          </a:p>
        </p:txBody>
      </p:sp>
      <p:sp>
        <p:nvSpPr>
          <p:cNvPr id="2" name="Slide Number Placeholder 1"/>
          <p:cNvSpPr>
            <a:spLocks noGrp="1"/>
          </p:cNvSpPr>
          <p:nvPr>
            <p:ph type="sldNum" sz="quarter" idx="10"/>
          </p:nvPr>
        </p:nvSpPr>
        <p:spPr>
          <a:xfrm>
            <a:off x="8481749" y="5987874"/>
            <a:ext cx="753001" cy="365125"/>
          </a:xfrm>
        </p:spPr>
        <p:txBody>
          <a:bodyPr/>
          <a:lstStyle/>
          <a:p>
            <a:fld id="{78651A17-9376-40A4-9325-34268FB0E92D}" type="slidenum">
              <a:rPr lang="en-US" smtClean="0"/>
              <a:pPr/>
              <a:t>15</a:t>
            </a:fld>
            <a:endParaRPr lang="en-US" dirty="0"/>
          </a:p>
        </p:txBody>
      </p:sp>
      <p:pic>
        <p:nvPicPr>
          <p:cNvPr id="8" name="Picture 7">
            <a:extLst>
              <a:ext uri="{FF2B5EF4-FFF2-40B4-BE49-F238E27FC236}">
                <a16:creationId xmlns:a16="http://schemas.microsoft.com/office/drawing/2014/main" id="{F27130B2-8273-4F87-B67A-C1201943F0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934" y="2494489"/>
            <a:ext cx="3468291" cy="26443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23481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913"/>
            <a:ext cx="8362950" cy="749338"/>
          </a:xfrm>
        </p:spPr>
        <p:txBody>
          <a:bodyPr/>
          <a:lstStyle/>
          <a:p>
            <a:r>
              <a:rPr lang="en-US" dirty="0"/>
              <a:t>Service to Rural Areas:  Northern TN</a:t>
            </a:r>
          </a:p>
        </p:txBody>
      </p:sp>
      <p:sp>
        <p:nvSpPr>
          <p:cNvPr id="5" name="Content Placeholder 4"/>
          <p:cNvSpPr>
            <a:spLocks noGrp="1"/>
          </p:cNvSpPr>
          <p:nvPr>
            <p:ph idx="1"/>
          </p:nvPr>
        </p:nvSpPr>
        <p:spPr>
          <a:xfrm>
            <a:off x="294800" y="981075"/>
            <a:ext cx="6019800" cy="4854494"/>
          </a:xfrm>
        </p:spPr>
        <p:txBody>
          <a:bodyPr>
            <a:normAutofit/>
          </a:bodyPr>
          <a:lstStyle/>
          <a:p>
            <a:r>
              <a:rPr lang="en-US" dirty="0"/>
              <a:t>Physical presence –Affiliate Offices</a:t>
            </a:r>
          </a:p>
          <a:p>
            <a:pPr lvl="1"/>
            <a:r>
              <a:rPr lang="en-US" dirty="0"/>
              <a:t>Title I, Title II, TANF</a:t>
            </a:r>
          </a:p>
          <a:p>
            <a:r>
              <a:rPr lang="en-US" dirty="0"/>
              <a:t>Mobile Career Coach </a:t>
            </a:r>
          </a:p>
          <a:p>
            <a:r>
              <a:rPr lang="en-US" dirty="0"/>
              <a:t>Referral to Comprehensive Center, if needed</a:t>
            </a:r>
          </a:p>
          <a:p>
            <a:r>
              <a:rPr lang="en-US" dirty="0"/>
              <a:t>Board focus on rural development-IWT, OJT, Enrollments</a:t>
            </a:r>
          </a:p>
          <a:p>
            <a:r>
              <a:rPr lang="en-US" dirty="0"/>
              <a:t>Partner with other agencies to reduce overhead</a:t>
            </a:r>
          </a:p>
        </p:txBody>
      </p:sp>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3211" y="1177009"/>
            <a:ext cx="2390481" cy="1583203"/>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6905" y="3457575"/>
            <a:ext cx="2205432" cy="1309711"/>
          </a:xfrm>
          <a:prstGeom prst="rect">
            <a:avLst/>
          </a:prstGeom>
          <a:ln>
            <a:noFill/>
          </a:ln>
          <a:effectLst>
            <a:outerShdw blurRad="190500" algn="tl" rotWithShape="0">
              <a:srgbClr val="000000">
                <a:alpha val="70000"/>
              </a:srgbClr>
            </a:outerShdw>
          </a:effectLst>
        </p:spPr>
      </p:pic>
      <p:sp>
        <p:nvSpPr>
          <p:cNvPr id="8" name="Slide Number Placeholder 3">
            <a:extLst>
              <a:ext uri="{FF2B5EF4-FFF2-40B4-BE49-F238E27FC236}">
                <a16:creationId xmlns:a16="http://schemas.microsoft.com/office/drawing/2014/main" id="{A4A55F06-70A2-490E-8F41-5AE8DA8236D0}"/>
              </a:ext>
            </a:extLst>
          </p:cNvPr>
          <p:cNvSpPr>
            <a:spLocks noGrp="1"/>
          </p:cNvSpPr>
          <p:nvPr>
            <p:ph type="sldNum" sz="quarter" idx="10"/>
          </p:nvPr>
        </p:nvSpPr>
        <p:spPr>
          <a:xfrm>
            <a:off x="8557051" y="5986420"/>
            <a:ext cx="581800" cy="444500"/>
          </a:xfrm>
        </p:spPr>
        <p:txBody>
          <a:bodyPr/>
          <a:lstStyle/>
          <a:p>
            <a:fld id="{3C00E0C1-0C22-4652-BCFC-CCCFF73EC83E}" type="slidenum">
              <a:rPr lang="en-US" smtClean="0"/>
              <a:pPr/>
              <a:t>16</a:t>
            </a:fld>
            <a:endParaRPr lang="en-US" dirty="0"/>
          </a:p>
        </p:txBody>
      </p:sp>
    </p:spTree>
    <p:extLst>
      <p:ext uri="{BB962C8B-B14F-4D97-AF65-F5344CB8AC3E}">
        <p14:creationId xmlns:p14="http://schemas.microsoft.com/office/powerpoint/2010/main" val="28589547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Unified Regional Job Seeker/Worker Services</a:t>
            </a:r>
          </a:p>
        </p:txBody>
      </p:sp>
      <p:pic>
        <p:nvPicPr>
          <p:cNvPr id="3" name="Picture 2">
            <a:extLst>
              <a:ext uri="{FF2B5EF4-FFF2-40B4-BE49-F238E27FC236}">
                <a16:creationId xmlns:a16="http://schemas.microsoft.com/office/drawing/2014/main" id="{7899A50D-E9DD-4216-A1FB-DA892972CB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0500" y="3955776"/>
            <a:ext cx="4386650" cy="2474071"/>
          </a:xfrm>
          <a:prstGeom prst="rect">
            <a:avLst/>
          </a:prstGeom>
        </p:spPr>
      </p:pic>
      <p:sp>
        <p:nvSpPr>
          <p:cNvPr id="5" name="Content Placeholder 4"/>
          <p:cNvSpPr>
            <a:spLocks noGrp="1"/>
          </p:cNvSpPr>
          <p:nvPr>
            <p:ph idx="1"/>
          </p:nvPr>
        </p:nvSpPr>
        <p:spPr>
          <a:xfrm>
            <a:off x="317415" y="1094388"/>
            <a:ext cx="7850660" cy="5114282"/>
          </a:xfrm>
        </p:spPr>
        <p:txBody>
          <a:bodyPr>
            <a:normAutofit/>
          </a:bodyPr>
          <a:lstStyle/>
          <a:p>
            <a:r>
              <a:rPr lang="en-US" sz="2800" dirty="0"/>
              <a:t>“No wrong door;” shared information/customer management</a:t>
            </a:r>
          </a:p>
          <a:p>
            <a:r>
              <a:rPr lang="en-US" sz="3000" dirty="0"/>
              <a:t>Functional organization by customer-intuitive need; program/organization “agnostic”</a:t>
            </a:r>
          </a:p>
          <a:p>
            <a:r>
              <a:rPr lang="en-US" dirty="0"/>
              <a:t>J</a:t>
            </a:r>
            <a:r>
              <a:rPr lang="en-US" sz="2800" dirty="0"/>
              <a:t>oint:</a:t>
            </a:r>
          </a:p>
          <a:p>
            <a:pPr lvl="1"/>
            <a:r>
              <a:rPr lang="en-US" sz="2600" dirty="0"/>
              <a:t>Intake, assessment, and career planning/coaching</a:t>
            </a:r>
          </a:p>
          <a:p>
            <a:pPr lvl="1"/>
            <a:r>
              <a:rPr lang="en-US" sz="2600" dirty="0"/>
              <a:t>Career development and training</a:t>
            </a:r>
          </a:p>
          <a:p>
            <a:pPr lvl="1"/>
            <a:r>
              <a:rPr lang="en-US" sz="2600" dirty="0"/>
              <a:t>Career advancement/pathways work</a:t>
            </a:r>
          </a:p>
        </p:txBody>
      </p:sp>
      <p:sp>
        <p:nvSpPr>
          <p:cNvPr id="6" name="Slide Number Placeholder 3">
            <a:extLst>
              <a:ext uri="{FF2B5EF4-FFF2-40B4-BE49-F238E27FC236}">
                <a16:creationId xmlns:a16="http://schemas.microsoft.com/office/drawing/2014/main" id="{FD22BD2D-3E6D-473C-8778-72EACCF14788}"/>
              </a:ext>
            </a:extLst>
          </p:cNvPr>
          <p:cNvSpPr>
            <a:spLocks noGrp="1"/>
          </p:cNvSpPr>
          <p:nvPr>
            <p:ph type="sldNum" sz="quarter" idx="10"/>
          </p:nvPr>
        </p:nvSpPr>
        <p:spPr>
          <a:xfrm>
            <a:off x="8557051" y="5986420"/>
            <a:ext cx="581800" cy="444500"/>
          </a:xfrm>
        </p:spPr>
        <p:txBody>
          <a:bodyPr/>
          <a:lstStyle/>
          <a:p>
            <a:fld id="{3C00E0C1-0C22-4652-BCFC-CCCFF73EC83E}" type="slidenum">
              <a:rPr lang="en-US" smtClean="0"/>
              <a:pPr/>
              <a:t>17</a:t>
            </a:fld>
            <a:endParaRPr lang="en-US" dirty="0"/>
          </a:p>
        </p:txBody>
      </p:sp>
    </p:spTree>
    <p:extLst>
      <p:ext uri="{BB962C8B-B14F-4D97-AF65-F5344CB8AC3E}">
        <p14:creationId xmlns:p14="http://schemas.microsoft.com/office/powerpoint/2010/main" val="678457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277331" y="1019175"/>
            <a:ext cx="6589337" cy="5157788"/>
          </a:xfrm>
        </p:spPr>
      </p:pic>
      <p:sp>
        <p:nvSpPr>
          <p:cNvPr id="2" name="Title 1"/>
          <p:cNvSpPr>
            <a:spLocks noGrp="1"/>
          </p:cNvSpPr>
          <p:nvPr>
            <p:ph type="title"/>
          </p:nvPr>
        </p:nvSpPr>
        <p:spPr/>
        <p:txBody>
          <a:bodyPr/>
          <a:lstStyle/>
          <a:p>
            <a:r>
              <a:rPr lang="en-US"/>
              <a:t>BEFORE integration: by program</a:t>
            </a:r>
            <a:endParaRPr lang="en-US" dirty="0"/>
          </a:p>
        </p:txBody>
      </p:sp>
    </p:spTree>
    <p:extLst>
      <p:ext uri="{BB962C8B-B14F-4D97-AF65-F5344CB8AC3E}">
        <p14:creationId xmlns:p14="http://schemas.microsoft.com/office/powerpoint/2010/main" val="17881219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089964" y="1019175"/>
            <a:ext cx="6964072" cy="5157788"/>
          </a:xfrm>
        </p:spPr>
      </p:pic>
      <p:sp>
        <p:nvSpPr>
          <p:cNvPr id="2" name="Title 1"/>
          <p:cNvSpPr>
            <a:spLocks noGrp="1"/>
          </p:cNvSpPr>
          <p:nvPr>
            <p:ph type="title"/>
          </p:nvPr>
        </p:nvSpPr>
        <p:spPr/>
        <p:txBody>
          <a:bodyPr/>
          <a:lstStyle/>
          <a:p>
            <a:r>
              <a:rPr lang="en-US"/>
              <a:t>After integration: by function</a:t>
            </a:r>
            <a:endParaRPr lang="en-US" dirty="0"/>
          </a:p>
        </p:txBody>
      </p:sp>
    </p:spTree>
    <p:extLst>
      <p:ext uri="{BB962C8B-B14F-4D97-AF65-F5344CB8AC3E}">
        <p14:creationId xmlns:p14="http://schemas.microsoft.com/office/powerpoint/2010/main" val="163935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9856361-3A68-48D9-A648-A2ED13F45C21}"/>
              </a:ext>
            </a:extLst>
          </p:cNvPr>
          <p:cNvSpPr>
            <a:spLocks noGrp="1"/>
          </p:cNvSpPr>
          <p:nvPr>
            <p:ph idx="1"/>
          </p:nvPr>
        </p:nvSpPr>
        <p:spPr>
          <a:xfrm>
            <a:off x="666750" y="1181100"/>
            <a:ext cx="7529900" cy="5249819"/>
          </a:xfrm>
        </p:spPr>
        <p:txBody>
          <a:bodyPr/>
          <a:lstStyle/>
          <a:p>
            <a:pPr marL="0" indent="0">
              <a:buNone/>
              <a:tabLst>
                <a:tab pos="2400300" algn="l"/>
              </a:tabLst>
            </a:pPr>
            <a:r>
              <a:rPr lang="en-US" sz="2000" b="1" dirty="0"/>
              <a:t>1:00 pm—1:10 pm	Welcome and Introductions</a:t>
            </a:r>
          </a:p>
          <a:p>
            <a:pPr marL="0" indent="0">
              <a:buNone/>
              <a:tabLst>
                <a:tab pos="2400300" algn="l"/>
              </a:tabLst>
            </a:pPr>
            <a:r>
              <a:rPr lang="en-US" sz="2000" b="1" dirty="0"/>
              <a:t>1:10 pm—1:20 pm	Review WIOA State Plan Action Items  </a:t>
            </a:r>
          </a:p>
          <a:p>
            <a:pPr marL="0" indent="0">
              <a:buNone/>
              <a:tabLst>
                <a:tab pos="2400300" algn="l"/>
              </a:tabLst>
            </a:pPr>
            <a:r>
              <a:rPr lang="en-US" sz="2000" b="1" dirty="0"/>
              <a:t>1:20 pm—2:05 pm	Elements of an Integrated Services System </a:t>
            </a:r>
          </a:p>
          <a:p>
            <a:pPr marL="0" indent="0">
              <a:buNone/>
              <a:tabLst>
                <a:tab pos="2400300" algn="l"/>
              </a:tabLst>
            </a:pPr>
            <a:r>
              <a:rPr lang="en-US" sz="2000" b="1" dirty="0"/>
              <a:t>2:05 pm—2:15 pm	Break</a:t>
            </a:r>
          </a:p>
          <a:p>
            <a:pPr marL="0" indent="0">
              <a:buNone/>
              <a:tabLst>
                <a:tab pos="2400300" algn="l"/>
              </a:tabLst>
            </a:pPr>
            <a:r>
              <a:rPr lang="en-US" sz="2000" b="1" dirty="0"/>
              <a:t>2:15 pm—2:50 pm	Setting a Vision for Integrated Services</a:t>
            </a:r>
          </a:p>
          <a:p>
            <a:pPr marL="0" indent="0">
              <a:buNone/>
              <a:tabLst>
                <a:tab pos="2400300" algn="l"/>
              </a:tabLst>
            </a:pPr>
            <a:r>
              <a:rPr lang="en-US" sz="2000" b="1" dirty="0"/>
              <a:t>2:50 pm—3:25 pm	Core Principles of Integrated Services Vision</a:t>
            </a:r>
          </a:p>
          <a:p>
            <a:pPr marL="0" indent="0">
              <a:buNone/>
              <a:tabLst>
                <a:tab pos="2400300" algn="l"/>
              </a:tabLst>
            </a:pPr>
            <a:r>
              <a:rPr lang="en-US" sz="2000" b="1" dirty="0"/>
              <a:t>3:25 pm—3:35	Break	</a:t>
            </a:r>
          </a:p>
          <a:p>
            <a:pPr marL="0" indent="0">
              <a:buNone/>
              <a:tabLst>
                <a:tab pos="2400300" algn="l"/>
              </a:tabLst>
            </a:pPr>
            <a:r>
              <a:rPr lang="en-US" sz="2000" b="1" dirty="0"/>
              <a:t>3:35 pm—3:55 pm	Key Considerations for Success</a:t>
            </a:r>
          </a:p>
          <a:p>
            <a:pPr marL="0" indent="0">
              <a:buNone/>
              <a:tabLst>
                <a:tab pos="2400300" algn="l"/>
              </a:tabLst>
            </a:pPr>
            <a:r>
              <a:rPr lang="en-US" sz="2000" b="1" dirty="0"/>
              <a:t>3:55 pm—4:40 pm	Next Steps and Priorities</a:t>
            </a:r>
          </a:p>
        </p:txBody>
      </p:sp>
      <p:sp>
        <p:nvSpPr>
          <p:cNvPr id="7" name="Slide Number Placeholder 6">
            <a:extLst>
              <a:ext uri="{FF2B5EF4-FFF2-40B4-BE49-F238E27FC236}">
                <a16:creationId xmlns:a16="http://schemas.microsoft.com/office/drawing/2014/main" id="{FFD0BECB-2D0F-4C83-9327-B9C9BE1B60DD}"/>
              </a:ext>
            </a:extLst>
          </p:cNvPr>
          <p:cNvSpPr>
            <a:spLocks noGrp="1"/>
          </p:cNvSpPr>
          <p:nvPr>
            <p:ph type="sldNum" sz="quarter" idx="10"/>
          </p:nvPr>
        </p:nvSpPr>
        <p:spPr/>
        <p:txBody>
          <a:bodyPr/>
          <a:lstStyle/>
          <a:p>
            <a:fld id="{3C00E0C1-0C22-4652-BCFC-CCCFF73EC83E}" type="slidenum">
              <a:rPr lang="en-US" smtClean="0"/>
              <a:pPr/>
              <a:t>2</a:t>
            </a:fld>
            <a:endParaRPr lang="en-US" dirty="0"/>
          </a:p>
        </p:txBody>
      </p:sp>
    </p:spTree>
    <p:extLst>
      <p:ext uri="{BB962C8B-B14F-4D97-AF65-F5344CB8AC3E}">
        <p14:creationId xmlns:p14="http://schemas.microsoft.com/office/powerpoint/2010/main" val="3221134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A0BBEBF-3BF3-4EB3-89D9-91580BF33A21}"/>
              </a:ext>
            </a:extLst>
          </p:cNvPr>
          <p:cNvSpPr>
            <a:spLocks noGrp="1"/>
          </p:cNvSpPr>
          <p:nvPr>
            <p:ph type="sldNum" sz="quarter" idx="10"/>
          </p:nvPr>
        </p:nvSpPr>
        <p:spPr/>
        <p:txBody>
          <a:bodyPr/>
          <a:lstStyle/>
          <a:p>
            <a:fld id="{706D636C-90A3-4979-BA37-BAB384B22101}" type="slidenum">
              <a:rPr lang="en-US" smtClean="0"/>
              <a:pPr/>
              <a:t>20</a:t>
            </a:fld>
            <a:endParaRPr lang="en-US" dirty="0"/>
          </a:p>
        </p:txBody>
      </p:sp>
      <p:pic>
        <p:nvPicPr>
          <p:cNvPr id="4" name="Picture 3">
            <a:extLst>
              <a:ext uri="{FF2B5EF4-FFF2-40B4-BE49-F238E27FC236}">
                <a16:creationId xmlns:a16="http://schemas.microsoft.com/office/drawing/2014/main" id="{232BC79C-6576-48E6-91C8-841C340A19E4}"/>
              </a:ext>
            </a:extLst>
          </p:cNvPr>
          <p:cNvPicPr>
            <a:picLocks noChangeAspect="1"/>
          </p:cNvPicPr>
          <p:nvPr/>
        </p:nvPicPr>
        <p:blipFill rotWithShape="1">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t="2216"/>
          <a:stretch/>
        </p:blipFill>
        <p:spPr>
          <a:xfrm>
            <a:off x="110224" y="304800"/>
            <a:ext cx="8525053" cy="6126120"/>
          </a:xfrm>
          <a:prstGeom prst="rect">
            <a:avLst/>
          </a:prstGeom>
        </p:spPr>
      </p:pic>
    </p:spTree>
    <p:extLst>
      <p:ext uri="{BB962C8B-B14F-4D97-AF65-F5344CB8AC3E}">
        <p14:creationId xmlns:p14="http://schemas.microsoft.com/office/powerpoint/2010/main" val="7846410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D6225-3B90-4F2D-95CB-518CAE2B6DC1}"/>
              </a:ext>
            </a:extLst>
          </p:cNvPr>
          <p:cNvSpPr>
            <a:spLocks noGrp="1"/>
          </p:cNvSpPr>
          <p:nvPr>
            <p:ph type="title"/>
          </p:nvPr>
        </p:nvSpPr>
        <p:spPr/>
        <p:txBody>
          <a:bodyPr/>
          <a:lstStyle/>
          <a:p>
            <a:r>
              <a:rPr lang="en-US" dirty="0"/>
              <a:t>Common Intake</a:t>
            </a:r>
          </a:p>
        </p:txBody>
      </p:sp>
      <p:sp>
        <p:nvSpPr>
          <p:cNvPr id="3" name="Content Placeholder 2">
            <a:extLst>
              <a:ext uri="{FF2B5EF4-FFF2-40B4-BE49-F238E27FC236}">
                <a16:creationId xmlns:a16="http://schemas.microsoft.com/office/drawing/2014/main" id="{A328C52E-4B63-4431-818A-BC235D6ABCFE}"/>
              </a:ext>
            </a:extLst>
          </p:cNvPr>
          <p:cNvSpPr>
            <a:spLocks noGrp="1"/>
          </p:cNvSpPr>
          <p:nvPr>
            <p:ph idx="1"/>
          </p:nvPr>
        </p:nvSpPr>
        <p:spPr>
          <a:xfrm>
            <a:off x="345990" y="1000125"/>
            <a:ext cx="8321760" cy="5430795"/>
          </a:xfrm>
        </p:spPr>
        <p:txBody>
          <a:bodyPr>
            <a:noAutofit/>
          </a:bodyPr>
          <a:lstStyle/>
          <a:p>
            <a:pPr marL="0" indent="0">
              <a:lnSpc>
                <a:spcPct val="100000"/>
              </a:lnSpc>
              <a:spcBef>
                <a:spcPts val="600"/>
              </a:spcBef>
              <a:spcAft>
                <a:spcPts val="600"/>
              </a:spcAft>
              <a:buNone/>
            </a:pPr>
            <a:r>
              <a:rPr lang="en-US" sz="2400" dirty="0"/>
              <a:t>Strategies and tools for increasing integration at intake include: </a:t>
            </a:r>
          </a:p>
          <a:p>
            <a:pPr>
              <a:lnSpc>
                <a:spcPct val="100000"/>
              </a:lnSpc>
              <a:spcBef>
                <a:spcPts val="600"/>
              </a:spcBef>
              <a:spcAft>
                <a:spcPts val="600"/>
              </a:spcAft>
            </a:pPr>
            <a:r>
              <a:rPr lang="en-US" sz="2400" dirty="0"/>
              <a:t>A guiding policy document for integrated intake; </a:t>
            </a:r>
          </a:p>
          <a:p>
            <a:pPr>
              <a:lnSpc>
                <a:spcPct val="100000"/>
              </a:lnSpc>
              <a:spcBef>
                <a:spcPts val="600"/>
              </a:spcBef>
              <a:spcAft>
                <a:spcPts val="600"/>
              </a:spcAft>
            </a:pPr>
            <a:r>
              <a:rPr lang="en-US" sz="2400" dirty="0"/>
              <a:t>MOUs, waivers, referral procedures and other policy-alignment tools; </a:t>
            </a:r>
          </a:p>
          <a:p>
            <a:pPr>
              <a:lnSpc>
                <a:spcPct val="100000"/>
              </a:lnSpc>
              <a:spcBef>
                <a:spcPts val="600"/>
              </a:spcBef>
              <a:spcAft>
                <a:spcPts val="600"/>
              </a:spcAft>
            </a:pPr>
            <a:r>
              <a:rPr lang="en-US" sz="2400" dirty="0"/>
              <a:t>Cross-program confidentiality agreements; </a:t>
            </a:r>
          </a:p>
          <a:p>
            <a:pPr>
              <a:lnSpc>
                <a:spcPct val="100000"/>
              </a:lnSpc>
              <a:spcBef>
                <a:spcPts val="600"/>
              </a:spcBef>
              <a:spcAft>
                <a:spcPts val="600"/>
              </a:spcAft>
            </a:pPr>
            <a:r>
              <a:rPr lang="en-US" sz="2400" dirty="0"/>
              <a:t>Cross-trained staff members capable of assisting customers with a variety of tasks; </a:t>
            </a:r>
          </a:p>
          <a:p>
            <a:pPr>
              <a:lnSpc>
                <a:spcPct val="100000"/>
              </a:lnSpc>
              <a:spcBef>
                <a:spcPts val="600"/>
              </a:spcBef>
              <a:spcAft>
                <a:spcPts val="600"/>
              </a:spcAft>
            </a:pPr>
            <a:r>
              <a:rPr lang="en-US" sz="2400" dirty="0"/>
              <a:t>Information sharing in a single MIS that integrates data from multiple workforce programs (and linkages between)</a:t>
            </a:r>
          </a:p>
          <a:p>
            <a:pPr>
              <a:lnSpc>
                <a:spcPct val="100000"/>
              </a:lnSpc>
              <a:spcBef>
                <a:spcPts val="600"/>
              </a:spcBef>
              <a:spcAft>
                <a:spcPts val="600"/>
              </a:spcAft>
            </a:pPr>
            <a:r>
              <a:rPr lang="en-US" sz="2400" dirty="0"/>
              <a:t>Data warehouses that store customer information for multiple workforce programs; </a:t>
            </a:r>
          </a:p>
        </p:txBody>
      </p:sp>
      <p:sp>
        <p:nvSpPr>
          <p:cNvPr id="4" name="Slide Number Placeholder 3">
            <a:extLst>
              <a:ext uri="{FF2B5EF4-FFF2-40B4-BE49-F238E27FC236}">
                <a16:creationId xmlns:a16="http://schemas.microsoft.com/office/drawing/2014/main" id="{893CC450-7D06-415C-8863-CFA6010192FD}"/>
              </a:ext>
            </a:extLst>
          </p:cNvPr>
          <p:cNvSpPr>
            <a:spLocks noGrp="1"/>
          </p:cNvSpPr>
          <p:nvPr>
            <p:ph type="sldNum" sz="quarter" idx="10"/>
          </p:nvPr>
        </p:nvSpPr>
        <p:spPr/>
        <p:txBody>
          <a:bodyPr/>
          <a:lstStyle/>
          <a:p>
            <a:fld id="{3C00E0C1-0C22-4652-BCFC-CCCFF73EC83E}" type="slidenum">
              <a:rPr lang="en-US" smtClean="0"/>
              <a:pPr/>
              <a:t>21</a:t>
            </a:fld>
            <a:endParaRPr lang="en-US" dirty="0"/>
          </a:p>
        </p:txBody>
      </p:sp>
    </p:spTree>
    <p:extLst>
      <p:ext uri="{BB962C8B-B14F-4D97-AF65-F5344CB8AC3E}">
        <p14:creationId xmlns:p14="http://schemas.microsoft.com/office/powerpoint/2010/main" val="10906099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8A136-2715-4BEC-9072-970775C0314B}"/>
              </a:ext>
            </a:extLst>
          </p:cNvPr>
          <p:cNvSpPr>
            <a:spLocks noGrp="1"/>
          </p:cNvSpPr>
          <p:nvPr>
            <p:ph type="title"/>
          </p:nvPr>
        </p:nvSpPr>
        <p:spPr/>
        <p:txBody>
          <a:bodyPr/>
          <a:lstStyle/>
          <a:p>
            <a:r>
              <a:rPr lang="en-US" dirty="0"/>
              <a:t>Stages of Integration of Intake</a:t>
            </a:r>
          </a:p>
        </p:txBody>
      </p:sp>
      <p:sp>
        <p:nvSpPr>
          <p:cNvPr id="3" name="Content Placeholder 2">
            <a:extLst>
              <a:ext uri="{FF2B5EF4-FFF2-40B4-BE49-F238E27FC236}">
                <a16:creationId xmlns:a16="http://schemas.microsoft.com/office/drawing/2014/main" id="{4D2F07D0-BFF8-42B7-A231-0B494B6DF68A}"/>
              </a:ext>
            </a:extLst>
          </p:cNvPr>
          <p:cNvSpPr>
            <a:spLocks noGrp="1"/>
          </p:cNvSpPr>
          <p:nvPr>
            <p:ph idx="1"/>
          </p:nvPr>
        </p:nvSpPr>
        <p:spPr>
          <a:xfrm>
            <a:off x="345990" y="5886449"/>
            <a:ext cx="7850660" cy="107633"/>
          </a:xfrm>
        </p:spPr>
        <p:txBody>
          <a:bodyPr>
            <a:noAutofit/>
          </a:bodyPr>
          <a:lstStyle/>
          <a:p>
            <a:pPr marL="0" indent="0">
              <a:buNone/>
            </a:pPr>
            <a:r>
              <a:rPr lang="en-US" sz="1500" dirty="0"/>
              <a:t>From </a:t>
            </a:r>
            <a:r>
              <a:rPr lang="en-US" sz="1500" i="1" dirty="0"/>
              <a:t>Integrating Intake Among Workforce Programs; http://www.mathematica-mpr.com/%7E/media/publications/PDFs/labor/integrating_intake_brief.pdf</a:t>
            </a:r>
          </a:p>
        </p:txBody>
      </p:sp>
      <p:sp>
        <p:nvSpPr>
          <p:cNvPr id="4" name="Slide Number Placeholder 3">
            <a:extLst>
              <a:ext uri="{FF2B5EF4-FFF2-40B4-BE49-F238E27FC236}">
                <a16:creationId xmlns:a16="http://schemas.microsoft.com/office/drawing/2014/main" id="{1BAC7642-08AE-45F7-8796-6BFF492F53A2}"/>
              </a:ext>
            </a:extLst>
          </p:cNvPr>
          <p:cNvSpPr>
            <a:spLocks noGrp="1"/>
          </p:cNvSpPr>
          <p:nvPr>
            <p:ph type="sldNum" sz="quarter" idx="10"/>
          </p:nvPr>
        </p:nvSpPr>
        <p:spPr/>
        <p:txBody>
          <a:bodyPr/>
          <a:lstStyle/>
          <a:p>
            <a:fld id="{3C00E0C1-0C22-4652-BCFC-CCCFF73EC83E}" type="slidenum">
              <a:rPr lang="en-US" smtClean="0"/>
              <a:pPr/>
              <a:t>22</a:t>
            </a:fld>
            <a:endParaRPr lang="en-US" dirty="0"/>
          </a:p>
        </p:txBody>
      </p:sp>
      <p:pic>
        <p:nvPicPr>
          <p:cNvPr id="5" name="Picture 4">
            <a:extLst>
              <a:ext uri="{FF2B5EF4-FFF2-40B4-BE49-F238E27FC236}">
                <a16:creationId xmlns:a16="http://schemas.microsoft.com/office/drawing/2014/main" id="{9D43009F-D4D0-48BA-98EA-6BD3FE99BFD0}"/>
              </a:ext>
            </a:extLst>
          </p:cNvPr>
          <p:cNvPicPr>
            <a:picLocks noChangeAspect="1"/>
          </p:cNvPicPr>
          <p:nvPr/>
        </p:nvPicPr>
        <p:blipFill rotWithShape="1">
          <a:blip r:embed="rId3"/>
          <a:srcRect l="25625" t="32674" r="22875" b="24367"/>
          <a:stretch/>
        </p:blipFill>
        <p:spPr>
          <a:xfrm>
            <a:off x="28591" y="1291590"/>
            <a:ext cx="8485458" cy="3981450"/>
          </a:xfrm>
          <a:prstGeom prst="rect">
            <a:avLst/>
          </a:prstGeom>
        </p:spPr>
      </p:pic>
    </p:spTree>
    <p:extLst>
      <p:ext uri="{BB962C8B-B14F-4D97-AF65-F5344CB8AC3E}">
        <p14:creationId xmlns:p14="http://schemas.microsoft.com/office/powerpoint/2010/main" val="25917600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AAA52-75F7-42F0-B01A-FC0B3B97B5CA}"/>
              </a:ext>
            </a:extLst>
          </p:cNvPr>
          <p:cNvSpPr>
            <a:spLocks noGrp="1"/>
          </p:cNvSpPr>
          <p:nvPr>
            <p:ph type="title"/>
          </p:nvPr>
        </p:nvSpPr>
        <p:spPr/>
        <p:txBody>
          <a:bodyPr/>
          <a:lstStyle/>
          <a:p>
            <a:r>
              <a:rPr lang="en-US" dirty="0"/>
              <a:t>From Case Management to Career Planning</a:t>
            </a:r>
          </a:p>
        </p:txBody>
      </p:sp>
      <p:sp>
        <p:nvSpPr>
          <p:cNvPr id="3" name="Slide Number Placeholder 2">
            <a:extLst>
              <a:ext uri="{FF2B5EF4-FFF2-40B4-BE49-F238E27FC236}">
                <a16:creationId xmlns:a16="http://schemas.microsoft.com/office/drawing/2014/main" id="{B9C87A42-61D7-4F04-A5B5-60D0F7894ECA}"/>
              </a:ext>
            </a:extLst>
          </p:cNvPr>
          <p:cNvSpPr>
            <a:spLocks noGrp="1"/>
          </p:cNvSpPr>
          <p:nvPr>
            <p:ph type="sldNum" sz="quarter" idx="10"/>
          </p:nvPr>
        </p:nvSpPr>
        <p:spPr/>
        <p:txBody>
          <a:bodyPr/>
          <a:lstStyle/>
          <a:p>
            <a:fld id="{3C00E0C1-0C22-4652-BCFC-CCCFF73EC83E}" type="slidenum">
              <a:rPr lang="en-US" smtClean="0"/>
              <a:pPr/>
              <a:t>23</a:t>
            </a:fld>
            <a:endParaRPr lang="en-US" dirty="0"/>
          </a:p>
        </p:txBody>
      </p:sp>
      <p:pic>
        <p:nvPicPr>
          <p:cNvPr id="4" name="Picture 3">
            <a:extLst>
              <a:ext uri="{FF2B5EF4-FFF2-40B4-BE49-F238E27FC236}">
                <a16:creationId xmlns:a16="http://schemas.microsoft.com/office/drawing/2014/main" id="{4237E106-51A9-402D-9178-48ACD81E60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667" y="1460500"/>
            <a:ext cx="8345384" cy="4525920"/>
          </a:xfrm>
          <a:prstGeom prst="rect">
            <a:avLst/>
          </a:prstGeom>
        </p:spPr>
      </p:pic>
    </p:spTree>
    <p:extLst>
      <p:ext uri="{BB962C8B-B14F-4D97-AF65-F5344CB8AC3E}">
        <p14:creationId xmlns:p14="http://schemas.microsoft.com/office/powerpoint/2010/main" val="33863479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KBaker\Desktop\LAIV Map.JPG"/>
          <p:cNvPicPr>
            <a:picLocks noChangeAspect="1" noChangeArrowheads="1"/>
          </p:cNvPicPr>
          <p:nvPr/>
        </p:nvPicPr>
        <p:blipFill>
          <a:blip r:embed="rId3">
            <a:lum bright="70000" contrast="-70000"/>
            <a:extLst>
              <a:ext uri="{28A0092B-C50C-407E-A947-70E740481C1C}">
                <a14:useLocalDpi xmlns:a14="http://schemas.microsoft.com/office/drawing/2010/main"/>
              </a:ext>
            </a:extLst>
          </a:blip>
          <a:srcRect/>
          <a:stretch>
            <a:fillRect/>
          </a:stretch>
        </p:blipFill>
        <p:spPr bwMode="auto">
          <a:xfrm>
            <a:off x="3130633" y="2121947"/>
            <a:ext cx="5686392" cy="36576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Career Planning: South Central KS</a:t>
            </a:r>
          </a:p>
        </p:txBody>
      </p:sp>
      <p:sp>
        <p:nvSpPr>
          <p:cNvPr id="5" name="TextBox 4"/>
          <p:cNvSpPr txBox="1"/>
          <p:nvPr/>
        </p:nvSpPr>
        <p:spPr>
          <a:xfrm>
            <a:off x="326975" y="1979067"/>
            <a:ext cx="6106482" cy="3801041"/>
          </a:xfrm>
          <a:prstGeom prst="rect">
            <a:avLst/>
          </a:prstGeom>
          <a:noFill/>
        </p:spPr>
        <p:txBody>
          <a:bodyPr wrap="square" rtlCol="0">
            <a:spAutoFit/>
          </a:bodyPr>
          <a:lstStyle/>
          <a:p>
            <a:pPr marL="285750" indent="-285750">
              <a:spcBef>
                <a:spcPts val="300"/>
              </a:spcBef>
              <a:spcAft>
                <a:spcPts val="300"/>
              </a:spcAft>
              <a:buFont typeface="Arial" panose="020B0604020202020204" pitchFamily="34" charset="0"/>
              <a:buChar char="•"/>
            </a:pPr>
            <a:r>
              <a:rPr lang="en-US" sz="2400" dirty="0"/>
              <a:t>Workforce Alliance formed regional collaborative. Focus: unemployed, low skilled</a:t>
            </a:r>
          </a:p>
          <a:p>
            <a:pPr marL="285750" indent="-285750">
              <a:spcBef>
                <a:spcPts val="300"/>
              </a:spcBef>
              <a:spcAft>
                <a:spcPts val="300"/>
              </a:spcAft>
              <a:buFont typeface="Arial" panose="020B0604020202020204" pitchFamily="34" charset="0"/>
              <a:buChar char="•"/>
            </a:pPr>
            <a:r>
              <a:rPr lang="en-US" sz="2400" dirty="0"/>
              <a:t>Outcome</a:t>
            </a:r>
            <a:r>
              <a:rPr lang="en-US" sz="2400" dirty="0">
                <a:sym typeface="Wingdings" panose="05000000000000000000" pitchFamily="2" charset="2"/>
              </a:rPr>
              <a:t> combined ABE, skills-based training programs </a:t>
            </a:r>
          </a:p>
          <a:p>
            <a:pPr marL="285750" indent="-285750">
              <a:spcBef>
                <a:spcPts val="300"/>
              </a:spcBef>
              <a:spcAft>
                <a:spcPts val="300"/>
              </a:spcAft>
              <a:buFont typeface="Arial" panose="020B0604020202020204" pitchFamily="34" charset="0"/>
              <a:buChar char="•"/>
            </a:pPr>
            <a:r>
              <a:rPr lang="en-US" sz="2400" dirty="0"/>
              <a:t>Outcome</a:t>
            </a:r>
            <a:r>
              <a:rPr lang="en-US" sz="2400" dirty="0">
                <a:sym typeface="Wingdings" panose="05000000000000000000" pitchFamily="2" charset="2"/>
              </a:rPr>
              <a:t> Aviation Career Pathway:</a:t>
            </a:r>
          </a:p>
          <a:p>
            <a:pPr marL="742950" lvl="1" indent="-285750">
              <a:spcBef>
                <a:spcPts val="300"/>
              </a:spcBef>
              <a:spcAft>
                <a:spcPts val="300"/>
              </a:spcAft>
              <a:buFont typeface="Arial" panose="020B0604020202020204" pitchFamily="34" charset="0"/>
              <a:buChar char="•"/>
            </a:pPr>
            <a:r>
              <a:rPr lang="en-US" sz="2400" dirty="0"/>
              <a:t>GED Prep/Testing /OSHA 10 Certificate</a:t>
            </a:r>
          </a:p>
          <a:p>
            <a:pPr marL="742950" lvl="1" indent="-285750">
              <a:spcBef>
                <a:spcPts val="300"/>
              </a:spcBef>
              <a:spcAft>
                <a:spcPts val="300"/>
              </a:spcAft>
              <a:buFont typeface="Arial" panose="020B0604020202020204" pitchFamily="34" charset="0"/>
              <a:buChar char="•"/>
            </a:pPr>
            <a:r>
              <a:rPr lang="en-US" sz="2400" dirty="0"/>
              <a:t>Advanced Aerostructures Training</a:t>
            </a:r>
          </a:p>
          <a:p>
            <a:pPr marL="285750" indent="-285750">
              <a:spcBef>
                <a:spcPts val="300"/>
              </a:spcBef>
              <a:spcAft>
                <a:spcPts val="300"/>
              </a:spcAft>
              <a:buFont typeface="Arial" panose="020B0604020202020204" pitchFamily="34" charset="0"/>
              <a:buChar char="•"/>
            </a:pPr>
            <a:r>
              <a:rPr lang="en-US" sz="2400" b="1" dirty="0"/>
              <a:t>In-depth career planning </a:t>
            </a:r>
            <a:r>
              <a:rPr lang="en-US" sz="2400" dirty="0"/>
              <a:t>tie the whole way through to ensure retention, advancement </a:t>
            </a:r>
          </a:p>
        </p:txBody>
      </p:sp>
      <p:sp>
        <p:nvSpPr>
          <p:cNvPr id="6" name="Rectangle 5"/>
          <p:cNvSpPr/>
          <p:nvPr/>
        </p:nvSpPr>
        <p:spPr>
          <a:xfrm>
            <a:off x="278296" y="965773"/>
            <a:ext cx="8319052" cy="49099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i="1" dirty="0">
                <a:solidFill>
                  <a:schemeClr val="tx1"/>
                </a:solidFill>
              </a:rPr>
              <a:t>Regional Career Pathways in Aviation</a:t>
            </a:r>
          </a:p>
        </p:txBody>
      </p:sp>
      <p:pic>
        <p:nvPicPr>
          <p:cNvPr id="10" name="Picture 5" descr="C:\Users\KBaker\Desktop\aero pics.JPG"/>
          <p:cNvPicPr>
            <a:picLocks noChangeAspect="1" noChangeArrowheads="1"/>
          </p:cNvPicPr>
          <p:nvPr/>
        </p:nvPicPr>
        <p:blipFill rotWithShape="1">
          <a:blip r:embed="rId4">
            <a:extLst>
              <a:ext uri="{28A0092B-C50C-407E-A947-70E740481C1C}">
                <a14:useLocalDpi xmlns:a14="http://schemas.microsoft.com/office/drawing/2010/main"/>
              </a:ext>
            </a:extLst>
          </a:blip>
          <a:srcRect l="74819"/>
          <a:stretch/>
        </p:blipFill>
        <p:spPr bwMode="auto">
          <a:xfrm>
            <a:off x="6256113" y="2705503"/>
            <a:ext cx="2560912" cy="224049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C701CFDC-1318-4298-B150-028B1B7D1B83}"/>
              </a:ext>
            </a:extLst>
          </p:cNvPr>
          <p:cNvSpPr/>
          <p:nvPr/>
        </p:nvSpPr>
        <p:spPr>
          <a:xfrm>
            <a:off x="326974" y="1476092"/>
            <a:ext cx="8134445" cy="461665"/>
          </a:xfrm>
          <a:prstGeom prst="rect">
            <a:avLst/>
          </a:prstGeom>
        </p:spPr>
        <p:txBody>
          <a:bodyPr wrap="square">
            <a:spAutoFit/>
          </a:bodyPr>
          <a:lstStyle/>
          <a:p>
            <a:pPr marL="285750" indent="-285750">
              <a:buFont typeface="Arial" panose="020B0604020202020204" pitchFamily="34" charset="0"/>
              <a:buChar char="•"/>
            </a:pPr>
            <a:r>
              <a:rPr lang="en-US" sz="2400" dirty="0"/>
              <a:t>Aviation industry skills gaps, looming retirements </a:t>
            </a:r>
          </a:p>
        </p:txBody>
      </p:sp>
    </p:spTree>
    <p:extLst>
      <p:ext uri="{BB962C8B-B14F-4D97-AF65-F5344CB8AC3E}">
        <p14:creationId xmlns:p14="http://schemas.microsoft.com/office/powerpoint/2010/main" val="20953940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LMI/Data and Business Intelligence</a:t>
            </a:r>
          </a:p>
        </p:txBody>
      </p:sp>
      <p:sp>
        <p:nvSpPr>
          <p:cNvPr id="3" name="Content Placeholder 2"/>
          <p:cNvSpPr>
            <a:spLocks noGrp="1"/>
          </p:cNvSpPr>
          <p:nvPr>
            <p:ph idx="1"/>
          </p:nvPr>
        </p:nvSpPr>
        <p:spPr>
          <a:xfrm>
            <a:off x="457200" y="1352550"/>
            <a:ext cx="4838700" cy="4413250"/>
          </a:xfrm>
        </p:spPr>
        <p:txBody>
          <a:bodyPr>
            <a:normAutofit/>
          </a:bodyPr>
          <a:lstStyle/>
          <a:p>
            <a:r>
              <a:rPr lang="en-US" sz="2800" dirty="0"/>
              <a:t>LMI and employer intelligence drives job seeker/worker service planning and delivery</a:t>
            </a:r>
          </a:p>
          <a:p>
            <a:r>
              <a:rPr lang="en-US" sz="2800" dirty="0"/>
              <a:t>Career coaches equipped to analyze LMI and use it with customers</a:t>
            </a:r>
          </a:p>
          <a:p>
            <a:r>
              <a:rPr lang="en-US" sz="2800" dirty="0"/>
              <a:t>Tacit business intelligence around pathways integrated </a:t>
            </a:r>
          </a:p>
          <a:p>
            <a:endParaRPr lang="en-US" sz="2800" dirty="0"/>
          </a:p>
          <a:p>
            <a:endParaRPr lang="en-US" sz="2800" dirty="0"/>
          </a:p>
        </p:txBody>
      </p:sp>
      <p:sp>
        <p:nvSpPr>
          <p:cNvPr id="4" name="Slide Number Placeholder 3">
            <a:extLst>
              <a:ext uri="{FF2B5EF4-FFF2-40B4-BE49-F238E27FC236}">
                <a16:creationId xmlns:a16="http://schemas.microsoft.com/office/drawing/2014/main" id="{F190354C-D276-4AC8-8234-6F6C61AFFB2E}"/>
              </a:ext>
            </a:extLst>
          </p:cNvPr>
          <p:cNvSpPr>
            <a:spLocks noGrp="1"/>
          </p:cNvSpPr>
          <p:nvPr>
            <p:ph type="sldNum" sz="quarter" idx="10"/>
          </p:nvPr>
        </p:nvSpPr>
        <p:spPr>
          <a:xfrm>
            <a:off x="8557051" y="5986420"/>
            <a:ext cx="581800" cy="444500"/>
          </a:xfrm>
        </p:spPr>
        <p:txBody>
          <a:bodyPr/>
          <a:lstStyle/>
          <a:p>
            <a:fld id="{3C00E0C1-0C22-4652-BCFC-CCCFF73EC83E}" type="slidenum">
              <a:rPr lang="en-US" smtClean="0"/>
              <a:pPr/>
              <a:t>25</a:t>
            </a:fld>
            <a:endParaRPr lang="en-US" dirty="0"/>
          </a:p>
        </p:txBody>
      </p:sp>
      <p:pic>
        <p:nvPicPr>
          <p:cNvPr id="6" name="Picture 5">
            <a:extLst>
              <a:ext uri="{FF2B5EF4-FFF2-40B4-BE49-F238E27FC236}">
                <a16:creationId xmlns:a16="http://schemas.microsoft.com/office/drawing/2014/main" id="{7DDAAB75-7DAE-43D1-9DB1-C1AD448A3E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0175" y="1304110"/>
            <a:ext cx="3048000" cy="3048000"/>
          </a:xfrm>
          <a:prstGeom prst="rect">
            <a:avLst/>
          </a:prstGeom>
        </p:spPr>
      </p:pic>
    </p:spTree>
    <p:extLst>
      <p:ext uri="{BB962C8B-B14F-4D97-AF65-F5344CB8AC3E}">
        <p14:creationId xmlns:p14="http://schemas.microsoft.com/office/powerpoint/2010/main" val="12852905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Translating Industry Feedback into Service Delivery</a:t>
            </a:r>
            <a:endParaRPr lang="en-US" dirty="0"/>
          </a:p>
        </p:txBody>
      </p:sp>
      <p:sp>
        <p:nvSpPr>
          <p:cNvPr id="3" name="Content Placeholder 2"/>
          <p:cNvSpPr>
            <a:spLocks noGrp="1"/>
          </p:cNvSpPr>
          <p:nvPr>
            <p:ph idx="1"/>
          </p:nvPr>
        </p:nvSpPr>
        <p:spPr>
          <a:xfrm>
            <a:off x="345990" y="1062681"/>
            <a:ext cx="3600779" cy="5114282"/>
          </a:xfrm>
        </p:spPr>
        <p:txBody>
          <a:bodyPr/>
          <a:lstStyle/>
          <a:p>
            <a:pPr marL="0" indent="0">
              <a:buNone/>
            </a:pPr>
            <a:r>
              <a:rPr lang="en-US"/>
              <a:t>Intel feeds “industry snapshots” used by various WF system staff</a:t>
            </a:r>
            <a:endParaRPr lang="en-US" dirty="0"/>
          </a:p>
        </p:txBody>
      </p:sp>
      <p:sp>
        <p:nvSpPr>
          <p:cNvPr id="9" name="Slide Number Placeholder 8">
            <a:extLst>
              <a:ext uri="{FF2B5EF4-FFF2-40B4-BE49-F238E27FC236}">
                <a16:creationId xmlns:a16="http://schemas.microsoft.com/office/drawing/2014/main" id="{7BC64BA0-19D0-4587-9010-6D7C27FD6297}"/>
              </a:ext>
            </a:extLst>
          </p:cNvPr>
          <p:cNvSpPr>
            <a:spLocks noGrp="1"/>
          </p:cNvSpPr>
          <p:nvPr>
            <p:ph type="sldNum" sz="quarter" idx="10"/>
          </p:nvPr>
        </p:nvSpPr>
        <p:spPr/>
        <p:txBody>
          <a:bodyPr/>
          <a:lstStyle/>
          <a:p>
            <a:fld id="{3C00E0C1-0C22-4652-BCFC-CCCFF73EC83E}" type="slidenum">
              <a:rPr lang="en-US" smtClean="0"/>
              <a:pPr/>
              <a:t>26</a:t>
            </a:fld>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196172" y="1383067"/>
            <a:ext cx="4760007" cy="5131749"/>
          </a:xfrm>
          <a:prstGeom prst="rect">
            <a:avLst/>
          </a:prstGeom>
          <a:effectLst>
            <a:outerShdw blurRad="50800" dist="114300" dir="2700000" algn="tl" rotWithShape="0">
              <a:prstClr val="black">
                <a:alpha val="40000"/>
              </a:prstClr>
            </a:outerShdw>
          </a:effectLst>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4707" y="2711938"/>
            <a:ext cx="4282831" cy="3802878"/>
          </a:xfrm>
          <a:prstGeom prst="rect">
            <a:avLst/>
          </a:prstGeom>
          <a:effectLst>
            <a:outerShdw blurRad="50800" dist="127000" dir="2700000" algn="tl" rotWithShape="0">
              <a:prstClr val="black">
                <a:alpha val="40000"/>
              </a:prstClr>
            </a:outerShdw>
          </a:effectLst>
        </p:spPr>
      </p:pic>
      <p:sp>
        <p:nvSpPr>
          <p:cNvPr id="6" name="Down Arrow 5"/>
          <p:cNvSpPr/>
          <p:nvPr/>
        </p:nvSpPr>
        <p:spPr>
          <a:xfrm>
            <a:off x="269630" y="2657233"/>
            <a:ext cx="445477" cy="397652"/>
          </a:xfrm>
          <a:prstGeom prst="downArrow">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7" name="Right Arrow 6"/>
          <p:cNvSpPr/>
          <p:nvPr/>
        </p:nvSpPr>
        <p:spPr>
          <a:xfrm>
            <a:off x="3938410" y="2167404"/>
            <a:ext cx="390769" cy="461107"/>
          </a:xfrm>
          <a:prstGeom prst="rightArrow">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6394041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0CF7F-A0DC-4C6B-8E41-74F84604883A}"/>
              </a:ext>
            </a:extLst>
          </p:cNvPr>
          <p:cNvSpPr>
            <a:spLocks noGrp="1"/>
          </p:cNvSpPr>
          <p:nvPr>
            <p:ph type="title"/>
          </p:nvPr>
        </p:nvSpPr>
        <p:spPr/>
        <p:txBody>
          <a:bodyPr/>
          <a:lstStyle/>
          <a:p>
            <a:r>
              <a:rPr lang="en-US" dirty="0"/>
              <a:t>Louisville Region Career Calculator</a:t>
            </a:r>
          </a:p>
        </p:txBody>
      </p:sp>
      <p:sp>
        <p:nvSpPr>
          <p:cNvPr id="4" name="Slide Number Placeholder 3">
            <a:extLst>
              <a:ext uri="{FF2B5EF4-FFF2-40B4-BE49-F238E27FC236}">
                <a16:creationId xmlns:a16="http://schemas.microsoft.com/office/drawing/2014/main" id="{A99699A4-E4B3-4438-82FB-AAE6238CB850}"/>
              </a:ext>
            </a:extLst>
          </p:cNvPr>
          <p:cNvSpPr>
            <a:spLocks noGrp="1"/>
          </p:cNvSpPr>
          <p:nvPr>
            <p:ph type="sldNum" sz="quarter" idx="10"/>
          </p:nvPr>
        </p:nvSpPr>
        <p:spPr/>
        <p:txBody>
          <a:bodyPr/>
          <a:lstStyle/>
          <a:p>
            <a:fld id="{3C00E0C1-0C22-4652-BCFC-CCCFF73EC83E}" type="slidenum">
              <a:rPr lang="en-US" smtClean="0"/>
              <a:pPr/>
              <a:t>27</a:t>
            </a:fld>
            <a:endParaRPr lang="en-US" dirty="0"/>
          </a:p>
        </p:txBody>
      </p:sp>
      <p:sp>
        <p:nvSpPr>
          <p:cNvPr id="5" name="Rectangle 4">
            <a:extLst>
              <a:ext uri="{FF2B5EF4-FFF2-40B4-BE49-F238E27FC236}">
                <a16:creationId xmlns:a16="http://schemas.microsoft.com/office/drawing/2014/main" id="{0EB6552C-F101-47D1-BB8D-02E33BA96558}"/>
              </a:ext>
            </a:extLst>
          </p:cNvPr>
          <p:cNvSpPr/>
          <p:nvPr/>
        </p:nvSpPr>
        <p:spPr>
          <a:xfrm>
            <a:off x="653221" y="5777728"/>
            <a:ext cx="3512693" cy="369332"/>
          </a:xfrm>
          <a:prstGeom prst="rect">
            <a:avLst/>
          </a:prstGeom>
        </p:spPr>
        <p:txBody>
          <a:bodyPr wrap="none">
            <a:spAutoFit/>
          </a:bodyPr>
          <a:lstStyle/>
          <a:p>
            <a:r>
              <a:rPr lang="en-US" dirty="0"/>
              <a:t>http://www.careercalculator.org/#/</a:t>
            </a:r>
          </a:p>
        </p:txBody>
      </p:sp>
      <p:pic>
        <p:nvPicPr>
          <p:cNvPr id="6" name="Picture 5">
            <a:extLst>
              <a:ext uri="{FF2B5EF4-FFF2-40B4-BE49-F238E27FC236}">
                <a16:creationId xmlns:a16="http://schemas.microsoft.com/office/drawing/2014/main" id="{7165D483-1B83-4078-A585-BB92BA107175}"/>
              </a:ext>
            </a:extLst>
          </p:cNvPr>
          <p:cNvPicPr>
            <a:picLocks noChangeAspect="1"/>
          </p:cNvPicPr>
          <p:nvPr/>
        </p:nvPicPr>
        <p:blipFill rotWithShape="1">
          <a:blip r:embed="rId3"/>
          <a:srcRect t="11441" b="7459"/>
          <a:stretch/>
        </p:blipFill>
        <p:spPr>
          <a:xfrm>
            <a:off x="0" y="1445741"/>
            <a:ext cx="9144000" cy="4171348"/>
          </a:xfrm>
          <a:prstGeom prst="rect">
            <a:avLst/>
          </a:prstGeom>
        </p:spPr>
      </p:pic>
    </p:spTree>
    <p:extLst>
      <p:ext uri="{BB962C8B-B14F-4D97-AF65-F5344CB8AC3E}">
        <p14:creationId xmlns:p14="http://schemas.microsoft.com/office/powerpoint/2010/main" val="20835240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id="{DEDFEDB8-F7E0-4A1D-80AA-517F94354FFC}"/>
              </a:ext>
            </a:extLst>
          </p:cNvPr>
          <p:cNvGrpSpPr/>
          <p:nvPr/>
        </p:nvGrpSpPr>
        <p:grpSpPr>
          <a:xfrm>
            <a:off x="2364708" y="3992884"/>
            <a:ext cx="5613230" cy="1760207"/>
            <a:chOff x="2749720" y="4670713"/>
            <a:chExt cx="5613230" cy="1760207"/>
          </a:xfrm>
        </p:grpSpPr>
        <p:sp>
          <p:nvSpPr>
            <p:cNvPr id="50" name="Rectangle: Rounded Corners 49">
              <a:extLst>
                <a:ext uri="{FF2B5EF4-FFF2-40B4-BE49-F238E27FC236}">
                  <a16:creationId xmlns:a16="http://schemas.microsoft.com/office/drawing/2014/main" id="{19E2C3B5-D370-4541-B61F-33B85E5C847A}"/>
                </a:ext>
              </a:extLst>
            </p:cNvPr>
            <p:cNvSpPr/>
            <p:nvPr/>
          </p:nvSpPr>
          <p:spPr>
            <a:xfrm>
              <a:off x="2749720" y="4670713"/>
              <a:ext cx="5613230" cy="1760207"/>
            </a:xfrm>
            <a:prstGeom prst="roundRect">
              <a:avLst>
                <a:gd name="adj" fmla="val 10142"/>
              </a:avLst>
            </a:prstGeom>
            <a:gradFill flip="none" rotWithShape="1">
              <a:gsLst>
                <a:gs pos="0">
                  <a:schemeClr val="accent5">
                    <a:lumMod val="67000"/>
                  </a:schemeClr>
                </a:gs>
                <a:gs pos="100000">
                  <a:schemeClr val="accent5">
                    <a:lumMod val="97000"/>
                    <a:lumOff val="3000"/>
                  </a:schemeClr>
                </a:gs>
              </a:gsLst>
              <a:lin ang="54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grpSp>
          <p:nvGrpSpPr>
            <p:cNvPr id="49" name="Group 48">
              <a:extLst>
                <a:ext uri="{FF2B5EF4-FFF2-40B4-BE49-F238E27FC236}">
                  <a16:creationId xmlns:a16="http://schemas.microsoft.com/office/drawing/2014/main" id="{E6EB445C-75D3-4FF8-A9C3-7F90B97F12A2}"/>
                </a:ext>
              </a:extLst>
            </p:cNvPr>
            <p:cNvGrpSpPr/>
            <p:nvPr/>
          </p:nvGrpSpPr>
          <p:grpSpPr>
            <a:xfrm>
              <a:off x="2956860" y="4831351"/>
              <a:ext cx="5198951" cy="1438931"/>
              <a:chOff x="2809089" y="5104379"/>
              <a:chExt cx="5198951" cy="1438931"/>
            </a:xfrm>
          </p:grpSpPr>
          <p:grpSp>
            <p:nvGrpSpPr>
              <p:cNvPr id="47" name="Group 46">
                <a:extLst>
                  <a:ext uri="{FF2B5EF4-FFF2-40B4-BE49-F238E27FC236}">
                    <a16:creationId xmlns:a16="http://schemas.microsoft.com/office/drawing/2014/main" id="{05800ABD-3B8A-4487-BCCB-789A0D0A7040}"/>
                  </a:ext>
                </a:extLst>
              </p:cNvPr>
              <p:cNvGrpSpPr/>
              <p:nvPr/>
            </p:nvGrpSpPr>
            <p:grpSpPr>
              <a:xfrm>
                <a:off x="2809089" y="5104379"/>
                <a:ext cx="5198951" cy="612421"/>
                <a:chOff x="2809089" y="5104379"/>
                <a:chExt cx="5198951" cy="612421"/>
              </a:xfrm>
            </p:grpSpPr>
            <p:sp>
              <p:nvSpPr>
                <p:cNvPr id="42" name="Rectangle 41">
                  <a:extLst>
                    <a:ext uri="{FF2B5EF4-FFF2-40B4-BE49-F238E27FC236}">
                      <a16:creationId xmlns:a16="http://schemas.microsoft.com/office/drawing/2014/main" id="{FFEB5B0D-B4F9-4093-B0C4-747F6C5133C0}"/>
                    </a:ext>
                  </a:extLst>
                </p:cNvPr>
                <p:cNvSpPr/>
                <p:nvPr/>
              </p:nvSpPr>
              <p:spPr>
                <a:xfrm>
                  <a:off x="2809089" y="5104379"/>
                  <a:ext cx="1734336" cy="612421"/>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solidFill>
                        <a:schemeClr val="tx1"/>
                      </a:solidFill>
                      <a:latin typeface="+mj-lt"/>
                    </a:rPr>
                    <a:t>Advanced</a:t>
                  </a:r>
                  <a:br>
                    <a:rPr lang="en-US">
                      <a:solidFill>
                        <a:schemeClr val="tx1"/>
                      </a:solidFill>
                      <a:latin typeface="+mj-lt"/>
                    </a:rPr>
                  </a:br>
                  <a:r>
                    <a:rPr lang="en-US">
                      <a:solidFill>
                        <a:schemeClr val="tx1"/>
                      </a:solidFill>
                      <a:latin typeface="+mj-lt"/>
                    </a:rPr>
                    <a:t>Manufacturing</a:t>
                  </a:r>
                </a:p>
              </p:txBody>
            </p:sp>
            <p:sp>
              <p:nvSpPr>
                <p:cNvPr id="43" name="Rectangle 42">
                  <a:extLst>
                    <a:ext uri="{FF2B5EF4-FFF2-40B4-BE49-F238E27FC236}">
                      <a16:creationId xmlns:a16="http://schemas.microsoft.com/office/drawing/2014/main" id="{521B380B-163D-4A5C-A63C-CB4FBE7D92E8}"/>
                    </a:ext>
                  </a:extLst>
                </p:cNvPr>
                <p:cNvSpPr/>
                <p:nvPr/>
              </p:nvSpPr>
              <p:spPr>
                <a:xfrm>
                  <a:off x="4819709" y="5104379"/>
                  <a:ext cx="1456023" cy="612421"/>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tx1"/>
                      </a:solidFill>
                      <a:latin typeface="+mj-lt"/>
                    </a:rPr>
                    <a:t>Healthcare</a:t>
                  </a:r>
                </a:p>
              </p:txBody>
            </p:sp>
            <p:sp>
              <p:nvSpPr>
                <p:cNvPr id="44" name="Rectangle 43">
                  <a:extLst>
                    <a:ext uri="{FF2B5EF4-FFF2-40B4-BE49-F238E27FC236}">
                      <a16:creationId xmlns:a16="http://schemas.microsoft.com/office/drawing/2014/main" id="{B36ACE2F-8EF9-44AE-9623-14CA423D2A19}"/>
                    </a:ext>
                  </a:extLst>
                </p:cNvPr>
                <p:cNvSpPr/>
                <p:nvPr/>
              </p:nvSpPr>
              <p:spPr>
                <a:xfrm>
                  <a:off x="6552017" y="5104379"/>
                  <a:ext cx="1456023" cy="612421"/>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solidFill>
                        <a:schemeClr val="tx1"/>
                      </a:solidFill>
                      <a:latin typeface="+mj-lt"/>
                    </a:rPr>
                    <a:t>Installation/</a:t>
                  </a:r>
                  <a:br>
                    <a:rPr lang="en-US">
                      <a:solidFill>
                        <a:schemeClr val="tx1"/>
                      </a:solidFill>
                      <a:latin typeface="+mj-lt"/>
                    </a:rPr>
                  </a:br>
                  <a:r>
                    <a:rPr lang="en-US">
                      <a:solidFill>
                        <a:schemeClr val="tx1"/>
                      </a:solidFill>
                      <a:latin typeface="+mj-lt"/>
                    </a:rPr>
                    <a:t>Maintenance</a:t>
                  </a:r>
                </a:p>
              </p:txBody>
            </p:sp>
          </p:grpSp>
          <p:grpSp>
            <p:nvGrpSpPr>
              <p:cNvPr id="48" name="Group 47">
                <a:extLst>
                  <a:ext uri="{FF2B5EF4-FFF2-40B4-BE49-F238E27FC236}">
                    <a16:creationId xmlns:a16="http://schemas.microsoft.com/office/drawing/2014/main" id="{E418F185-CD94-4AF3-8CDB-570DAE0B0AA3}"/>
                  </a:ext>
                </a:extLst>
              </p:cNvPr>
              <p:cNvGrpSpPr/>
              <p:nvPr/>
            </p:nvGrpSpPr>
            <p:grpSpPr>
              <a:xfrm>
                <a:off x="2809089" y="5930889"/>
                <a:ext cx="5198951" cy="612421"/>
                <a:chOff x="2809089" y="5930889"/>
                <a:chExt cx="5198951" cy="612421"/>
              </a:xfrm>
            </p:grpSpPr>
            <p:sp>
              <p:nvSpPr>
                <p:cNvPr id="45" name="Rectangle 44">
                  <a:extLst>
                    <a:ext uri="{FF2B5EF4-FFF2-40B4-BE49-F238E27FC236}">
                      <a16:creationId xmlns:a16="http://schemas.microsoft.com/office/drawing/2014/main" id="{6952A54A-9ED9-43D8-8D1A-BF305FCCFA50}"/>
                    </a:ext>
                  </a:extLst>
                </p:cNvPr>
                <p:cNvSpPr/>
                <p:nvPr/>
              </p:nvSpPr>
              <p:spPr>
                <a:xfrm>
                  <a:off x="2809089" y="5930889"/>
                  <a:ext cx="1948251" cy="612421"/>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solidFill>
                        <a:schemeClr val="tx1"/>
                      </a:solidFill>
                      <a:latin typeface="+mj-lt"/>
                    </a:rPr>
                    <a:t>IT / Business /</a:t>
                  </a:r>
                  <a:br>
                    <a:rPr lang="en-US">
                      <a:solidFill>
                        <a:schemeClr val="tx1"/>
                      </a:solidFill>
                      <a:latin typeface="+mj-lt"/>
                    </a:rPr>
                  </a:br>
                  <a:r>
                    <a:rPr lang="en-US">
                      <a:solidFill>
                        <a:schemeClr val="tx1"/>
                      </a:solidFill>
                      <a:latin typeface="+mj-lt"/>
                    </a:rPr>
                    <a:t>Finance</a:t>
                  </a:r>
                </a:p>
              </p:txBody>
            </p:sp>
            <p:sp>
              <p:nvSpPr>
                <p:cNvPr id="46" name="Rectangle 45">
                  <a:extLst>
                    <a:ext uri="{FF2B5EF4-FFF2-40B4-BE49-F238E27FC236}">
                      <a16:creationId xmlns:a16="http://schemas.microsoft.com/office/drawing/2014/main" id="{4AAD86F3-C66A-4E2B-835C-F640A6B0AE59}"/>
                    </a:ext>
                  </a:extLst>
                </p:cNvPr>
                <p:cNvSpPr/>
                <p:nvPr/>
              </p:nvSpPr>
              <p:spPr>
                <a:xfrm>
                  <a:off x="5053516" y="5930889"/>
                  <a:ext cx="2954524" cy="612421"/>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tx1"/>
                      </a:solidFill>
                      <a:latin typeface="+mj-lt"/>
                    </a:rPr>
                    <a:t>Logistics / Distribution /</a:t>
                  </a:r>
                  <a:br>
                    <a:rPr lang="en-US" dirty="0">
                      <a:solidFill>
                        <a:schemeClr val="tx1"/>
                      </a:solidFill>
                      <a:latin typeface="+mj-lt"/>
                    </a:rPr>
                  </a:br>
                  <a:r>
                    <a:rPr lang="en-US" dirty="0">
                      <a:solidFill>
                        <a:schemeClr val="tx1"/>
                      </a:solidFill>
                      <a:latin typeface="+mj-lt"/>
                    </a:rPr>
                    <a:t>Transportation</a:t>
                  </a:r>
                </a:p>
              </p:txBody>
            </p:sp>
          </p:grpSp>
        </p:grpSp>
      </p:grpSp>
      <p:sp>
        <p:nvSpPr>
          <p:cNvPr id="2" name="Title 1">
            <a:extLst>
              <a:ext uri="{FF2B5EF4-FFF2-40B4-BE49-F238E27FC236}">
                <a16:creationId xmlns:a16="http://schemas.microsoft.com/office/drawing/2014/main" id="{F6468C39-7CEB-4904-BCDB-0EBEA777AF8A}"/>
              </a:ext>
            </a:extLst>
          </p:cNvPr>
          <p:cNvSpPr>
            <a:spLocks noGrp="1"/>
          </p:cNvSpPr>
          <p:nvPr>
            <p:ph type="title"/>
          </p:nvPr>
        </p:nvSpPr>
        <p:spPr>
          <a:xfrm>
            <a:off x="1" y="0"/>
            <a:ext cx="8861424" cy="873211"/>
          </a:xfrm>
        </p:spPr>
        <p:txBody>
          <a:bodyPr/>
          <a:lstStyle/>
          <a:p>
            <a:r>
              <a:rPr lang="en-US" dirty="0"/>
              <a:t>KY’s Model Affects Job Seeker Side</a:t>
            </a:r>
          </a:p>
        </p:txBody>
      </p:sp>
      <p:sp>
        <p:nvSpPr>
          <p:cNvPr id="9" name="Freeform: Shape 8">
            <a:extLst>
              <a:ext uri="{FF2B5EF4-FFF2-40B4-BE49-F238E27FC236}">
                <a16:creationId xmlns:a16="http://schemas.microsoft.com/office/drawing/2014/main" id="{D05C774B-52A2-4773-935F-48B034DAA6F4}"/>
              </a:ext>
            </a:extLst>
          </p:cNvPr>
          <p:cNvSpPr/>
          <p:nvPr/>
        </p:nvSpPr>
        <p:spPr>
          <a:xfrm>
            <a:off x="800497" y="4942106"/>
            <a:ext cx="3836193" cy="959048"/>
          </a:xfrm>
          <a:custGeom>
            <a:avLst/>
            <a:gdLst>
              <a:gd name="connsiteX0" fmla="*/ 0 w 3836193"/>
              <a:gd name="connsiteY0" fmla="*/ 0 h 959048"/>
              <a:gd name="connsiteX1" fmla="*/ 3836193 w 3836193"/>
              <a:gd name="connsiteY1" fmla="*/ 0 h 959048"/>
              <a:gd name="connsiteX2" fmla="*/ 3836193 w 3836193"/>
              <a:gd name="connsiteY2" fmla="*/ 959048 h 959048"/>
              <a:gd name="connsiteX3" fmla="*/ 0 w 3836193"/>
              <a:gd name="connsiteY3" fmla="*/ 959048 h 959048"/>
              <a:gd name="connsiteX4" fmla="*/ 0 w 3836193"/>
              <a:gd name="connsiteY4" fmla="*/ 0 h 959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6193" h="959048">
                <a:moveTo>
                  <a:pt x="0" y="0"/>
                </a:moveTo>
                <a:lnTo>
                  <a:pt x="3836193" y="0"/>
                </a:lnTo>
                <a:lnTo>
                  <a:pt x="3836193" y="959048"/>
                </a:lnTo>
                <a:lnTo>
                  <a:pt x="0" y="95904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41808" tIns="241808" rIns="241808" bIns="241808" numCol="1" spcCol="1270" anchor="ctr" anchorCtr="0">
            <a:noAutofit/>
          </a:bodyPr>
          <a:lstStyle/>
          <a:p>
            <a:pPr marL="0" lvl="0" indent="0" algn="ctr" defTabSz="1511300">
              <a:lnSpc>
                <a:spcPct val="90000"/>
              </a:lnSpc>
              <a:spcBef>
                <a:spcPct val="0"/>
              </a:spcBef>
              <a:spcAft>
                <a:spcPct val="35000"/>
              </a:spcAft>
              <a:buNone/>
            </a:pPr>
            <a:endParaRPr lang="en-US" sz="3400" kern="1200"/>
          </a:p>
        </p:txBody>
      </p:sp>
      <p:sp>
        <p:nvSpPr>
          <p:cNvPr id="4" name="Slide Number Placeholder 3">
            <a:extLst>
              <a:ext uri="{FF2B5EF4-FFF2-40B4-BE49-F238E27FC236}">
                <a16:creationId xmlns:a16="http://schemas.microsoft.com/office/drawing/2014/main" id="{9F86E021-1A1E-49C8-833F-DC14921E71B4}"/>
              </a:ext>
            </a:extLst>
          </p:cNvPr>
          <p:cNvSpPr>
            <a:spLocks noGrp="1"/>
          </p:cNvSpPr>
          <p:nvPr>
            <p:ph type="sldNum" sz="quarter" idx="10"/>
          </p:nvPr>
        </p:nvSpPr>
        <p:spPr>
          <a:xfrm>
            <a:off x="8534400" y="5941814"/>
            <a:ext cx="581800" cy="444500"/>
          </a:xfrm>
        </p:spPr>
        <p:txBody>
          <a:bodyPr/>
          <a:lstStyle/>
          <a:p>
            <a:fld id="{3C00E0C1-0C22-4652-BCFC-CCCFF73EC83E}" type="slidenum">
              <a:rPr lang="en-US" smtClean="0"/>
              <a:pPr/>
              <a:t>28</a:t>
            </a:fld>
            <a:endParaRPr lang="en-US" dirty="0"/>
          </a:p>
        </p:txBody>
      </p:sp>
      <p:grpSp>
        <p:nvGrpSpPr>
          <p:cNvPr id="25" name="Group 24">
            <a:extLst>
              <a:ext uri="{FF2B5EF4-FFF2-40B4-BE49-F238E27FC236}">
                <a16:creationId xmlns:a16="http://schemas.microsoft.com/office/drawing/2014/main" id="{1FC132CB-E36E-4484-827C-8FD3A91E7171}"/>
              </a:ext>
            </a:extLst>
          </p:cNvPr>
          <p:cNvGrpSpPr/>
          <p:nvPr/>
        </p:nvGrpSpPr>
        <p:grpSpPr>
          <a:xfrm>
            <a:off x="21625" y="767608"/>
            <a:ext cx="7491610" cy="4347952"/>
            <a:chOff x="480815" y="1094006"/>
            <a:chExt cx="7491610" cy="4347952"/>
          </a:xfrm>
        </p:grpSpPr>
        <p:grpSp>
          <p:nvGrpSpPr>
            <p:cNvPr id="22" name="Group 21">
              <a:extLst>
                <a:ext uri="{FF2B5EF4-FFF2-40B4-BE49-F238E27FC236}">
                  <a16:creationId xmlns:a16="http://schemas.microsoft.com/office/drawing/2014/main" id="{06B6F330-9625-4FA4-A7DB-79205492F0D1}"/>
                </a:ext>
              </a:extLst>
            </p:cNvPr>
            <p:cNvGrpSpPr/>
            <p:nvPr/>
          </p:nvGrpSpPr>
          <p:grpSpPr>
            <a:xfrm>
              <a:off x="480815" y="1094006"/>
              <a:ext cx="3518824" cy="4347952"/>
              <a:chOff x="480814" y="1094006"/>
              <a:chExt cx="4475559" cy="5530121"/>
            </a:xfrm>
          </p:grpSpPr>
          <p:sp>
            <p:nvSpPr>
              <p:cNvPr id="8" name="Arrow: Bent 7">
                <a:extLst>
                  <a:ext uri="{FF2B5EF4-FFF2-40B4-BE49-F238E27FC236}">
                    <a16:creationId xmlns:a16="http://schemas.microsoft.com/office/drawing/2014/main" id="{C85754EA-3DC3-4ACE-9B02-0B6156F63D51}"/>
                  </a:ext>
                </a:extLst>
              </p:cNvPr>
              <p:cNvSpPr/>
              <p:nvPr/>
            </p:nvSpPr>
            <p:spPr>
              <a:xfrm rot="10800000" flipH="1">
                <a:off x="2584055" y="4636665"/>
                <a:ext cx="1051906" cy="1987462"/>
              </a:xfrm>
              <a:prstGeom prst="bentArrow">
                <a:avLst>
                  <a:gd name="adj1" fmla="val 27275"/>
                  <a:gd name="adj2" fmla="val 29590"/>
                  <a:gd name="adj3" fmla="val 31428"/>
                  <a:gd name="adj4" fmla="val 43750"/>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grpSp>
            <p:nvGrpSpPr>
              <p:cNvPr id="18" name="Group 17">
                <a:extLst>
                  <a:ext uri="{FF2B5EF4-FFF2-40B4-BE49-F238E27FC236}">
                    <a16:creationId xmlns:a16="http://schemas.microsoft.com/office/drawing/2014/main" id="{9D4A79CB-19A1-4F90-8AD0-69F0B27A3DBE}"/>
                  </a:ext>
                </a:extLst>
              </p:cNvPr>
              <p:cNvGrpSpPr/>
              <p:nvPr/>
            </p:nvGrpSpPr>
            <p:grpSpPr>
              <a:xfrm>
                <a:off x="480814" y="1094006"/>
                <a:ext cx="4475559" cy="3580447"/>
                <a:chOff x="480814" y="1094006"/>
                <a:chExt cx="4475559" cy="3580447"/>
              </a:xfrm>
              <a:effectLst>
                <a:outerShdw blurRad="50800" dist="38100" dir="5400000" algn="t" rotWithShape="0">
                  <a:srgbClr val="5F8B89">
                    <a:alpha val="20000"/>
                  </a:srgbClr>
                </a:outerShdw>
              </a:effectLst>
            </p:grpSpPr>
            <p:sp>
              <p:nvSpPr>
                <p:cNvPr id="7" name="Oval 6">
                  <a:extLst>
                    <a:ext uri="{FF2B5EF4-FFF2-40B4-BE49-F238E27FC236}">
                      <a16:creationId xmlns:a16="http://schemas.microsoft.com/office/drawing/2014/main" id="{1AD83038-8D01-49E3-92E6-F5F4B7BA7B53}"/>
                    </a:ext>
                  </a:extLst>
                </p:cNvPr>
                <p:cNvSpPr/>
                <p:nvPr/>
              </p:nvSpPr>
              <p:spPr>
                <a:xfrm>
                  <a:off x="656639" y="1269831"/>
                  <a:ext cx="4123908" cy="1432179"/>
                </a:xfrm>
                <a:prstGeom prst="ellipse">
                  <a:avLst/>
                </a:prstGeom>
                <a:gradFill>
                  <a:gsLst>
                    <a:gs pos="52000">
                      <a:schemeClr val="bg1"/>
                    </a:gs>
                    <a:gs pos="15000">
                      <a:srgbClr val="E8F5F5"/>
                    </a:gs>
                    <a:gs pos="69000">
                      <a:schemeClr val="accent5">
                        <a:lumMod val="5000"/>
                        <a:lumOff val="95000"/>
                      </a:schemeClr>
                    </a:gs>
                    <a:gs pos="39000">
                      <a:srgbClr val="BCE2E2">
                        <a:lumMod val="48000"/>
                        <a:lumOff val="52000"/>
                      </a:srgbClr>
                    </a:gs>
                    <a:gs pos="23000">
                      <a:schemeClr val="bg1"/>
                    </a:gs>
                    <a:gs pos="76108">
                      <a:srgbClr val="EDF7F7">
                        <a:lumMod val="86000"/>
                        <a:lumOff val="14000"/>
                      </a:srgbClr>
                    </a:gs>
                    <a:gs pos="100000">
                      <a:srgbClr val="DFF1F1"/>
                    </a:gs>
                  </a:gsLst>
                  <a:lin ang="0" scaled="0"/>
                </a:gradFill>
                <a:effectLst>
                  <a:innerShdw blurRad="114300">
                    <a:srgbClr val="5F8B89"/>
                  </a:innerShdw>
                </a:effectLst>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3" name="Shape 12">
                  <a:extLst>
                    <a:ext uri="{FF2B5EF4-FFF2-40B4-BE49-F238E27FC236}">
                      <a16:creationId xmlns:a16="http://schemas.microsoft.com/office/drawing/2014/main" id="{0B9F480B-D263-4F3C-A79C-2ADFC5B06A23}"/>
                    </a:ext>
                  </a:extLst>
                </p:cNvPr>
                <p:cNvSpPr/>
                <p:nvPr/>
              </p:nvSpPr>
              <p:spPr>
                <a:xfrm>
                  <a:off x="480814" y="1094006"/>
                  <a:ext cx="4475559" cy="3580447"/>
                </a:xfrm>
                <a:prstGeom prst="funnel">
                  <a:avLst/>
                </a:prstGeom>
                <a:gradFill flip="none" rotWithShape="1">
                  <a:gsLst>
                    <a:gs pos="52000">
                      <a:schemeClr val="bg1"/>
                    </a:gs>
                    <a:gs pos="15000">
                      <a:srgbClr val="E8F5F5"/>
                    </a:gs>
                    <a:gs pos="69000">
                      <a:schemeClr val="accent5">
                        <a:lumMod val="5000"/>
                        <a:lumOff val="95000"/>
                      </a:schemeClr>
                    </a:gs>
                    <a:gs pos="39000">
                      <a:srgbClr val="BCE2E2">
                        <a:lumMod val="48000"/>
                        <a:lumOff val="52000"/>
                      </a:srgbClr>
                    </a:gs>
                    <a:gs pos="23000">
                      <a:schemeClr val="bg1"/>
                    </a:gs>
                    <a:gs pos="76108">
                      <a:srgbClr val="EDF7F7">
                        <a:lumMod val="86000"/>
                        <a:lumOff val="14000"/>
                      </a:srgbClr>
                    </a:gs>
                    <a:gs pos="100000">
                      <a:srgbClr val="DFF1F1"/>
                    </a:gs>
                  </a:gsLst>
                  <a:lin ang="20400000" scaled="0"/>
                  <a:tileRect/>
                </a:gradFill>
                <a:ln>
                  <a:noFill/>
                </a:ln>
                <a:effectLst/>
                <a:scene3d>
                  <a:camera prst="orthographicFront">
                    <a:rot lat="0" lon="0" rev="0"/>
                  </a:camera>
                  <a:lightRig rig="contrasting" dir="t">
                    <a:rot lat="0" lon="0" rev="7800000"/>
                  </a:lightRig>
                </a:scene3d>
                <a:sp3d>
                  <a:bevelT w="139700" h="139700"/>
                </a:sp3d>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grpSp>
            <p:nvGrpSpPr>
              <p:cNvPr id="17" name="Group 16">
                <a:extLst>
                  <a:ext uri="{FF2B5EF4-FFF2-40B4-BE49-F238E27FC236}">
                    <a16:creationId xmlns:a16="http://schemas.microsoft.com/office/drawing/2014/main" id="{AF83B58C-E5E3-49B4-8008-4885403328A4}"/>
                  </a:ext>
                </a:extLst>
              </p:cNvPr>
              <p:cNvGrpSpPr/>
              <p:nvPr/>
            </p:nvGrpSpPr>
            <p:grpSpPr>
              <a:xfrm>
                <a:off x="2487086" y="2789887"/>
                <a:ext cx="463015" cy="1811707"/>
                <a:chOff x="3947061" y="2789887"/>
                <a:chExt cx="463015" cy="1811707"/>
              </a:xfrm>
              <a:scene3d>
                <a:camera prst="orthographicFront">
                  <a:rot lat="0" lon="0" rev="0"/>
                </a:camera>
                <a:lightRig rig="balanced" dir="t">
                  <a:rot lat="0" lon="0" rev="8700000"/>
                </a:lightRig>
              </a:scene3d>
            </p:grpSpPr>
            <p:sp>
              <p:nvSpPr>
                <p:cNvPr id="14" name="Freeform: Shape 13">
                  <a:extLst>
                    <a:ext uri="{FF2B5EF4-FFF2-40B4-BE49-F238E27FC236}">
                      <a16:creationId xmlns:a16="http://schemas.microsoft.com/office/drawing/2014/main" id="{A00C42C0-1E97-47F8-9838-977061D5D461}"/>
                    </a:ext>
                  </a:extLst>
                </p:cNvPr>
                <p:cNvSpPr/>
                <p:nvPr/>
              </p:nvSpPr>
              <p:spPr>
                <a:xfrm>
                  <a:off x="3947061" y="4144972"/>
                  <a:ext cx="456622" cy="456622"/>
                </a:xfrm>
                <a:custGeom>
                  <a:avLst/>
                  <a:gdLst>
                    <a:gd name="connsiteX0" fmla="*/ 0 w 1438572"/>
                    <a:gd name="connsiteY0" fmla="*/ 719286 h 1438572"/>
                    <a:gd name="connsiteX1" fmla="*/ 719286 w 1438572"/>
                    <a:gd name="connsiteY1" fmla="*/ 0 h 1438572"/>
                    <a:gd name="connsiteX2" fmla="*/ 1438572 w 1438572"/>
                    <a:gd name="connsiteY2" fmla="*/ 719286 h 1438572"/>
                    <a:gd name="connsiteX3" fmla="*/ 719286 w 1438572"/>
                    <a:gd name="connsiteY3" fmla="*/ 1438572 h 1438572"/>
                    <a:gd name="connsiteX4" fmla="*/ 0 w 1438572"/>
                    <a:gd name="connsiteY4" fmla="*/ 719286 h 1438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572" h="1438572">
                      <a:moveTo>
                        <a:pt x="0" y="719286"/>
                      </a:moveTo>
                      <a:cubicBezTo>
                        <a:pt x="0" y="322035"/>
                        <a:pt x="322035" y="0"/>
                        <a:pt x="719286" y="0"/>
                      </a:cubicBezTo>
                      <a:cubicBezTo>
                        <a:pt x="1116537" y="0"/>
                        <a:pt x="1438572" y="322035"/>
                        <a:pt x="1438572" y="719286"/>
                      </a:cubicBezTo>
                      <a:cubicBezTo>
                        <a:pt x="1438572" y="1116537"/>
                        <a:pt x="1116537" y="1438572"/>
                        <a:pt x="719286" y="1438572"/>
                      </a:cubicBezTo>
                      <a:cubicBezTo>
                        <a:pt x="322035" y="1438572"/>
                        <a:pt x="0" y="1116537"/>
                        <a:pt x="0" y="719286"/>
                      </a:cubicBezTo>
                      <a:close/>
                    </a:path>
                  </a:pathLst>
                </a:custGeom>
                <a:solidFill>
                  <a:schemeClr val="accent5"/>
                </a:solidFill>
                <a:ln>
                  <a:noFill/>
                </a:ln>
                <a:effectLst>
                  <a:outerShdw blurRad="44450" dist="27940" dir="5400000" algn="ctr">
                    <a:srgbClr val="000000">
                      <a:alpha val="32000"/>
                    </a:srgbClr>
                  </a:outerShdw>
                </a:effectLst>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1314" tIns="251314" rIns="251314" bIns="251314" numCol="1" spcCol="1270" anchor="ctr" anchorCtr="0">
                  <a:noAutofit/>
                </a:bodyPr>
                <a:lstStyle/>
                <a:p>
                  <a:pPr marL="0" lvl="0" indent="0" algn="ctr" defTabSz="1422400">
                    <a:lnSpc>
                      <a:spcPct val="90000"/>
                    </a:lnSpc>
                    <a:spcBef>
                      <a:spcPct val="0"/>
                    </a:spcBef>
                    <a:spcAft>
                      <a:spcPct val="35000"/>
                    </a:spcAft>
                    <a:buNone/>
                  </a:pPr>
                  <a:endParaRPr lang="en-US" sz="3200" kern="1200"/>
                </a:p>
              </p:txBody>
            </p:sp>
            <p:sp>
              <p:nvSpPr>
                <p:cNvPr id="15" name="Freeform: Shape 14">
                  <a:extLst>
                    <a:ext uri="{FF2B5EF4-FFF2-40B4-BE49-F238E27FC236}">
                      <a16:creationId xmlns:a16="http://schemas.microsoft.com/office/drawing/2014/main" id="{E28BDAC3-EE6C-4453-B227-77137212521A}"/>
                    </a:ext>
                  </a:extLst>
                </p:cNvPr>
                <p:cNvSpPr/>
                <p:nvPr/>
              </p:nvSpPr>
              <p:spPr>
                <a:xfrm>
                  <a:off x="3953454" y="3467430"/>
                  <a:ext cx="456622" cy="456622"/>
                </a:xfrm>
                <a:custGeom>
                  <a:avLst/>
                  <a:gdLst>
                    <a:gd name="connsiteX0" fmla="*/ 0 w 1438572"/>
                    <a:gd name="connsiteY0" fmla="*/ 719286 h 1438572"/>
                    <a:gd name="connsiteX1" fmla="*/ 719286 w 1438572"/>
                    <a:gd name="connsiteY1" fmla="*/ 0 h 1438572"/>
                    <a:gd name="connsiteX2" fmla="*/ 1438572 w 1438572"/>
                    <a:gd name="connsiteY2" fmla="*/ 719286 h 1438572"/>
                    <a:gd name="connsiteX3" fmla="*/ 719286 w 1438572"/>
                    <a:gd name="connsiteY3" fmla="*/ 1438572 h 1438572"/>
                    <a:gd name="connsiteX4" fmla="*/ 0 w 1438572"/>
                    <a:gd name="connsiteY4" fmla="*/ 719286 h 1438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572" h="1438572">
                      <a:moveTo>
                        <a:pt x="0" y="719286"/>
                      </a:moveTo>
                      <a:cubicBezTo>
                        <a:pt x="0" y="322035"/>
                        <a:pt x="322035" y="0"/>
                        <a:pt x="719286" y="0"/>
                      </a:cubicBezTo>
                      <a:cubicBezTo>
                        <a:pt x="1116537" y="0"/>
                        <a:pt x="1438572" y="322035"/>
                        <a:pt x="1438572" y="719286"/>
                      </a:cubicBezTo>
                      <a:cubicBezTo>
                        <a:pt x="1438572" y="1116537"/>
                        <a:pt x="1116537" y="1438572"/>
                        <a:pt x="719286" y="1438572"/>
                      </a:cubicBezTo>
                      <a:cubicBezTo>
                        <a:pt x="322035" y="1438572"/>
                        <a:pt x="0" y="1116537"/>
                        <a:pt x="0" y="719286"/>
                      </a:cubicBezTo>
                      <a:close/>
                    </a:path>
                  </a:pathLst>
                </a:custGeom>
                <a:solidFill>
                  <a:schemeClr val="tx1">
                    <a:lumMod val="90000"/>
                    <a:lumOff val="10000"/>
                  </a:schemeClr>
                </a:solidFill>
                <a:ln>
                  <a:noFill/>
                </a:ln>
                <a:effectLst>
                  <a:outerShdw blurRad="44450" dist="27940" dir="5400000" algn="ctr">
                    <a:srgbClr val="000000">
                      <a:alpha val="32000"/>
                    </a:srgbClr>
                  </a:outerShdw>
                </a:effectLst>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1314" tIns="251314" rIns="251314" bIns="251314" numCol="1" spcCol="1270" anchor="ctr" anchorCtr="0">
                  <a:noAutofit/>
                </a:bodyPr>
                <a:lstStyle/>
                <a:p>
                  <a:pPr marL="0" lvl="0" indent="0" algn="ctr" defTabSz="1422400">
                    <a:lnSpc>
                      <a:spcPct val="90000"/>
                    </a:lnSpc>
                    <a:spcBef>
                      <a:spcPct val="0"/>
                    </a:spcBef>
                    <a:spcAft>
                      <a:spcPct val="35000"/>
                    </a:spcAft>
                    <a:buNone/>
                  </a:pPr>
                  <a:endParaRPr lang="en-US" sz="3200" kern="1200"/>
                </a:p>
              </p:txBody>
            </p:sp>
            <p:sp>
              <p:nvSpPr>
                <p:cNvPr id="16" name="Freeform: Shape 15">
                  <a:extLst>
                    <a:ext uri="{FF2B5EF4-FFF2-40B4-BE49-F238E27FC236}">
                      <a16:creationId xmlns:a16="http://schemas.microsoft.com/office/drawing/2014/main" id="{619E857B-7D35-4A3A-AEAB-A726AC9B3566}"/>
                    </a:ext>
                  </a:extLst>
                </p:cNvPr>
                <p:cNvSpPr/>
                <p:nvPr/>
              </p:nvSpPr>
              <p:spPr>
                <a:xfrm>
                  <a:off x="3953454" y="2789887"/>
                  <a:ext cx="456622" cy="456622"/>
                </a:xfrm>
                <a:custGeom>
                  <a:avLst/>
                  <a:gdLst>
                    <a:gd name="connsiteX0" fmla="*/ 0 w 1438572"/>
                    <a:gd name="connsiteY0" fmla="*/ 719286 h 1438572"/>
                    <a:gd name="connsiteX1" fmla="*/ 719286 w 1438572"/>
                    <a:gd name="connsiteY1" fmla="*/ 0 h 1438572"/>
                    <a:gd name="connsiteX2" fmla="*/ 1438572 w 1438572"/>
                    <a:gd name="connsiteY2" fmla="*/ 719286 h 1438572"/>
                    <a:gd name="connsiteX3" fmla="*/ 719286 w 1438572"/>
                    <a:gd name="connsiteY3" fmla="*/ 1438572 h 1438572"/>
                    <a:gd name="connsiteX4" fmla="*/ 0 w 1438572"/>
                    <a:gd name="connsiteY4" fmla="*/ 719286 h 1438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572" h="1438572">
                      <a:moveTo>
                        <a:pt x="0" y="719286"/>
                      </a:moveTo>
                      <a:cubicBezTo>
                        <a:pt x="0" y="322035"/>
                        <a:pt x="322035" y="0"/>
                        <a:pt x="719286" y="0"/>
                      </a:cubicBezTo>
                      <a:cubicBezTo>
                        <a:pt x="1116537" y="0"/>
                        <a:pt x="1438572" y="322035"/>
                        <a:pt x="1438572" y="719286"/>
                      </a:cubicBezTo>
                      <a:cubicBezTo>
                        <a:pt x="1438572" y="1116537"/>
                        <a:pt x="1116537" y="1438572"/>
                        <a:pt x="719286" y="1438572"/>
                      </a:cubicBezTo>
                      <a:cubicBezTo>
                        <a:pt x="322035" y="1438572"/>
                        <a:pt x="0" y="1116537"/>
                        <a:pt x="0" y="719286"/>
                      </a:cubicBezTo>
                      <a:close/>
                    </a:path>
                  </a:pathLst>
                </a:custGeom>
                <a:solidFill>
                  <a:schemeClr val="accent5">
                    <a:lumMod val="75000"/>
                  </a:schemeClr>
                </a:solidFill>
                <a:ln>
                  <a:noFill/>
                </a:ln>
                <a:effectLst>
                  <a:outerShdw blurRad="44450" dist="27940" dir="5400000" algn="ctr">
                    <a:srgbClr val="000000">
                      <a:alpha val="32000"/>
                    </a:srgbClr>
                  </a:outerShdw>
                </a:effectLst>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1314" tIns="251314" rIns="251314" bIns="251314" numCol="1" spcCol="1270" anchor="ctr" anchorCtr="0">
                  <a:noAutofit/>
                </a:bodyPr>
                <a:lstStyle/>
                <a:p>
                  <a:pPr marL="0" lvl="0" indent="0" algn="ctr" defTabSz="1422400">
                    <a:lnSpc>
                      <a:spcPct val="90000"/>
                    </a:lnSpc>
                    <a:spcBef>
                      <a:spcPct val="0"/>
                    </a:spcBef>
                    <a:spcAft>
                      <a:spcPct val="35000"/>
                    </a:spcAft>
                    <a:buNone/>
                  </a:pPr>
                  <a:endParaRPr lang="en-US" sz="3200" kern="1200"/>
                </a:p>
              </p:txBody>
            </p:sp>
          </p:grpSp>
        </p:grpSp>
        <p:grpSp>
          <p:nvGrpSpPr>
            <p:cNvPr id="23" name="Group 22">
              <a:extLst>
                <a:ext uri="{FF2B5EF4-FFF2-40B4-BE49-F238E27FC236}">
                  <a16:creationId xmlns:a16="http://schemas.microsoft.com/office/drawing/2014/main" id="{5A15BC5E-BDF5-4BFB-A81F-48FDDC661D2B}"/>
                </a:ext>
              </a:extLst>
            </p:cNvPr>
            <p:cNvGrpSpPr/>
            <p:nvPr/>
          </p:nvGrpSpPr>
          <p:grpSpPr>
            <a:xfrm>
              <a:off x="2417220" y="2298700"/>
              <a:ext cx="5555205" cy="1544391"/>
              <a:chOff x="2417220" y="2298700"/>
              <a:chExt cx="5095875" cy="1544391"/>
            </a:xfrm>
          </p:grpSpPr>
          <p:sp>
            <p:nvSpPr>
              <p:cNvPr id="19" name="TextBox 18">
                <a:extLst>
                  <a:ext uri="{FF2B5EF4-FFF2-40B4-BE49-F238E27FC236}">
                    <a16:creationId xmlns:a16="http://schemas.microsoft.com/office/drawing/2014/main" id="{6FE1E6C1-F01C-46BD-A49B-F9284217E23C}"/>
                  </a:ext>
                </a:extLst>
              </p:cNvPr>
              <p:cNvSpPr txBox="1"/>
              <p:nvPr/>
            </p:nvSpPr>
            <p:spPr>
              <a:xfrm>
                <a:off x="2417220" y="2298700"/>
                <a:ext cx="5095875" cy="590931"/>
              </a:xfrm>
              <a:prstGeom prst="rect">
                <a:avLst/>
              </a:prstGeom>
              <a:noFill/>
            </p:spPr>
            <p:txBody>
              <a:bodyPr wrap="square" rtlCol="0">
                <a:spAutoFit/>
              </a:bodyPr>
              <a:lstStyle/>
              <a:p>
                <a:pPr defTabSz="342900">
                  <a:lnSpc>
                    <a:spcPct val="90000"/>
                  </a:lnSpc>
                </a:pPr>
                <a:r>
                  <a:rPr lang="en-US" b="1" dirty="0">
                    <a:solidFill>
                      <a:schemeClr val="accent5">
                        <a:lumMod val="75000"/>
                      </a:schemeClr>
                    </a:solidFill>
                    <a:ea typeface="Verdana" panose="020B0604030504040204" pitchFamily="34" charset="0"/>
                    <a:cs typeface="Verdana" panose="020B0604030504040204" pitchFamily="34" charset="0"/>
                  </a:rPr>
                  <a:t>Intro to One-Stop services, </a:t>
                </a:r>
                <a:br>
                  <a:rPr lang="en-US" b="1" dirty="0">
                    <a:solidFill>
                      <a:schemeClr val="accent5">
                        <a:lumMod val="75000"/>
                      </a:schemeClr>
                    </a:solidFill>
                    <a:ea typeface="Verdana" panose="020B0604030504040204" pitchFamily="34" charset="0"/>
                    <a:cs typeface="Verdana" panose="020B0604030504040204" pitchFamily="34" charset="0"/>
                  </a:rPr>
                </a:br>
                <a:r>
                  <a:rPr lang="en-US" b="1" dirty="0">
                    <a:solidFill>
                      <a:schemeClr val="accent5">
                        <a:lumMod val="75000"/>
                      </a:schemeClr>
                    </a:solidFill>
                    <a:ea typeface="Verdana" panose="020B0604030504040204" pitchFamily="34" charset="0"/>
                    <a:cs typeface="Verdana" panose="020B0604030504040204" pitchFamily="34" charset="0"/>
                  </a:rPr>
                  <a:t>partners, and resources</a:t>
                </a:r>
              </a:p>
            </p:txBody>
          </p:sp>
          <p:sp>
            <p:nvSpPr>
              <p:cNvPr id="20" name="TextBox 19">
                <a:extLst>
                  <a:ext uri="{FF2B5EF4-FFF2-40B4-BE49-F238E27FC236}">
                    <a16:creationId xmlns:a16="http://schemas.microsoft.com/office/drawing/2014/main" id="{259704AF-E12B-47CA-B01B-A5CE4A063FF5}"/>
                  </a:ext>
                </a:extLst>
              </p:cNvPr>
              <p:cNvSpPr txBox="1"/>
              <p:nvPr/>
            </p:nvSpPr>
            <p:spPr>
              <a:xfrm>
                <a:off x="2417220" y="3501459"/>
                <a:ext cx="5095875" cy="341632"/>
              </a:xfrm>
              <a:prstGeom prst="rect">
                <a:avLst/>
              </a:prstGeom>
              <a:noFill/>
            </p:spPr>
            <p:txBody>
              <a:bodyPr wrap="square" rtlCol="0">
                <a:spAutoFit/>
              </a:bodyPr>
              <a:lstStyle/>
              <a:p>
                <a:pPr defTabSz="342900">
                  <a:lnSpc>
                    <a:spcPct val="90000"/>
                  </a:lnSpc>
                </a:pPr>
                <a:r>
                  <a:rPr lang="en-US" b="1" dirty="0">
                    <a:solidFill>
                      <a:schemeClr val="accent5"/>
                    </a:solidFill>
                    <a:ea typeface="Verdana" panose="020B0604030504040204" pitchFamily="34" charset="0"/>
                    <a:cs typeface="Verdana" panose="020B0604030504040204" pitchFamily="34" charset="0"/>
                  </a:rPr>
                  <a:t>Info on high-demand sectors</a:t>
                </a:r>
              </a:p>
            </p:txBody>
          </p:sp>
          <p:sp>
            <p:nvSpPr>
              <p:cNvPr id="21" name="TextBox 20">
                <a:extLst>
                  <a:ext uri="{FF2B5EF4-FFF2-40B4-BE49-F238E27FC236}">
                    <a16:creationId xmlns:a16="http://schemas.microsoft.com/office/drawing/2014/main" id="{63A8E2C2-335C-415C-9FBE-F77A08FABF0A}"/>
                  </a:ext>
                </a:extLst>
              </p:cNvPr>
              <p:cNvSpPr txBox="1"/>
              <p:nvPr/>
            </p:nvSpPr>
            <p:spPr>
              <a:xfrm>
                <a:off x="2417220" y="2999923"/>
                <a:ext cx="5095875" cy="341632"/>
              </a:xfrm>
              <a:prstGeom prst="rect">
                <a:avLst/>
              </a:prstGeom>
              <a:noFill/>
            </p:spPr>
            <p:txBody>
              <a:bodyPr wrap="square" rtlCol="0">
                <a:spAutoFit/>
              </a:bodyPr>
              <a:lstStyle/>
              <a:p>
                <a:pPr defTabSz="342900">
                  <a:lnSpc>
                    <a:spcPct val="90000"/>
                  </a:lnSpc>
                </a:pPr>
                <a:r>
                  <a:rPr lang="en-US" b="1" dirty="0">
                    <a:solidFill>
                      <a:schemeClr val="tx1">
                        <a:lumMod val="90000"/>
                        <a:lumOff val="10000"/>
                      </a:schemeClr>
                    </a:solidFill>
                    <a:ea typeface="Verdana" panose="020B0604030504040204" pitchFamily="34" charset="0"/>
                    <a:cs typeface="Verdana" panose="020B0604030504040204" pitchFamily="34" charset="0"/>
                  </a:rPr>
                  <a:t>Labor Market Index (LMI) data </a:t>
                </a:r>
              </a:p>
            </p:txBody>
          </p:sp>
        </p:grpSp>
        <p:sp>
          <p:nvSpPr>
            <p:cNvPr id="24" name="TextBox 23">
              <a:extLst>
                <a:ext uri="{FF2B5EF4-FFF2-40B4-BE49-F238E27FC236}">
                  <a16:creationId xmlns:a16="http://schemas.microsoft.com/office/drawing/2014/main" id="{4E32123C-8B2A-4472-81E2-F9AEAC6DDDC1}"/>
                </a:ext>
              </a:extLst>
            </p:cNvPr>
            <p:cNvSpPr txBox="1"/>
            <p:nvPr/>
          </p:nvSpPr>
          <p:spPr>
            <a:xfrm>
              <a:off x="603018" y="1251079"/>
              <a:ext cx="3269391" cy="1089529"/>
            </a:xfrm>
            <a:prstGeom prst="rect">
              <a:avLst/>
            </a:prstGeom>
            <a:noFill/>
          </p:spPr>
          <p:txBody>
            <a:bodyPr wrap="square" rtlCol="0">
              <a:spAutoFit/>
            </a:bodyPr>
            <a:lstStyle/>
            <a:p>
              <a:pPr algn="ctr" defTabSz="342900">
                <a:lnSpc>
                  <a:spcPct val="90000"/>
                </a:lnSpc>
              </a:pPr>
              <a:r>
                <a:rPr lang="en-US" sz="2300" dirty="0">
                  <a:solidFill>
                    <a:schemeClr val="accent5">
                      <a:lumMod val="75000"/>
                    </a:schemeClr>
                  </a:solidFill>
                  <a:latin typeface="+mj-lt"/>
                  <a:ea typeface="Verdana" panose="020B0604030504040204" pitchFamily="34" charset="0"/>
                  <a:cs typeface="Verdana" panose="020B0604030504040204" pitchFamily="34" charset="0"/>
                </a:rPr>
                <a:t>One-Stop</a:t>
              </a:r>
              <a:br>
                <a:rPr lang="en-US" sz="2300" dirty="0">
                  <a:solidFill>
                    <a:schemeClr val="accent5">
                      <a:lumMod val="75000"/>
                    </a:schemeClr>
                  </a:solidFill>
                  <a:latin typeface="+mj-lt"/>
                  <a:ea typeface="Verdana" panose="020B0604030504040204" pitchFamily="34" charset="0"/>
                  <a:cs typeface="Verdana" panose="020B0604030504040204" pitchFamily="34" charset="0"/>
                </a:rPr>
              </a:br>
              <a:r>
                <a:rPr lang="en-US" sz="2300" dirty="0">
                  <a:solidFill>
                    <a:schemeClr val="accent5">
                      <a:lumMod val="75000"/>
                    </a:schemeClr>
                  </a:solidFill>
                  <a:latin typeface="+mj-lt"/>
                  <a:ea typeface="Verdana" panose="020B0604030504040204" pitchFamily="34" charset="0"/>
                  <a:cs typeface="Verdana" panose="020B0604030504040204" pitchFamily="34" charset="0"/>
                </a:rPr>
                <a:t>Career Center </a:t>
              </a:r>
              <a:br>
                <a:rPr lang="en-US" sz="2300" dirty="0">
                  <a:solidFill>
                    <a:schemeClr val="accent5">
                      <a:lumMod val="75000"/>
                    </a:schemeClr>
                  </a:solidFill>
                  <a:latin typeface="+mj-lt"/>
                  <a:ea typeface="Verdana" panose="020B0604030504040204" pitchFamily="34" charset="0"/>
                  <a:cs typeface="Verdana" panose="020B0604030504040204" pitchFamily="34" charset="0"/>
                </a:rPr>
              </a:br>
              <a:r>
                <a:rPr lang="en-US" sz="2300" dirty="0">
                  <a:solidFill>
                    <a:schemeClr val="accent5">
                      <a:lumMod val="75000"/>
                    </a:schemeClr>
                  </a:solidFill>
                  <a:latin typeface="+mj-lt"/>
                  <a:ea typeface="Verdana" panose="020B0604030504040204" pitchFamily="34" charset="0"/>
                  <a:cs typeface="Verdana" panose="020B0604030504040204" pitchFamily="34" charset="0"/>
                </a:rPr>
                <a:t>Orientation</a:t>
              </a:r>
            </a:p>
          </p:txBody>
        </p:sp>
      </p:grpSp>
      <p:sp>
        <p:nvSpPr>
          <p:cNvPr id="52" name="TextBox 51">
            <a:extLst>
              <a:ext uri="{FF2B5EF4-FFF2-40B4-BE49-F238E27FC236}">
                <a16:creationId xmlns:a16="http://schemas.microsoft.com/office/drawing/2014/main" id="{8BBFF3DE-18A5-4D9E-9C13-03E1C55A96CC}"/>
              </a:ext>
            </a:extLst>
          </p:cNvPr>
          <p:cNvSpPr txBox="1"/>
          <p:nvPr/>
        </p:nvSpPr>
        <p:spPr>
          <a:xfrm>
            <a:off x="5349624" y="1116624"/>
            <a:ext cx="3048798" cy="2591317"/>
          </a:xfrm>
          <a:prstGeom prst="rect">
            <a:avLst/>
          </a:prstGeom>
          <a:noFill/>
        </p:spPr>
        <p:txBody>
          <a:bodyPr wrap="square" rtlCol="0">
            <a:noAutofit/>
          </a:bodyPr>
          <a:lstStyle/>
          <a:p>
            <a:pPr defTabSz="342900"/>
            <a:r>
              <a:rPr lang="en-US" sz="2000" dirty="0">
                <a:solidFill>
                  <a:prstClr val="black"/>
                </a:solidFill>
                <a:ea typeface="Verdana" panose="020B0604030504040204" pitchFamily="34" charset="0"/>
                <a:cs typeface="Verdana" panose="020B0604030504040204" pitchFamily="34" charset="0"/>
              </a:rPr>
              <a:t>At the conclusion of the orientation, participants are assigned to a Career Planner (e.g. Case Manager) specialized in one of the following sectors (based on their career interests)*:</a:t>
            </a:r>
          </a:p>
        </p:txBody>
      </p:sp>
      <p:cxnSp>
        <p:nvCxnSpPr>
          <p:cNvPr id="53" name="Straight Connector 52">
            <a:extLst>
              <a:ext uri="{FF2B5EF4-FFF2-40B4-BE49-F238E27FC236}">
                <a16:creationId xmlns:a16="http://schemas.microsoft.com/office/drawing/2014/main" id="{6846964B-25C9-4365-9476-D955B1E435AA}"/>
              </a:ext>
            </a:extLst>
          </p:cNvPr>
          <p:cNvCxnSpPr>
            <a:cxnSpLocks/>
          </p:cNvCxnSpPr>
          <p:nvPr/>
        </p:nvCxnSpPr>
        <p:spPr>
          <a:xfrm>
            <a:off x="2044552" y="2575933"/>
            <a:ext cx="2946548" cy="0"/>
          </a:xfrm>
          <a:prstGeom prst="line">
            <a:avLst/>
          </a:prstGeom>
          <a:ln w="57150">
            <a:solidFill>
              <a:schemeClr val="bg2"/>
            </a:solidFill>
          </a:ln>
        </p:spPr>
        <p:style>
          <a:lnRef idx="1">
            <a:schemeClr val="accent3"/>
          </a:lnRef>
          <a:fillRef idx="0">
            <a:schemeClr val="accent3"/>
          </a:fillRef>
          <a:effectRef idx="0">
            <a:schemeClr val="accent3"/>
          </a:effectRef>
          <a:fontRef idx="minor">
            <a:schemeClr val="tx1"/>
          </a:fontRef>
        </p:style>
      </p:cxnSp>
      <p:cxnSp>
        <p:nvCxnSpPr>
          <p:cNvPr id="56" name="Straight Connector 55">
            <a:extLst>
              <a:ext uri="{FF2B5EF4-FFF2-40B4-BE49-F238E27FC236}">
                <a16:creationId xmlns:a16="http://schemas.microsoft.com/office/drawing/2014/main" id="{F12DC89A-7975-49ED-B7FB-3B81CE4C14A2}"/>
              </a:ext>
            </a:extLst>
          </p:cNvPr>
          <p:cNvCxnSpPr>
            <a:cxnSpLocks/>
          </p:cNvCxnSpPr>
          <p:nvPr/>
        </p:nvCxnSpPr>
        <p:spPr>
          <a:xfrm>
            <a:off x="2044552" y="3106977"/>
            <a:ext cx="2946548" cy="0"/>
          </a:xfrm>
          <a:prstGeom prst="line">
            <a:avLst/>
          </a:prstGeom>
          <a:ln w="57150">
            <a:solidFill>
              <a:schemeClr val="bg2"/>
            </a:solidFill>
          </a:ln>
        </p:spPr>
        <p:style>
          <a:lnRef idx="1">
            <a:schemeClr val="accent3"/>
          </a:lnRef>
          <a:fillRef idx="0">
            <a:schemeClr val="accent3"/>
          </a:fillRef>
          <a:effectRef idx="0">
            <a:schemeClr val="accent3"/>
          </a:effectRef>
          <a:fontRef idx="minor">
            <a:schemeClr val="tx1"/>
          </a:fontRef>
        </p:style>
      </p:cxnSp>
      <p:sp>
        <p:nvSpPr>
          <p:cNvPr id="57" name="TextBox 56">
            <a:extLst>
              <a:ext uri="{FF2B5EF4-FFF2-40B4-BE49-F238E27FC236}">
                <a16:creationId xmlns:a16="http://schemas.microsoft.com/office/drawing/2014/main" id="{D6DC33BF-B782-4B77-82E0-B036B9BCA48F}"/>
              </a:ext>
            </a:extLst>
          </p:cNvPr>
          <p:cNvSpPr txBox="1"/>
          <p:nvPr/>
        </p:nvSpPr>
        <p:spPr>
          <a:xfrm>
            <a:off x="702215" y="5840143"/>
            <a:ext cx="7207937" cy="646331"/>
          </a:xfrm>
          <a:prstGeom prst="rect">
            <a:avLst/>
          </a:prstGeom>
          <a:noFill/>
        </p:spPr>
        <p:txBody>
          <a:bodyPr wrap="square" rtlCol="0">
            <a:spAutoFit/>
          </a:bodyPr>
          <a:lstStyle/>
          <a:p>
            <a:pPr algn="ctr" defTabSz="342900"/>
            <a:r>
              <a:rPr lang="en-US" i="1" dirty="0">
                <a:solidFill>
                  <a:schemeClr val="tx1">
                    <a:lumMod val="75000"/>
                    <a:lumOff val="25000"/>
                  </a:schemeClr>
                </a:solidFill>
                <a:ea typeface="Verdana" panose="020B0604030504040204" pitchFamily="34" charset="0"/>
                <a:cs typeface="Verdana" panose="020B0604030504040204" pitchFamily="34" charset="0"/>
              </a:rPr>
              <a:t>*Participants who are uncertain of which career/sector they would like to pursue are assigned to a Career Planner (via round-robin rotation)</a:t>
            </a:r>
          </a:p>
        </p:txBody>
      </p:sp>
    </p:spTree>
    <p:extLst>
      <p:ext uri="{BB962C8B-B14F-4D97-AF65-F5344CB8AC3E}">
        <p14:creationId xmlns:p14="http://schemas.microsoft.com/office/powerpoint/2010/main" val="14122439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9BE51-647D-4D1D-AA2F-DA3968003CF9}"/>
              </a:ext>
            </a:extLst>
          </p:cNvPr>
          <p:cNvSpPr>
            <a:spLocks noGrp="1"/>
          </p:cNvSpPr>
          <p:nvPr>
            <p:ph type="title"/>
          </p:nvPr>
        </p:nvSpPr>
        <p:spPr/>
        <p:txBody>
          <a:bodyPr/>
          <a:lstStyle/>
          <a:p>
            <a:r>
              <a:rPr lang="en-US" dirty="0"/>
              <a:t>Integrated Business Services</a:t>
            </a:r>
          </a:p>
        </p:txBody>
      </p:sp>
      <p:sp>
        <p:nvSpPr>
          <p:cNvPr id="3" name="Content Placeholder 2">
            <a:extLst>
              <a:ext uri="{FF2B5EF4-FFF2-40B4-BE49-F238E27FC236}">
                <a16:creationId xmlns:a16="http://schemas.microsoft.com/office/drawing/2014/main" id="{856EA2F7-7C59-4FA3-8631-4070D6B20E7D}"/>
              </a:ext>
            </a:extLst>
          </p:cNvPr>
          <p:cNvSpPr>
            <a:spLocks noGrp="1"/>
          </p:cNvSpPr>
          <p:nvPr>
            <p:ph idx="1"/>
          </p:nvPr>
        </p:nvSpPr>
        <p:spPr>
          <a:xfrm>
            <a:off x="345990" y="1855964"/>
            <a:ext cx="7850660" cy="4139933"/>
          </a:xfrm>
        </p:spPr>
        <p:txBody>
          <a:bodyPr>
            <a:normAutofit/>
          </a:bodyPr>
          <a:lstStyle/>
          <a:p>
            <a:pPr lvl="0"/>
            <a:r>
              <a:rPr lang="en-US" dirty="0"/>
              <a:t>Do you have a </a:t>
            </a:r>
            <a:r>
              <a:rPr lang="en-US" b="1" dirty="0"/>
              <a:t>vision</a:t>
            </a:r>
            <a:r>
              <a:rPr lang="en-US" dirty="0"/>
              <a:t> for coordinated and aligned business engagement/services? Is shared business client ownership and accountability is institutionalized across agencies/programs?</a:t>
            </a:r>
          </a:p>
          <a:p>
            <a:r>
              <a:rPr lang="en-US" dirty="0"/>
              <a:t>Does </a:t>
            </a:r>
            <a:r>
              <a:rPr lang="en-US" b="1" dirty="0"/>
              <a:t>data drive this work</a:t>
            </a:r>
            <a:r>
              <a:rPr lang="en-US" dirty="0"/>
              <a:t>? Are partners using </a:t>
            </a:r>
            <a:r>
              <a:rPr lang="en-US" i="1" dirty="0"/>
              <a:t>shared</a:t>
            </a:r>
            <a:r>
              <a:rPr lang="en-US" dirty="0"/>
              <a:t> LMI data as they approach business? Consensus among partners on key target industries, critical occupations? Do you track business engagement activity? Share it?</a:t>
            </a:r>
          </a:p>
          <a:p>
            <a:pPr lvl="0"/>
            <a:endParaRPr lang="en-US" dirty="0"/>
          </a:p>
        </p:txBody>
      </p:sp>
      <p:sp>
        <p:nvSpPr>
          <p:cNvPr id="4" name="Slide Number Placeholder 3">
            <a:extLst>
              <a:ext uri="{FF2B5EF4-FFF2-40B4-BE49-F238E27FC236}">
                <a16:creationId xmlns:a16="http://schemas.microsoft.com/office/drawing/2014/main" id="{092F8DDF-F576-4BED-9B41-10BD8674A839}"/>
              </a:ext>
            </a:extLst>
          </p:cNvPr>
          <p:cNvSpPr>
            <a:spLocks noGrp="1"/>
          </p:cNvSpPr>
          <p:nvPr>
            <p:ph type="sldNum" sz="quarter" idx="10"/>
          </p:nvPr>
        </p:nvSpPr>
        <p:spPr/>
        <p:txBody>
          <a:bodyPr/>
          <a:lstStyle/>
          <a:p>
            <a:fld id="{3C00E0C1-0C22-4652-BCFC-CCCFF73EC83E}" type="slidenum">
              <a:rPr lang="en-US" smtClean="0"/>
              <a:pPr/>
              <a:t>29</a:t>
            </a:fld>
            <a:endParaRPr lang="en-US" dirty="0"/>
          </a:p>
        </p:txBody>
      </p:sp>
      <p:sp>
        <p:nvSpPr>
          <p:cNvPr id="5" name="TextBox 4">
            <a:extLst>
              <a:ext uri="{FF2B5EF4-FFF2-40B4-BE49-F238E27FC236}">
                <a16:creationId xmlns:a16="http://schemas.microsoft.com/office/drawing/2014/main" id="{73457B00-2DA1-44D7-B8C7-4DBC304901C8}"/>
              </a:ext>
            </a:extLst>
          </p:cNvPr>
          <p:cNvSpPr txBox="1"/>
          <p:nvPr/>
        </p:nvSpPr>
        <p:spPr>
          <a:xfrm>
            <a:off x="289711" y="1068309"/>
            <a:ext cx="7985156" cy="461665"/>
          </a:xfrm>
          <a:prstGeom prst="rect">
            <a:avLst/>
          </a:prstGeom>
          <a:solidFill>
            <a:schemeClr val="tx1"/>
          </a:solidFill>
        </p:spPr>
        <p:txBody>
          <a:bodyPr wrap="square" rtlCol="0">
            <a:spAutoFit/>
          </a:bodyPr>
          <a:lstStyle/>
          <a:p>
            <a:pPr algn="ctr"/>
            <a:r>
              <a:rPr lang="en-US" sz="2400" b="1" dirty="0">
                <a:solidFill>
                  <a:schemeClr val="bg1"/>
                </a:solidFill>
              </a:rPr>
              <a:t>Are you excelling at business engagement and services?</a:t>
            </a:r>
          </a:p>
        </p:txBody>
      </p:sp>
    </p:spTree>
    <p:extLst>
      <p:ext uri="{BB962C8B-B14F-4D97-AF65-F5344CB8AC3E}">
        <p14:creationId xmlns:p14="http://schemas.microsoft.com/office/powerpoint/2010/main" val="3914906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D9002F-996B-4BF3-9CB5-03D410B45220}"/>
              </a:ext>
            </a:extLst>
          </p:cNvPr>
          <p:cNvSpPr>
            <a:spLocks noGrp="1"/>
          </p:cNvSpPr>
          <p:nvPr>
            <p:ph idx="1"/>
          </p:nvPr>
        </p:nvSpPr>
        <p:spPr>
          <a:xfrm>
            <a:off x="336466" y="976956"/>
            <a:ext cx="6207210" cy="4528494"/>
          </a:xfrm>
        </p:spPr>
        <p:txBody>
          <a:bodyPr/>
          <a:lstStyle/>
          <a:p>
            <a:r>
              <a:rPr lang="en-US" sz="2400" dirty="0"/>
              <a:t>Go deeper on strategies identified in the WIOA State Plan Update</a:t>
            </a:r>
          </a:p>
          <a:p>
            <a:r>
              <a:rPr lang="en-US" sz="2400" dirty="0"/>
              <a:t>Set our vision and guiding principles for integrated services going forward</a:t>
            </a:r>
          </a:p>
          <a:p>
            <a:r>
              <a:rPr lang="en-US" sz="2400" dirty="0"/>
              <a:t>Focus on overseeing the continuous improvement and effectiveness of services carried out through the One-Stop system</a:t>
            </a:r>
          </a:p>
          <a:p>
            <a:endParaRPr lang="en-US" sz="2400" dirty="0"/>
          </a:p>
        </p:txBody>
      </p:sp>
      <p:sp>
        <p:nvSpPr>
          <p:cNvPr id="3" name="Slide Number Placeholder 2">
            <a:extLst>
              <a:ext uri="{FF2B5EF4-FFF2-40B4-BE49-F238E27FC236}">
                <a16:creationId xmlns:a16="http://schemas.microsoft.com/office/drawing/2014/main" id="{218C6257-4C30-426F-ADF0-E7564FC88D33}"/>
              </a:ext>
            </a:extLst>
          </p:cNvPr>
          <p:cNvSpPr>
            <a:spLocks noGrp="1"/>
          </p:cNvSpPr>
          <p:nvPr>
            <p:ph type="sldNum" sz="quarter" idx="10"/>
          </p:nvPr>
        </p:nvSpPr>
        <p:spPr/>
        <p:txBody>
          <a:bodyPr/>
          <a:lstStyle/>
          <a:p>
            <a:fld id="{3C00E0C1-0C22-4652-BCFC-CCCFF73EC83E}" type="slidenum">
              <a:rPr lang="en-US" smtClean="0"/>
              <a:pPr/>
              <a:t>3</a:t>
            </a:fld>
            <a:endParaRPr lang="en-US" dirty="0"/>
          </a:p>
        </p:txBody>
      </p:sp>
      <p:pic>
        <p:nvPicPr>
          <p:cNvPr id="4" name="Picture 3">
            <a:extLst>
              <a:ext uri="{FF2B5EF4-FFF2-40B4-BE49-F238E27FC236}">
                <a16:creationId xmlns:a16="http://schemas.microsoft.com/office/drawing/2014/main" id="{74F88F2C-AFBE-4760-9302-60B51E63E86D}"/>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6200000">
            <a:off x="4284026" y="1732176"/>
            <a:ext cx="5142030" cy="3404024"/>
          </a:xfrm>
          <a:prstGeom prst="rect">
            <a:avLst/>
          </a:prstGeom>
        </p:spPr>
      </p:pic>
    </p:spTree>
    <p:extLst>
      <p:ext uri="{BB962C8B-B14F-4D97-AF65-F5344CB8AC3E}">
        <p14:creationId xmlns:p14="http://schemas.microsoft.com/office/powerpoint/2010/main" val="9239418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9BE51-647D-4D1D-AA2F-DA3968003CF9}"/>
              </a:ext>
            </a:extLst>
          </p:cNvPr>
          <p:cNvSpPr>
            <a:spLocks noGrp="1"/>
          </p:cNvSpPr>
          <p:nvPr>
            <p:ph type="title"/>
          </p:nvPr>
        </p:nvSpPr>
        <p:spPr/>
        <p:txBody>
          <a:bodyPr/>
          <a:lstStyle/>
          <a:p>
            <a:r>
              <a:rPr lang="en-US" dirty="0"/>
              <a:t>Integrated Business Services</a:t>
            </a:r>
          </a:p>
        </p:txBody>
      </p:sp>
      <p:sp>
        <p:nvSpPr>
          <p:cNvPr id="3" name="Content Placeholder 2">
            <a:extLst>
              <a:ext uri="{FF2B5EF4-FFF2-40B4-BE49-F238E27FC236}">
                <a16:creationId xmlns:a16="http://schemas.microsoft.com/office/drawing/2014/main" id="{856EA2F7-7C59-4FA3-8631-4070D6B20E7D}"/>
              </a:ext>
            </a:extLst>
          </p:cNvPr>
          <p:cNvSpPr>
            <a:spLocks noGrp="1"/>
          </p:cNvSpPr>
          <p:nvPr>
            <p:ph idx="1"/>
          </p:nvPr>
        </p:nvSpPr>
        <p:spPr>
          <a:xfrm>
            <a:off x="289712" y="1609142"/>
            <a:ext cx="8063713" cy="4599528"/>
          </a:xfrm>
        </p:spPr>
        <p:txBody>
          <a:bodyPr>
            <a:noAutofit/>
          </a:bodyPr>
          <a:lstStyle/>
          <a:p>
            <a:r>
              <a:rPr lang="en-US" sz="2200" dirty="0"/>
              <a:t>Do business outreach reps have the </a:t>
            </a:r>
            <a:r>
              <a:rPr lang="en-US" sz="2200" b="1" dirty="0"/>
              <a:t>skills to build meaningful partnerships </a:t>
            </a:r>
            <a:r>
              <a:rPr lang="en-US" sz="2200" dirty="0"/>
              <a:t>with businesses? In context of multi-business industry partnerships? Do they know the natural progression of workers in targeted industries/</a:t>
            </a:r>
            <a:r>
              <a:rPr lang="en-US" sz="2200" dirty="0" err="1"/>
              <a:t>occs</a:t>
            </a:r>
            <a:r>
              <a:rPr lang="en-US" sz="2200" dirty="0"/>
              <a:t> (i.e. career ladders/lattices)? </a:t>
            </a:r>
          </a:p>
          <a:p>
            <a:r>
              <a:rPr lang="en-US" sz="2200" dirty="0"/>
              <a:t>Business services </a:t>
            </a:r>
            <a:r>
              <a:rPr lang="en-US" sz="2200" b="1" dirty="0"/>
              <a:t>represent “the whole” </a:t>
            </a:r>
            <a:r>
              <a:rPr lang="en-US" sz="2200" dirty="0"/>
              <a:t>when in front of business? </a:t>
            </a:r>
          </a:p>
          <a:p>
            <a:r>
              <a:rPr lang="en-US" sz="2200" dirty="0"/>
              <a:t>Do you have cross-partnership </a:t>
            </a:r>
            <a:r>
              <a:rPr lang="en-US" sz="2200" b="1" dirty="0"/>
              <a:t>measures</a:t>
            </a:r>
            <a:r>
              <a:rPr lang="en-US" sz="2200" dirty="0"/>
              <a:t> (i.e. quantifiable goals that likely go beyond WIOA measures) around serving businesses?</a:t>
            </a:r>
          </a:p>
          <a:p>
            <a:pPr lvl="0"/>
            <a:r>
              <a:rPr lang="en-US" sz="2200" dirty="0"/>
              <a:t>A </a:t>
            </a:r>
            <a:r>
              <a:rPr lang="en-US" sz="2200" b="1" dirty="0"/>
              <a:t>regional structure is in place </a:t>
            </a:r>
            <a:r>
              <a:rPr lang="en-US" sz="2200" dirty="0"/>
              <a:t>(e.g. cross-partner committees, dedicated teams) to guide, implement and sustain this work </a:t>
            </a:r>
          </a:p>
          <a:p>
            <a:pPr lvl="0"/>
            <a:r>
              <a:rPr lang="en-US" sz="2200" dirty="0"/>
              <a:t>An effective </a:t>
            </a:r>
            <a:r>
              <a:rPr lang="en-US" sz="2200" b="1" dirty="0"/>
              <a:t>staffing structure exists </a:t>
            </a:r>
            <a:r>
              <a:rPr lang="en-US" sz="2200" dirty="0"/>
              <a:t>(e.g. ‘industry navigators’ to support industry-wide work)</a:t>
            </a:r>
          </a:p>
        </p:txBody>
      </p:sp>
      <p:sp>
        <p:nvSpPr>
          <p:cNvPr id="4" name="Slide Number Placeholder 3">
            <a:extLst>
              <a:ext uri="{FF2B5EF4-FFF2-40B4-BE49-F238E27FC236}">
                <a16:creationId xmlns:a16="http://schemas.microsoft.com/office/drawing/2014/main" id="{092F8DDF-F576-4BED-9B41-10BD8674A839}"/>
              </a:ext>
            </a:extLst>
          </p:cNvPr>
          <p:cNvSpPr>
            <a:spLocks noGrp="1"/>
          </p:cNvSpPr>
          <p:nvPr>
            <p:ph type="sldNum" sz="quarter" idx="10"/>
          </p:nvPr>
        </p:nvSpPr>
        <p:spPr/>
        <p:txBody>
          <a:bodyPr/>
          <a:lstStyle/>
          <a:p>
            <a:fld id="{3C00E0C1-0C22-4652-BCFC-CCCFF73EC83E}" type="slidenum">
              <a:rPr lang="en-US" smtClean="0"/>
              <a:pPr/>
              <a:t>30</a:t>
            </a:fld>
            <a:endParaRPr lang="en-US" dirty="0"/>
          </a:p>
        </p:txBody>
      </p:sp>
      <p:sp>
        <p:nvSpPr>
          <p:cNvPr id="5" name="TextBox 4">
            <a:extLst>
              <a:ext uri="{FF2B5EF4-FFF2-40B4-BE49-F238E27FC236}">
                <a16:creationId xmlns:a16="http://schemas.microsoft.com/office/drawing/2014/main" id="{73457B00-2DA1-44D7-B8C7-4DBC304901C8}"/>
              </a:ext>
            </a:extLst>
          </p:cNvPr>
          <p:cNvSpPr txBox="1"/>
          <p:nvPr/>
        </p:nvSpPr>
        <p:spPr>
          <a:xfrm>
            <a:off x="289712" y="1010344"/>
            <a:ext cx="7985156" cy="461665"/>
          </a:xfrm>
          <a:prstGeom prst="rect">
            <a:avLst/>
          </a:prstGeom>
          <a:solidFill>
            <a:schemeClr val="tx1"/>
          </a:solidFill>
        </p:spPr>
        <p:txBody>
          <a:bodyPr wrap="square" rtlCol="0">
            <a:spAutoFit/>
          </a:bodyPr>
          <a:lstStyle/>
          <a:p>
            <a:pPr algn="ctr"/>
            <a:r>
              <a:rPr lang="en-US" sz="2400" b="1" dirty="0">
                <a:solidFill>
                  <a:schemeClr val="bg1"/>
                </a:solidFill>
              </a:rPr>
              <a:t>Are you excelling at business engagement and services?</a:t>
            </a:r>
          </a:p>
        </p:txBody>
      </p:sp>
    </p:spTree>
    <p:extLst>
      <p:ext uri="{BB962C8B-B14F-4D97-AF65-F5344CB8AC3E}">
        <p14:creationId xmlns:p14="http://schemas.microsoft.com/office/powerpoint/2010/main" val="3547666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3" descr="C:\Users\Brian\AppData\Local\Microsoft\Windows\Temporary Internet Files\Content.Word\BRN Identity FINAL.JPG"/>
          <p:cNvPicPr>
            <a:picLocks noChangeAspect="1" noChangeArrowheads="1"/>
          </p:cNvPicPr>
          <p:nvPr/>
        </p:nvPicPr>
        <p:blipFill>
          <a:blip r:embed="rId3" cstate="print"/>
          <a:srcRect/>
          <a:stretch>
            <a:fillRect/>
          </a:stretch>
        </p:blipFill>
        <p:spPr bwMode="auto">
          <a:xfrm>
            <a:off x="444500" y="5832160"/>
            <a:ext cx="1646238" cy="822325"/>
          </a:xfrm>
          <a:prstGeom prst="rect">
            <a:avLst/>
          </a:prstGeom>
          <a:noFill/>
          <a:ln w="9525">
            <a:noFill/>
            <a:miter lim="800000"/>
            <a:headEnd/>
            <a:tailEnd/>
          </a:ln>
        </p:spPr>
      </p:pic>
      <p:sp>
        <p:nvSpPr>
          <p:cNvPr id="5" name="Title 1"/>
          <p:cNvSpPr txBox="1">
            <a:spLocks/>
          </p:cNvSpPr>
          <p:nvPr/>
        </p:nvSpPr>
        <p:spPr>
          <a:xfrm>
            <a:off x="-12700" y="304800"/>
            <a:ext cx="9144000" cy="838200"/>
          </a:xfrm>
          <a:prstGeom prst="rect">
            <a:avLst/>
          </a:prstGeom>
          <a:solidFill>
            <a:schemeClr val="accent1"/>
          </a:solidFill>
        </p:spPr>
        <p:style>
          <a:lnRef idx="1">
            <a:schemeClr val="accent4"/>
          </a:lnRef>
          <a:fillRef idx="2">
            <a:schemeClr val="accent4"/>
          </a:fillRef>
          <a:effectRef idx="1">
            <a:schemeClr val="accent4"/>
          </a:effectRef>
          <a:fontRef idx="minor">
            <a:schemeClr val="dk1"/>
          </a:fontRef>
        </p:style>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a:ln>
                  <a:noFill/>
                </a:ln>
                <a:solidFill>
                  <a:prstClr val="white"/>
                </a:solidFill>
                <a:effectLst>
                  <a:outerShdw blurRad="31750" dist="25400" dir="5400000" algn="tl" rotWithShape="0">
                    <a:srgbClr val="000000">
                      <a:alpha val="25000"/>
                    </a:srgbClr>
                  </a:outerShdw>
                </a:effectLst>
                <a:uLnTx/>
                <a:uFillTx/>
                <a:latin typeface="Lucida Sans Unicode"/>
                <a:ea typeface="+mn-ea"/>
                <a:cs typeface="+mn-cs"/>
              </a:rPr>
              <a:t>Eastern Ohio: A Three Step Process</a:t>
            </a:r>
          </a:p>
        </p:txBody>
      </p:sp>
      <p:sp>
        <p:nvSpPr>
          <p:cNvPr id="3" name="Content Placeholder 2"/>
          <p:cNvSpPr>
            <a:spLocks noGrp="1"/>
          </p:cNvSpPr>
          <p:nvPr>
            <p:ph idx="1"/>
          </p:nvPr>
        </p:nvSpPr>
        <p:spPr>
          <a:xfrm>
            <a:off x="444500" y="1524003"/>
            <a:ext cx="8229600" cy="4338317"/>
          </a:xfrm>
        </p:spPr>
        <p:txBody>
          <a:bodyPr>
            <a:normAutofit fontScale="85000" lnSpcReduction="10000"/>
          </a:bodyPr>
          <a:lstStyle/>
          <a:p>
            <a:pPr marL="114300" indent="0">
              <a:buNone/>
            </a:pPr>
            <a:r>
              <a:rPr lang="en-US" sz="3200" b="1" dirty="0">
                <a:solidFill>
                  <a:schemeClr val="accent1"/>
                </a:solidFill>
              </a:rPr>
              <a:t>1) 	</a:t>
            </a:r>
            <a:r>
              <a:rPr lang="en-US" sz="3200" b="1" dirty="0"/>
              <a:t>Learning about the Business</a:t>
            </a:r>
          </a:p>
          <a:p>
            <a:pPr marL="1141413" lvl="1" indent="-227013">
              <a:lnSpc>
                <a:spcPct val="110000"/>
              </a:lnSpc>
              <a:spcBef>
                <a:spcPts val="0"/>
              </a:spcBef>
            </a:pPr>
            <a:r>
              <a:rPr lang="en-US" sz="2900" dirty="0">
                <a:latin typeface="+mn-lt"/>
              </a:rPr>
              <a:t>Targeted Interview using the Synchronist Business Information System</a:t>
            </a:r>
          </a:p>
          <a:p>
            <a:pPr marL="1141413" lvl="1" indent="-227013">
              <a:lnSpc>
                <a:spcPct val="110000"/>
              </a:lnSpc>
              <a:spcBef>
                <a:spcPts val="0"/>
              </a:spcBef>
            </a:pPr>
            <a:r>
              <a:rPr lang="en-US" sz="2900" dirty="0">
                <a:latin typeface="+mn-lt"/>
              </a:rPr>
              <a:t>Assess Business Challenges and Opportunities</a:t>
            </a:r>
          </a:p>
          <a:p>
            <a:pPr marL="109728" indent="0">
              <a:buNone/>
            </a:pPr>
            <a:r>
              <a:rPr lang="en-US" sz="3200" b="1" dirty="0">
                <a:solidFill>
                  <a:schemeClr val="accent1"/>
                </a:solidFill>
              </a:rPr>
              <a:t>2)</a:t>
            </a:r>
            <a:r>
              <a:rPr lang="en-US" sz="3200" b="1" dirty="0"/>
              <a:t>	Creating and Delivering a Customized Solution</a:t>
            </a:r>
          </a:p>
          <a:p>
            <a:pPr marL="1144588" lvl="1" indent="-230188"/>
            <a:r>
              <a:rPr lang="en-US" sz="2900" dirty="0">
                <a:latin typeface="+mn-lt"/>
              </a:rPr>
              <a:t>Request Partner Service Assistance</a:t>
            </a:r>
          </a:p>
          <a:p>
            <a:pPr marL="1144588" lvl="1" indent="-230188"/>
            <a:r>
              <a:rPr lang="en-US" sz="2900" dirty="0">
                <a:latin typeface="+mn-lt"/>
              </a:rPr>
              <a:t>Customized Proposal Delivered</a:t>
            </a:r>
          </a:p>
          <a:p>
            <a:pPr marL="109728" indent="0">
              <a:buNone/>
            </a:pPr>
            <a:r>
              <a:rPr lang="en-US" sz="3500" b="1" dirty="0">
                <a:solidFill>
                  <a:schemeClr val="accent1"/>
                </a:solidFill>
              </a:rPr>
              <a:t>3)</a:t>
            </a:r>
            <a:r>
              <a:rPr lang="en-US" sz="3500" b="1" dirty="0"/>
              <a:t>	</a:t>
            </a:r>
            <a:r>
              <a:rPr lang="en-US" sz="3200" b="1" dirty="0"/>
              <a:t>Providing Continued Support</a:t>
            </a:r>
          </a:p>
          <a:p>
            <a:pPr marL="1143000" lvl="1"/>
            <a:r>
              <a:rPr lang="en-US" sz="2900" dirty="0">
                <a:latin typeface="+mn-lt"/>
              </a:rPr>
              <a:t>BRN representative coordinates selected services</a:t>
            </a:r>
          </a:p>
          <a:p>
            <a:pPr marL="1143000" lvl="1"/>
            <a:r>
              <a:rPr lang="en-US" sz="2900" dirty="0">
                <a:latin typeface="+mn-lt"/>
              </a:rPr>
              <a:t>Continues contact and support as needed</a:t>
            </a:r>
          </a:p>
          <a:p>
            <a:pPr marL="109728" indent="0">
              <a:buNone/>
            </a:pPr>
            <a:endParaRPr lang="en-US" dirty="0"/>
          </a:p>
        </p:txBody>
      </p:sp>
    </p:spTree>
    <p:extLst>
      <p:ext uri="{BB962C8B-B14F-4D97-AF65-F5344CB8AC3E}">
        <p14:creationId xmlns:p14="http://schemas.microsoft.com/office/powerpoint/2010/main" val="33782818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p:cNvSpPr>
            <a:spLocks noGrp="1"/>
          </p:cNvSpPr>
          <p:nvPr>
            <p:ph idx="1"/>
          </p:nvPr>
        </p:nvSpPr>
        <p:spPr>
          <a:xfrm>
            <a:off x="325120" y="1290320"/>
            <a:ext cx="7620000" cy="4419600"/>
          </a:xfrm>
        </p:spPr>
        <p:txBody>
          <a:bodyPr>
            <a:normAutofit/>
          </a:bodyPr>
          <a:lstStyle/>
          <a:p>
            <a:pPr marL="0" indent="0">
              <a:spcBef>
                <a:spcPts val="580"/>
              </a:spcBef>
              <a:buNone/>
              <a:defRPr/>
            </a:pPr>
            <a:endParaRPr lang="en-US" sz="2800" dirty="0"/>
          </a:p>
          <a:p>
            <a:pPr marL="0" indent="0">
              <a:spcBef>
                <a:spcPts val="580"/>
              </a:spcBef>
              <a:buNone/>
              <a:defRPr/>
            </a:pPr>
            <a:endParaRPr lang="en-US" dirty="0"/>
          </a:p>
        </p:txBody>
      </p:sp>
      <p:pic>
        <p:nvPicPr>
          <p:cNvPr id="8198" name="Picture 3" descr="C:\Users\Brian\AppData\Local\Microsoft\Windows\Temporary Internet Files\Content.Word\BRN Identity FINAL.JPG"/>
          <p:cNvPicPr>
            <a:picLocks noChangeAspect="1" noChangeArrowheads="1"/>
          </p:cNvPicPr>
          <p:nvPr/>
        </p:nvPicPr>
        <p:blipFill>
          <a:blip r:embed="rId3" cstate="print"/>
          <a:srcRect/>
          <a:stretch>
            <a:fillRect/>
          </a:stretch>
        </p:blipFill>
        <p:spPr bwMode="auto">
          <a:xfrm>
            <a:off x="7010400" y="5807077"/>
            <a:ext cx="1646238" cy="822325"/>
          </a:xfrm>
          <a:prstGeom prst="rect">
            <a:avLst/>
          </a:prstGeom>
          <a:noFill/>
          <a:ln w="9525">
            <a:noFill/>
            <a:miter lim="800000"/>
            <a:headEnd/>
            <a:tailEnd/>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1920" y="1239521"/>
            <a:ext cx="4953000" cy="4939791"/>
          </a:xfrm>
          <a:prstGeom prst="rect">
            <a:avLst/>
          </a:prstGeom>
        </p:spPr>
      </p:pic>
      <p:sp>
        <p:nvSpPr>
          <p:cNvPr id="7" name="Title 1"/>
          <p:cNvSpPr txBox="1">
            <a:spLocks/>
          </p:cNvSpPr>
          <p:nvPr/>
        </p:nvSpPr>
        <p:spPr>
          <a:xfrm>
            <a:off x="-12700" y="304800"/>
            <a:ext cx="9144000" cy="838200"/>
          </a:xfrm>
          <a:prstGeom prst="rect">
            <a:avLst/>
          </a:prstGeom>
          <a:solidFill>
            <a:schemeClr val="accent1"/>
          </a:solidFill>
        </p:spPr>
        <p:style>
          <a:lnRef idx="1">
            <a:schemeClr val="accent4"/>
          </a:lnRef>
          <a:fillRef idx="2">
            <a:schemeClr val="accent4"/>
          </a:fillRef>
          <a:effectRef idx="1">
            <a:schemeClr val="accent4"/>
          </a:effectRef>
          <a:fontRef idx="minor">
            <a:schemeClr val="dk1"/>
          </a:fontRef>
        </p:style>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defRPr/>
            </a:pPr>
            <a:r>
              <a:rPr lang="en-US" dirty="0">
                <a:solidFill>
                  <a:prstClr val="white"/>
                </a:solidFill>
                <a:latin typeface="Lucida Sans Unicode"/>
              </a:rPr>
              <a:t>The BRN Expansion Area Map</a:t>
            </a:r>
          </a:p>
        </p:txBody>
      </p:sp>
      <p:sp>
        <p:nvSpPr>
          <p:cNvPr id="6" name="Left Arrow Callout 5"/>
          <p:cNvSpPr/>
          <p:nvPr/>
        </p:nvSpPr>
        <p:spPr>
          <a:xfrm>
            <a:off x="6383018" y="2366570"/>
            <a:ext cx="2095502" cy="1009802"/>
          </a:xfrm>
          <a:prstGeom prst="leftArrowCallout">
            <a:avLst>
              <a:gd name="adj1" fmla="val 27836"/>
              <a:gd name="adj2" fmla="val 25000"/>
              <a:gd name="adj3" fmla="val 17567"/>
              <a:gd name="adj4" fmla="val 69626"/>
            </a:avLst>
          </a:prstGeom>
          <a:solidFill>
            <a:srgbClr val="B5E6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b="1" u="sng" dirty="0">
                <a:solidFill>
                  <a:prstClr val="black"/>
                </a:solidFill>
                <a:latin typeface="Berlin Sans FB Demi" pitchFamily="34" charset="0"/>
              </a:rPr>
              <a:t>AREA 17/18</a:t>
            </a:r>
          </a:p>
          <a:p>
            <a:pPr algn="ctr" fontAlgn="base">
              <a:spcBef>
                <a:spcPct val="0"/>
              </a:spcBef>
              <a:spcAft>
                <a:spcPct val="0"/>
              </a:spcAft>
            </a:pPr>
            <a:r>
              <a:rPr lang="en-US" sz="1200" b="1" dirty="0">
                <a:solidFill>
                  <a:prstClr val="black"/>
                </a:solidFill>
                <a:latin typeface="Lucida Sans Unicode"/>
              </a:rPr>
              <a:t>Mahoning</a:t>
            </a:r>
          </a:p>
          <a:p>
            <a:pPr algn="ctr" fontAlgn="base">
              <a:spcBef>
                <a:spcPct val="0"/>
              </a:spcBef>
              <a:spcAft>
                <a:spcPct val="0"/>
              </a:spcAft>
            </a:pPr>
            <a:r>
              <a:rPr lang="en-US" sz="1200" b="1" dirty="0">
                <a:solidFill>
                  <a:prstClr val="black"/>
                </a:solidFill>
                <a:latin typeface="Lucida Sans Unicode"/>
              </a:rPr>
              <a:t>Trumbull</a:t>
            </a:r>
          </a:p>
          <a:p>
            <a:pPr algn="ctr" fontAlgn="base">
              <a:spcBef>
                <a:spcPct val="0"/>
              </a:spcBef>
              <a:spcAft>
                <a:spcPct val="0"/>
              </a:spcAft>
            </a:pPr>
            <a:r>
              <a:rPr lang="en-US" sz="1200" b="1" dirty="0">
                <a:solidFill>
                  <a:prstClr val="black"/>
                </a:solidFill>
                <a:latin typeface="Lucida Sans Unicode"/>
              </a:rPr>
              <a:t>Columbiana</a:t>
            </a:r>
          </a:p>
        </p:txBody>
      </p:sp>
      <p:sp>
        <p:nvSpPr>
          <p:cNvPr id="8" name="Right Arrow Callout 7"/>
          <p:cNvSpPr/>
          <p:nvPr/>
        </p:nvSpPr>
        <p:spPr>
          <a:xfrm>
            <a:off x="3144520" y="2443073"/>
            <a:ext cx="1943100" cy="933298"/>
          </a:xfrm>
          <a:prstGeom prst="rightArrowCallout">
            <a:avLst/>
          </a:prstGeom>
          <a:solidFill>
            <a:srgbClr val="FFC90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b="1" u="sng" dirty="0">
                <a:solidFill>
                  <a:prstClr val="black"/>
                </a:solidFill>
                <a:latin typeface="Berlin Sans FB Demi" pitchFamily="34" charset="0"/>
              </a:rPr>
              <a:t>AREA 6</a:t>
            </a:r>
          </a:p>
          <a:p>
            <a:pPr algn="ctr" fontAlgn="base">
              <a:spcBef>
                <a:spcPct val="0"/>
              </a:spcBef>
              <a:spcAft>
                <a:spcPct val="0"/>
              </a:spcAft>
            </a:pPr>
            <a:r>
              <a:rPr lang="en-US" sz="1200" b="1" dirty="0">
                <a:solidFill>
                  <a:prstClr val="black"/>
                </a:solidFill>
                <a:latin typeface="Lucida Sans Unicode"/>
              </a:rPr>
              <a:t>Stark</a:t>
            </a:r>
          </a:p>
          <a:p>
            <a:pPr algn="ctr" fontAlgn="base">
              <a:spcBef>
                <a:spcPct val="0"/>
              </a:spcBef>
              <a:spcAft>
                <a:spcPct val="0"/>
              </a:spcAft>
            </a:pPr>
            <a:r>
              <a:rPr lang="en-US" sz="1200" b="1" dirty="0">
                <a:solidFill>
                  <a:prstClr val="black"/>
                </a:solidFill>
                <a:latin typeface="Lucida Sans Unicode"/>
              </a:rPr>
              <a:t>Tuscarawas</a:t>
            </a:r>
          </a:p>
        </p:txBody>
      </p:sp>
      <p:sp>
        <p:nvSpPr>
          <p:cNvPr id="10" name="Left Arrow Callout 9"/>
          <p:cNvSpPr/>
          <p:nvPr/>
        </p:nvSpPr>
        <p:spPr>
          <a:xfrm>
            <a:off x="6344920" y="1290320"/>
            <a:ext cx="2133600" cy="990600"/>
          </a:xfrm>
          <a:prstGeom prst="leftArrowCallout">
            <a:avLst/>
          </a:prstGeom>
          <a:solidFill>
            <a:srgbClr val="99D9E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b="1" u="sng" dirty="0">
                <a:solidFill>
                  <a:prstClr val="black"/>
                </a:solidFill>
                <a:latin typeface="Berlin Sans FB Demi" pitchFamily="34" charset="0"/>
              </a:rPr>
              <a:t>AREA 19</a:t>
            </a:r>
          </a:p>
          <a:p>
            <a:pPr algn="ctr" fontAlgn="base">
              <a:spcBef>
                <a:spcPct val="0"/>
              </a:spcBef>
              <a:spcAft>
                <a:spcPct val="0"/>
              </a:spcAft>
            </a:pPr>
            <a:r>
              <a:rPr lang="en-US" sz="1200" b="1" dirty="0">
                <a:solidFill>
                  <a:prstClr val="black"/>
                </a:solidFill>
                <a:latin typeface="Lucida Sans Unicode"/>
              </a:rPr>
              <a:t>Ashtabula</a:t>
            </a:r>
          </a:p>
          <a:p>
            <a:pPr algn="ctr" fontAlgn="base">
              <a:spcBef>
                <a:spcPct val="0"/>
              </a:spcBef>
              <a:spcAft>
                <a:spcPct val="0"/>
              </a:spcAft>
            </a:pPr>
            <a:r>
              <a:rPr lang="en-US" sz="1200" b="1" dirty="0">
                <a:solidFill>
                  <a:prstClr val="black"/>
                </a:solidFill>
                <a:latin typeface="Lucida Sans Unicode"/>
              </a:rPr>
              <a:t>Geauga</a:t>
            </a:r>
          </a:p>
          <a:p>
            <a:pPr algn="ctr" fontAlgn="base">
              <a:spcBef>
                <a:spcPct val="0"/>
              </a:spcBef>
              <a:spcAft>
                <a:spcPct val="0"/>
              </a:spcAft>
            </a:pPr>
            <a:r>
              <a:rPr lang="en-US" sz="1200" b="1" dirty="0">
                <a:solidFill>
                  <a:prstClr val="black"/>
                </a:solidFill>
                <a:latin typeface="Lucida Sans Unicode"/>
              </a:rPr>
              <a:t>Portage</a:t>
            </a:r>
          </a:p>
        </p:txBody>
      </p:sp>
      <p:sp>
        <p:nvSpPr>
          <p:cNvPr id="11" name="Left Arrow Callout 10"/>
          <p:cNvSpPr/>
          <p:nvPr/>
        </p:nvSpPr>
        <p:spPr>
          <a:xfrm>
            <a:off x="6116320" y="3499251"/>
            <a:ext cx="2362200" cy="1067671"/>
          </a:xfrm>
          <a:prstGeom prst="leftArrowCallout">
            <a:avLst>
              <a:gd name="adj1" fmla="val 22621"/>
              <a:gd name="adj2" fmla="val 25000"/>
              <a:gd name="adj3" fmla="val 25000"/>
              <a:gd name="adj4" fmla="val 66859"/>
            </a:avLst>
          </a:prstGeom>
          <a:solidFill>
            <a:srgbClr val="C8BFE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b="1" u="sng" dirty="0">
                <a:solidFill>
                  <a:prstClr val="black"/>
                </a:solidFill>
                <a:latin typeface="Berlin Sans FB Demi" pitchFamily="34" charset="0"/>
              </a:rPr>
              <a:t>AREA 16</a:t>
            </a:r>
          </a:p>
          <a:p>
            <a:pPr algn="ctr" fontAlgn="base">
              <a:spcBef>
                <a:spcPct val="0"/>
              </a:spcBef>
              <a:spcAft>
                <a:spcPct val="0"/>
              </a:spcAft>
            </a:pPr>
            <a:r>
              <a:rPr lang="en-US" sz="1200" b="1" dirty="0">
                <a:solidFill>
                  <a:prstClr val="black"/>
                </a:solidFill>
                <a:latin typeface="Lucida Sans Unicode"/>
              </a:rPr>
              <a:t>Carroll</a:t>
            </a:r>
          </a:p>
          <a:p>
            <a:pPr algn="ctr" fontAlgn="base">
              <a:spcBef>
                <a:spcPct val="0"/>
              </a:spcBef>
              <a:spcAft>
                <a:spcPct val="0"/>
              </a:spcAft>
            </a:pPr>
            <a:r>
              <a:rPr lang="en-US" sz="1200" b="1" dirty="0">
                <a:solidFill>
                  <a:prstClr val="black"/>
                </a:solidFill>
                <a:latin typeface="Lucida Sans Unicode"/>
              </a:rPr>
              <a:t>Jefferson</a:t>
            </a:r>
          </a:p>
          <a:p>
            <a:pPr algn="ctr" fontAlgn="base">
              <a:spcBef>
                <a:spcPct val="0"/>
              </a:spcBef>
              <a:spcAft>
                <a:spcPct val="0"/>
              </a:spcAft>
            </a:pPr>
            <a:r>
              <a:rPr lang="en-US" sz="1200" b="1" dirty="0">
                <a:solidFill>
                  <a:prstClr val="black"/>
                </a:solidFill>
                <a:latin typeface="Lucida Sans Unicode"/>
              </a:rPr>
              <a:t>Harrison</a:t>
            </a:r>
          </a:p>
          <a:p>
            <a:pPr algn="ctr" fontAlgn="base">
              <a:spcBef>
                <a:spcPct val="0"/>
              </a:spcBef>
              <a:spcAft>
                <a:spcPct val="0"/>
              </a:spcAft>
            </a:pPr>
            <a:r>
              <a:rPr lang="en-US" sz="1200" b="1" dirty="0">
                <a:solidFill>
                  <a:prstClr val="black"/>
                </a:solidFill>
                <a:latin typeface="Lucida Sans Unicode"/>
              </a:rPr>
              <a:t>Belmont</a:t>
            </a:r>
          </a:p>
        </p:txBody>
      </p:sp>
      <p:sp>
        <p:nvSpPr>
          <p:cNvPr id="12" name="Right Arrow Callout 11"/>
          <p:cNvSpPr/>
          <p:nvPr/>
        </p:nvSpPr>
        <p:spPr>
          <a:xfrm>
            <a:off x="172720" y="4719320"/>
            <a:ext cx="2133600" cy="1143000"/>
          </a:xfrm>
          <a:prstGeom prst="rightArrowCallout">
            <a:avLst/>
          </a:prstGeom>
          <a:solidFill>
            <a:srgbClr val="FFAEC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b="1" u="sng" dirty="0">
                <a:solidFill>
                  <a:prstClr val="black"/>
                </a:solidFill>
                <a:latin typeface="Berlin Sans FB Demi" pitchFamily="34" charset="0"/>
              </a:rPr>
              <a:t>AREA 1</a:t>
            </a:r>
          </a:p>
          <a:p>
            <a:pPr algn="ctr" fontAlgn="base">
              <a:spcBef>
                <a:spcPct val="0"/>
              </a:spcBef>
              <a:spcAft>
                <a:spcPct val="0"/>
              </a:spcAft>
            </a:pPr>
            <a:r>
              <a:rPr lang="en-US" sz="1200" b="1" dirty="0">
                <a:solidFill>
                  <a:prstClr val="black"/>
                </a:solidFill>
                <a:latin typeface="Lucida Sans Unicode"/>
              </a:rPr>
              <a:t>Brown</a:t>
            </a:r>
          </a:p>
          <a:p>
            <a:pPr algn="ctr" fontAlgn="base">
              <a:spcBef>
                <a:spcPct val="0"/>
              </a:spcBef>
              <a:spcAft>
                <a:spcPct val="0"/>
              </a:spcAft>
            </a:pPr>
            <a:r>
              <a:rPr lang="en-US" sz="1200" b="1" dirty="0">
                <a:solidFill>
                  <a:prstClr val="black"/>
                </a:solidFill>
                <a:latin typeface="Lucida Sans Unicode"/>
              </a:rPr>
              <a:t>Adams</a:t>
            </a:r>
          </a:p>
          <a:p>
            <a:pPr algn="ctr" fontAlgn="base">
              <a:spcBef>
                <a:spcPct val="0"/>
              </a:spcBef>
              <a:spcAft>
                <a:spcPct val="0"/>
              </a:spcAft>
            </a:pPr>
            <a:r>
              <a:rPr lang="en-US" sz="1200" b="1" dirty="0">
                <a:solidFill>
                  <a:prstClr val="black"/>
                </a:solidFill>
                <a:latin typeface="Lucida Sans Unicode"/>
              </a:rPr>
              <a:t>Pike</a:t>
            </a:r>
          </a:p>
          <a:p>
            <a:pPr algn="ctr" fontAlgn="base">
              <a:spcBef>
                <a:spcPct val="0"/>
              </a:spcBef>
              <a:spcAft>
                <a:spcPct val="0"/>
              </a:spcAft>
            </a:pPr>
            <a:r>
              <a:rPr lang="en-US" sz="1200" b="1" dirty="0">
                <a:solidFill>
                  <a:prstClr val="black"/>
                </a:solidFill>
                <a:latin typeface="Lucida Sans Unicode"/>
              </a:rPr>
              <a:t>Scioto</a:t>
            </a:r>
          </a:p>
        </p:txBody>
      </p:sp>
    </p:spTree>
    <p:extLst>
      <p:ext uri="{BB962C8B-B14F-4D97-AF65-F5344CB8AC3E}">
        <p14:creationId xmlns:p14="http://schemas.microsoft.com/office/powerpoint/2010/main" val="29580491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31"/>
            <a:ext cx="8229600" cy="4787389"/>
          </a:xfrm>
        </p:spPr>
        <p:txBody>
          <a:bodyPr>
            <a:normAutofit lnSpcReduction="10000"/>
          </a:bodyPr>
          <a:lstStyle/>
          <a:p>
            <a:r>
              <a:rPr lang="en-US" sz="2500" b="1" dirty="0"/>
              <a:t>BRN Staff – BRN Manager &amp; Account Executives </a:t>
            </a:r>
          </a:p>
          <a:p>
            <a:pPr marL="109728" indent="0">
              <a:buNone/>
            </a:pPr>
            <a:endParaRPr lang="en-US" sz="2400" b="1" dirty="0"/>
          </a:p>
          <a:p>
            <a:r>
              <a:rPr lang="en-US" sz="2500" b="1" dirty="0"/>
              <a:t>Partners - Organizations with services, programs, incentives or support for businesses and their workers</a:t>
            </a:r>
          </a:p>
          <a:p>
            <a:pPr lvl="1">
              <a:lnSpc>
                <a:spcPct val="150000"/>
              </a:lnSpc>
            </a:pPr>
            <a:r>
              <a:rPr lang="en-US" sz="2300" dirty="0">
                <a:latin typeface="+mn-lt"/>
              </a:rPr>
              <a:t>Local and State Government Agencies</a:t>
            </a:r>
          </a:p>
          <a:p>
            <a:pPr lvl="1"/>
            <a:r>
              <a:rPr lang="en-US" sz="2300" dirty="0">
                <a:latin typeface="+mn-lt"/>
              </a:rPr>
              <a:t>Chambers of Commerce</a:t>
            </a:r>
          </a:p>
          <a:p>
            <a:pPr lvl="1"/>
            <a:r>
              <a:rPr lang="en-US" sz="2300" dirty="0">
                <a:latin typeface="+mn-lt"/>
              </a:rPr>
              <a:t>Economic Development Organizations</a:t>
            </a:r>
          </a:p>
          <a:p>
            <a:pPr lvl="1"/>
            <a:r>
              <a:rPr lang="en-US" sz="2300" dirty="0">
                <a:latin typeface="+mn-lt"/>
              </a:rPr>
              <a:t>Workforce Development Organizations</a:t>
            </a:r>
          </a:p>
          <a:p>
            <a:pPr lvl="1"/>
            <a:r>
              <a:rPr lang="en-US" sz="2300" dirty="0">
                <a:latin typeface="+mn-lt"/>
              </a:rPr>
              <a:t>Universities, Colleges, Career and Technical Centers</a:t>
            </a:r>
          </a:p>
          <a:p>
            <a:pPr lvl="1"/>
            <a:r>
              <a:rPr lang="en-US" sz="2300" dirty="0">
                <a:latin typeface="+mn-lt"/>
              </a:rPr>
              <a:t>Social Services and related Non-profit Agencies</a:t>
            </a:r>
          </a:p>
          <a:p>
            <a:pPr marL="393192" lvl="1" indent="0">
              <a:buNone/>
            </a:pPr>
            <a:endParaRPr lang="en-US" sz="1400" b="1" u="sng" dirty="0">
              <a:latin typeface="+mn-lt"/>
            </a:endParaRPr>
          </a:p>
          <a:p>
            <a:pPr marL="393192" lvl="1" indent="0">
              <a:buNone/>
            </a:pPr>
            <a:r>
              <a:rPr lang="en-US" sz="1700" b="1" u="sng" dirty="0">
                <a:latin typeface="+mn-lt"/>
              </a:rPr>
              <a:t>All individuals and agencies MUST sign a confidentiality agreement to be a partner.</a:t>
            </a:r>
          </a:p>
          <a:p>
            <a:pPr marL="393192" lvl="1" indent="0">
              <a:buNone/>
            </a:pPr>
            <a:endParaRPr lang="en-US" dirty="0">
              <a:latin typeface="+mn-lt"/>
            </a:endParaRPr>
          </a:p>
        </p:txBody>
      </p:sp>
      <p:sp>
        <p:nvSpPr>
          <p:cNvPr id="4" name="Title 1"/>
          <p:cNvSpPr>
            <a:spLocks noGrp="1"/>
          </p:cNvSpPr>
          <p:nvPr>
            <p:ph type="title"/>
          </p:nvPr>
        </p:nvSpPr>
        <p:spPr>
          <a:xfrm>
            <a:off x="0" y="304800"/>
            <a:ext cx="9144000" cy="838200"/>
          </a:xfrm>
          <a:solidFill>
            <a:schemeClr val="accent1"/>
          </a:solidFill>
          <a:ln/>
        </p:spPr>
        <p:style>
          <a:lnRef idx="1">
            <a:schemeClr val="accent4"/>
          </a:lnRef>
          <a:fillRef idx="2">
            <a:schemeClr val="accent4"/>
          </a:fillRef>
          <a:effectRef idx="1">
            <a:schemeClr val="accent4"/>
          </a:effectRef>
          <a:fontRef idx="minor">
            <a:schemeClr val="dk1"/>
          </a:fontRef>
        </p:style>
        <p:txBody>
          <a:bodyPr anchor="ctr">
            <a:normAutofit/>
          </a:bodyPr>
          <a:lstStyle/>
          <a:p>
            <a:pPr algn="ctr">
              <a:defRPr/>
            </a:pPr>
            <a:r>
              <a:rPr lang="en-US" b="1" dirty="0">
                <a:solidFill>
                  <a:schemeClr val="bg1"/>
                </a:solidFill>
              </a:rPr>
              <a:t>The BRN Team</a:t>
            </a:r>
          </a:p>
        </p:txBody>
      </p:sp>
      <p:pic>
        <p:nvPicPr>
          <p:cNvPr id="5" name="Picture 3" descr="C:\Users\Brian\AppData\Local\Microsoft\Windows\Temporary Internet Files\Content.Word\BRN Identity FINAL.JPG"/>
          <p:cNvPicPr>
            <a:picLocks noChangeAspect="1" noChangeArrowheads="1"/>
          </p:cNvPicPr>
          <p:nvPr/>
        </p:nvPicPr>
        <p:blipFill>
          <a:blip r:embed="rId3" cstate="print"/>
          <a:srcRect/>
          <a:stretch>
            <a:fillRect/>
          </a:stretch>
        </p:blipFill>
        <p:spPr bwMode="auto">
          <a:xfrm>
            <a:off x="7239000" y="5943602"/>
            <a:ext cx="1646238" cy="822325"/>
          </a:xfrm>
          <a:prstGeom prst="rect">
            <a:avLst/>
          </a:prstGeom>
          <a:noFill/>
          <a:ln w="9525">
            <a:noFill/>
            <a:miter lim="800000"/>
            <a:headEnd/>
            <a:tailEnd/>
          </a:ln>
        </p:spPr>
      </p:pic>
    </p:spTree>
    <p:extLst>
      <p:ext uri="{BB962C8B-B14F-4D97-AF65-F5344CB8AC3E}">
        <p14:creationId xmlns:p14="http://schemas.microsoft.com/office/powerpoint/2010/main" val="40655068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0"/>
            <a:ext cx="9144000" cy="838200"/>
          </a:xfrm>
          <a:solidFill>
            <a:schemeClr val="accent1"/>
          </a:solidFill>
          <a:ln/>
        </p:spPr>
        <p:style>
          <a:lnRef idx="1">
            <a:schemeClr val="accent4"/>
          </a:lnRef>
          <a:fillRef idx="2">
            <a:schemeClr val="accent4"/>
          </a:fillRef>
          <a:effectRef idx="1">
            <a:schemeClr val="accent4"/>
          </a:effectRef>
          <a:fontRef idx="minor">
            <a:schemeClr val="dk1"/>
          </a:fontRef>
        </p:style>
        <p:txBody>
          <a:bodyPr anchor="ctr">
            <a:normAutofit/>
          </a:bodyPr>
          <a:lstStyle/>
          <a:p>
            <a:pPr algn="ctr">
              <a:defRPr/>
            </a:pPr>
            <a:r>
              <a:rPr lang="en-US" sz="3600" dirty="0">
                <a:solidFill>
                  <a:schemeClr val="bg1"/>
                </a:solidFill>
              </a:rPr>
              <a:t>Powerful Partnerships</a:t>
            </a:r>
          </a:p>
        </p:txBody>
      </p:sp>
      <p:pic>
        <p:nvPicPr>
          <p:cNvPr id="27" name="Picture 26">
            <a:extLst>
              <a:ext uri="{FF2B5EF4-FFF2-40B4-BE49-F238E27FC236}">
                <a16:creationId xmlns:a16="http://schemas.microsoft.com/office/drawing/2014/main" id="{9161171D-4494-4881-A557-06C6B48695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7755" y="922467"/>
            <a:ext cx="2238247" cy="653239"/>
          </a:xfrm>
          <a:prstGeom prst="rect">
            <a:avLst/>
          </a:prstGeom>
        </p:spPr>
      </p:pic>
      <p:pic>
        <p:nvPicPr>
          <p:cNvPr id="30" name="Picture 29">
            <a:extLst>
              <a:ext uri="{FF2B5EF4-FFF2-40B4-BE49-F238E27FC236}">
                <a16:creationId xmlns:a16="http://schemas.microsoft.com/office/drawing/2014/main" id="{B95AC709-17F6-4F29-98CF-5AE47210FA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18837" y="3810000"/>
            <a:ext cx="2274094" cy="530622"/>
          </a:xfrm>
          <a:prstGeom prst="rect">
            <a:avLst/>
          </a:prstGeom>
        </p:spPr>
      </p:pic>
      <p:pic>
        <p:nvPicPr>
          <p:cNvPr id="31" name="Picture 30">
            <a:extLst>
              <a:ext uri="{FF2B5EF4-FFF2-40B4-BE49-F238E27FC236}">
                <a16:creationId xmlns:a16="http://schemas.microsoft.com/office/drawing/2014/main" id="{EE518D66-6BA9-4B21-A496-E18FCAAAE7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9098" y="2057402"/>
            <a:ext cx="2429363" cy="440885"/>
          </a:xfrm>
          <a:prstGeom prst="rect">
            <a:avLst/>
          </a:prstGeom>
        </p:spPr>
      </p:pic>
      <p:pic>
        <p:nvPicPr>
          <p:cNvPr id="32" name="Picture 31">
            <a:extLst>
              <a:ext uri="{FF2B5EF4-FFF2-40B4-BE49-F238E27FC236}">
                <a16:creationId xmlns:a16="http://schemas.microsoft.com/office/drawing/2014/main" id="{23DB9C5A-8BAB-4846-B5BA-910833C4EC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7350" y="6297130"/>
            <a:ext cx="2273541" cy="503536"/>
          </a:xfrm>
          <a:prstGeom prst="rect">
            <a:avLst/>
          </a:prstGeom>
        </p:spPr>
      </p:pic>
      <p:pic>
        <p:nvPicPr>
          <p:cNvPr id="34" name="Picture 33">
            <a:extLst>
              <a:ext uri="{FF2B5EF4-FFF2-40B4-BE49-F238E27FC236}">
                <a16:creationId xmlns:a16="http://schemas.microsoft.com/office/drawing/2014/main" id="{E38FF876-213D-4F5E-A58F-70FF35AD01B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4911" y="3810002"/>
            <a:ext cx="821891" cy="909171"/>
          </a:xfrm>
          <a:prstGeom prst="rect">
            <a:avLst/>
          </a:prstGeom>
        </p:spPr>
      </p:pic>
      <p:pic>
        <p:nvPicPr>
          <p:cNvPr id="35" name="Picture 34">
            <a:extLst>
              <a:ext uri="{FF2B5EF4-FFF2-40B4-BE49-F238E27FC236}">
                <a16:creationId xmlns:a16="http://schemas.microsoft.com/office/drawing/2014/main" id="{5A5347E6-19D9-4882-9E9B-24A4B6D946B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15021" y="5791200"/>
            <a:ext cx="2271181" cy="352790"/>
          </a:xfrm>
          <a:prstGeom prst="rect">
            <a:avLst/>
          </a:prstGeom>
        </p:spPr>
      </p:pic>
      <p:pic>
        <p:nvPicPr>
          <p:cNvPr id="36" name="Picture 35">
            <a:extLst>
              <a:ext uri="{FF2B5EF4-FFF2-40B4-BE49-F238E27FC236}">
                <a16:creationId xmlns:a16="http://schemas.microsoft.com/office/drawing/2014/main" id="{E0905B46-AB1E-45F8-A8B8-46B7B15FAFA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73797" y="914400"/>
            <a:ext cx="2517805" cy="923196"/>
          </a:xfrm>
          <a:prstGeom prst="rect">
            <a:avLst/>
          </a:prstGeom>
        </p:spPr>
      </p:pic>
      <p:pic>
        <p:nvPicPr>
          <p:cNvPr id="37" name="Picture 36">
            <a:extLst>
              <a:ext uri="{FF2B5EF4-FFF2-40B4-BE49-F238E27FC236}">
                <a16:creationId xmlns:a16="http://schemas.microsoft.com/office/drawing/2014/main" id="{421315EA-EE2A-4453-89BB-B6558A9FD47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663065" y="4208228"/>
            <a:ext cx="1966337" cy="363772"/>
          </a:xfrm>
          <a:prstGeom prst="rect">
            <a:avLst/>
          </a:prstGeom>
        </p:spPr>
      </p:pic>
      <p:pic>
        <p:nvPicPr>
          <p:cNvPr id="38" name="Picture 37">
            <a:extLst>
              <a:ext uri="{FF2B5EF4-FFF2-40B4-BE49-F238E27FC236}">
                <a16:creationId xmlns:a16="http://schemas.microsoft.com/office/drawing/2014/main" id="{D14C8D7B-D8C8-4380-9C86-C9A4F493BE3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75999" y="5181602"/>
            <a:ext cx="1672203" cy="535105"/>
          </a:xfrm>
          <a:prstGeom prst="rect">
            <a:avLst/>
          </a:prstGeom>
        </p:spPr>
      </p:pic>
      <p:pic>
        <p:nvPicPr>
          <p:cNvPr id="40" name="Picture 39">
            <a:extLst>
              <a:ext uri="{FF2B5EF4-FFF2-40B4-BE49-F238E27FC236}">
                <a16:creationId xmlns:a16="http://schemas.microsoft.com/office/drawing/2014/main" id="{C2183DC1-8BF3-4308-A581-2432588F29C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447800" y="3886200"/>
            <a:ext cx="2168620" cy="494760"/>
          </a:xfrm>
          <a:prstGeom prst="rect">
            <a:avLst/>
          </a:prstGeom>
        </p:spPr>
      </p:pic>
      <p:pic>
        <p:nvPicPr>
          <p:cNvPr id="42" name="Picture 41">
            <a:extLst>
              <a:ext uri="{FF2B5EF4-FFF2-40B4-BE49-F238E27FC236}">
                <a16:creationId xmlns:a16="http://schemas.microsoft.com/office/drawing/2014/main" id="{F360F4F8-1F72-4DD5-8704-1740F9EADC1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85800" y="2590802"/>
            <a:ext cx="2362200" cy="524933"/>
          </a:xfrm>
          <a:prstGeom prst="rect">
            <a:avLst/>
          </a:prstGeom>
        </p:spPr>
      </p:pic>
      <p:pic>
        <p:nvPicPr>
          <p:cNvPr id="45" name="Picture 44">
            <a:extLst>
              <a:ext uri="{FF2B5EF4-FFF2-40B4-BE49-F238E27FC236}">
                <a16:creationId xmlns:a16="http://schemas.microsoft.com/office/drawing/2014/main" id="{37E4003C-1C7D-4F4A-85BE-AAA189AAFF0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33402" y="4876800"/>
            <a:ext cx="1265077" cy="672072"/>
          </a:xfrm>
          <a:prstGeom prst="rect">
            <a:avLst/>
          </a:prstGeom>
        </p:spPr>
      </p:pic>
      <p:pic>
        <p:nvPicPr>
          <p:cNvPr id="46" name="Picture 45">
            <a:extLst>
              <a:ext uri="{FF2B5EF4-FFF2-40B4-BE49-F238E27FC236}">
                <a16:creationId xmlns:a16="http://schemas.microsoft.com/office/drawing/2014/main" id="{20C40548-8C49-4926-8211-3A97A7627AC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943727" y="4343402"/>
            <a:ext cx="1666875" cy="686669"/>
          </a:xfrm>
          <a:prstGeom prst="rect">
            <a:avLst/>
          </a:prstGeom>
        </p:spPr>
      </p:pic>
      <p:pic>
        <p:nvPicPr>
          <p:cNvPr id="48" name="Picture 47">
            <a:extLst>
              <a:ext uri="{FF2B5EF4-FFF2-40B4-BE49-F238E27FC236}">
                <a16:creationId xmlns:a16="http://schemas.microsoft.com/office/drawing/2014/main" id="{F2FD0B40-C413-4F9E-B6FB-D6DE8A273D9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60976" y="3200402"/>
            <a:ext cx="2359915" cy="488461"/>
          </a:xfrm>
          <a:prstGeom prst="rect">
            <a:avLst/>
          </a:prstGeom>
        </p:spPr>
      </p:pic>
      <p:pic>
        <p:nvPicPr>
          <p:cNvPr id="50" name="Picture 49">
            <a:extLst>
              <a:ext uri="{FF2B5EF4-FFF2-40B4-BE49-F238E27FC236}">
                <a16:creationId xmlns:a16="http://schemas.microsoft.com/office/drawing/2014/main" id="{E9F7DF49-DAAF-478F-8181-F1874BB0B002}"/>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657725" y="5110522"/>
            <a:ext cx="3838500" cy="345465"/>
          </a:xfrm>
          <a:prstGeom prst="rect">
            <a:avLst/>
          </a:prstGeom>
        </p:spPr>
      </p:pic>
      <p:pic>
        <p:nvPicPr>
          <p:cNvPr id="52" name="Picture 51">
            <a:extLst>
              <a:ext uri="{FF2B5EF4-FFF2-40B4-BE49-F238E27FC236}">
                <a16:creationId xmlns:a16="http://schemas.microsoft.com/office/drawing/2014/main" id="{E96AC626-3DE3-4BD8-A0FD-31516C3EE177}"/>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6904038" y="1752602"/>
            <a:ext cx="1782762" cy="648873"/>
          </a:xfrm>
          <a:prstGeom prst="rect">
            <a:avLst/>
          </a:prstGeom>
        </p:spPr>
      </p:pic>
      <p:pic>
        <p:nvPicPr>
          <p:cNvPr id="56" name="Picture 55">
            <a:extLst>
              <a:ext uri="{FF2B5EF4-FFF2-40B4-BE49-F238E27FC236}">
                <a16:creationId xmlns:a16="http://schemas.microsoft.com/office/drawing/2014/main" id="{B35CAEFC-64AA-41D2-B575-E4733B258B9A}"/>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718839" y="2590802"/>
            <a:ext cx="1004907" cy="1004907"/>
          </a:xfrm>
          <a:prstGeom prst="rect">
            <a:avLst/>
          </a:prstGeom>
        </p:spPr>
      </p:pic>
      <p:pic>
        <p:nvPicPr>
          <p:cNvPr id="60" name="Picture 59">
            <a:extLst>
              <a:ext uri="{FF2B5EF4-FFF2-40B4-BE49-F238E27FC236}">
                <a16:creationId xmlns:a16="http://schemas.microsoft.com/office/drawing/2014/main" id="{E2684826-1FCB-42C2-A54A-5538A91D633A}"/>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409656" y="2514602"/>
            <a:ext cx="2837234" cy="601449"/>
          </a:xfrm>
          <a:prstGeom prst="rect">
            <a:avLst/>
          </a:prstGeom>
        </p:spPr>
      </p:pic>
      <p:pic>
        <p:nvPicPr>
          <p:cNvPr id="3" name="Picture 2">
            <a:extLst>
              <a:ext uri="{FF2B5EF4-FFF2-40B4-BE49-F238E27FC236}">
                <a16:creationId xmlns:a16="http://schemas.microsoft.com/office/drawing/2014/main" id="{563D7DB5-1AD7-4011-AD49-DAA017BC692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895602" y="3200402"/>
            <a:ext cx="1647825" cy="600075"/>
          </a:xfrm>
          <a:prstGeom prst="rect">
            <a:avLst/>
          </a:prstGeom>
        </p:spPr>
      </p:pic>
      <p:pic>
        <p:nvPicPr>
          <p:cNvPr id="13" name="Picture 12">
            <a:extLst>
              <a:ext uri="{FF2B5EF4-FFF2-40B4-BE49-F238E27FC236}">
                <a16:creationId xmlns:a16="http://schemas.microsoft.com/office/drawing/2014/main" id="{A017DB14-8FCE-4A49-9FBD-FA4407BF19EF}"/>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5415643" y="5659034"/>
            <a:ext cx="1213759" cy="688764"/>
          </a:xfrm>
          <a:prstGeom prst="rect">
            <a:avLst/>
          </a:prstGeom>
        </p:spPr>
      </p:pic>
      <p:pic>
        <p:nvPicPr>
          <p:cNvPr id="15" name="Picture 14">
            <a:extLst>
              <a:ext uri="{FF2B5EF4-FFF2-40B4-BE49-F238E27FC236}">
                <a16:creationId xmlns:a16="http://schemas.microsoft.com/office/drawing/2014/main" id="{56F7BF3E-CCB8-4037-AD4B-F1D6A6E9284E}"/>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52400" y="914400"/>
            <a:ext cx="1601302" cy="888222"/>
          </a:xfrm>
          <a:prstGeom prst="rect">
            <a:avLst/>
          </a:prstGeom>
        </p:spPr>
      </p:pic>
      <p:pic>
        <p:nvPicPr>
          <p:cNvPr id="17" name="Picture 16">
            <a:extLst>
              <a:ext uri="{FF2B5EF4-FFF2-40B4-BE49-F238E27FC236}">
                <a16:creationId xmlns:a16="http://schemas.microsoft.com/office/drawing/2014/main" id="{E91F91B1-F432-44E6-A657-A9A6D2DEB1FA}"/>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505200" y="1676402"/>
            <a:ext cx="2305050" cy="691515"/>
          </a:xfrm>
          <a:prstGeom prst="rect">
            <a:avLst/>
          </a:prstGeom>
        </p:spPr>
      </p:pic>
      <p:pic>
        <p:nvPicPr>
          <p:cNvPr id="19" name="Picture 18">
            <a:extLst>
              <a:ext uri="{FF2B5EF4-FFF2-40B4-BE49-F238E27FC236}">
                <a16:creationId xmlns:a16="http://schemas.microsoft.com/office/drawing/2014/main" id="{E5370C3D-F946-4D1C-A2B4-05A0E2E2D271}"/>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2286000" y="4495802"/>
            <a:ext cx="1789058" cy="613391"/>
          </a:xfrm>
          <a:prstGeom prst="rect">
            <a:avLst/>
          </a:prstGeom>
        </p:spPr>
      </p:pic>
      <p:pic>
        <p:nvPicPr>
          <p:cNvPr id="5" name="Picture 4">
            <a:extLst>
              <a:ext uri="{FF2B5EF4-FFF2-40B4-BE49-F238E27FC236}">
                <a16:creationId xmlns:a16="http://schemas.microsoft.com/office/drawing/2014/main" id="{839BAAA5-B307-4B08-994E-5B6001E0923C}"/>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362202" y="914402"/>
            <a:ext cx="1066799" cy="1066799"/>
          </a:xfrm>
          <a:prstGeom prst="rect">
            <a:avLst/>
          </a:prstGeom>
        </p:spPr>
      </p:pic>
      <p:pic>
        <p:nvPicPr>
          <p:cNvPr id="6" name="Picture 5">
            <a:extLst>
              <a:ext uri="{FF2B5EF4-FFF2-40B4-BE49-F238E27FC236}">
                <a16:creationId xmlns:a16="http://schemas.microsoft.com/office/drawing/2014/main" id="{14BE7E7D-F422-409F-9C75-6B99F2CCD329}"/>
              </a:ext>
            </a:extLst>
          </p:cNvPr>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4953002" y="3200400"/>
            <a:ext cx="1455727" cy="859872"/>
          </a:xfrm>
          <a:prstGeom prst="rect">
            <a:avLst/>
          </a:prstGeom>
        </p:spPr>
      </p:pic>
    </p:spTree>
    <p:extLst>
      <p:ext uri="{BB962C8B-B14F-4D97-AF65-F5344CB8AC3E}">
        <p14:creationId xmlns:p14="http://schemas.microsoft.com/office/powerpoint/2010/main" val="3294989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6878" y="1461010"/>
            <a:ext cx="8229600" cy="2782696"/>
          </a:xfrm>
        </p:spPr>
        <p:txBody>
          <a:bodyPr>
            <a:normAutofit fontScale="92500" lnSpcReduction="20000"/>
          </a:bodyPr>
          <a:lstStyle/>
          <a:p>
            <a:r>
              <a:rPr lang="en-US" dirty="0"/>
              <a:t>Account Executive remains the single point of contact for the business</a:t>
            </a:r>
          </a:p>
          <a:p>
            <a:pPr marL="109728" indent="0">
              <a:buNone/>
            </a:pPr>
            <a:endParaRPr lang="en-US" dirty="0"/>
          </a:p>
          <a:p>
            <a:r>
              <a:rPr lang="en-US" dirty="0"/>
              <a:t>Monthly Partner Roundtable Meetings</a:t>
            </a:r>
          </a:p>
          <a:p>
            <a:pPr lvl="1"/>
            <a:r>
              <a:rPr lang="en-US" dirty="0"/>
              <a:t>Provide updates to partners</a:t>
            </a:r>
          </a:p>
          <a:p>
            <a:pPr lvl="1"/>
            <a:r>
              <a:rPr lang="en-US" dirty="0"/>
              <a:t>Partner updates on services/incentives/resources</a:t>
            </a:r>
          </a:p>
          <a:p>
            <a:pPr lvl="1"/>
            <a:r>
              <a:rPr lang="en-US" dirty="0"/>
              <a:t>Informational speakers             </a:t>
            </a:r>
          </a:p>
        </p:txBody>
      </p:sp>
      <p:pic>
        <p:nvPicPr>
          <p:cNvPr id="14342" name="Picture 3" descr="C:\Users\Brian\AppData\Local\Microsoft\Windows\Temporary Internet Files\Content.Word\BRN Identity FINAL.JPG"/>
          <p:cNvPicPr>
            <a:picLocks noChangeAspect="1" noChangeArrowheads="1"/>
          </p:cNvPicPr>
          <p:nvPr/>
        </p:nvPicPr>
        <p:blipFill>
          <a:blip r:embed="rId3" cstate="print"/>
          <a:srcRect/>
          <a:stretch>
            <a:fillRect/>
          </a:stretch>
        </p:blipFill>
        <p:spPr bwMode="auto">
          <a:xfrm>
            <a:off x="863600" y="5457950"/>
            <a:ext cx="1646238" cy="822325"/>
          </a:xfrm>
          <a:prstGeom prst="rect">
            <a:avLst/>
          </a:prstGeom>
          <a:noFill/>
          <a:ln w="9525">
            <a:noFill/>
            <a:miter lim="800000"/>
            <a:headEnd/>
            <a:tailEnd/>
          </a:ln>
        </p:spPr>
      </p:pic>
      <p:sp>
        <p:nvSpPr>
          <p:cNvPr id="5" name="Title 1"/>
          <p:cNvSpPr txBox="1">
            <a:spLocks/>
          </p:cNvSpPr>
          <p:nvPr/>
        </p:nvSpPr>
        <p:spPr>
          <a:xfrm>
            <a:off x="-12700" y="304800"/>
            <a:ext cx="9144000" cy="838200"/>
          </a:xfrm>
          <a:prstGeom prst="rect">
            <a:avLst/>
          </a:prstGeom>
          <a:solidFill>
            <a:schemeClr val="accent1"/>
          </a:solidFill>
        </p:spPr>
        <p:style>
          <a:lnRef idx="1">
            <a:schemeClr val="accent4"/>
          </a:lnRef>
          <a:fillRef idx="2">
            <a:schemeClr val="accent4"/>
          </a:fillRef>
          <a:effectRef idx="1">
            <a:schemeClr val="accent4"/>
          </a:effectRef>
          <a:fontRef idx="minor">
            <a:schemeClr val="dk1"/>
          </a:fontRef>
        </p:style>
        <p:txBody>
          <a:bodyPr vert="horz" rtlCol="0" anchor="ctr">
            <a:norm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100" b="1" i="0" u="none" strike="noStrike" kern="1200" cap="none" spc="0" normalizeH="0" baseline="0" noProof="0" dirty="0">
                <a:ln>
                  <a:noFill/>
                </a:ln>
                <a:solidFill>
                  <a:prstClr val="white"/>
                </a:solidFill>
                <a:effectLst>
                  <a:outerShdw blurRad="31750" dist="25400" dir="5400000" algn="tl" rotWithShape="0">
                    <a:srgbClr val="000000">
                      <a:alpha val="25000"/>
                    </a:srgbClr>
                  </a:outerShdw>
                </a:effectLst>
                <a:uLnTx/>
                <a:uFillTx/>
                <a:latin typeface="Lucida Sans Unicode"/>
                <a:ea typeface="+mn-ea"/>
                <a:cs typeface="+mn-cs"/>
              </a:rPr>
              <a:t>BRN Process Flow</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2440" y="3790748"/>
            <a:ext cx="4160838" cy="2640532"/>
          </a:xfrm>
          <a:prstGeom prst="rect">
            <a:avLst/>
          </a:prstGeom>
        </p:spPr>
      </p:pic>
    </p:spTree>
    <p:extLst>
      <p:ext uri="{BB962C8B-B14F-4D97-AF65-F5344CB8AC3E}">
        <p14:creationId xmlns:p14="http://schemas.microsoft.com/office/powerpoint/2010/main" val="28734635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Northern Kentucky </a:t>
            </a:r>
          </a:p>
        </p:txBody>
      </p:sp>
      <p:sp>
        <p:nvSpPr>
          <p:cNvPr id="3" name="Content Placeholder 2"/>
          <p:cNvSpPr>
            <a:spLocks noGrp="1"/>
          </p:cNvSpPr>
          <p:nvPr>
            <p:ph idx="1"/>
          </p:nvPr>
        </p:nvSpPr>
        <p:spPr>
          <a:xfrm>
            <a:off x="361950" y="1108405"/>
            <a:ext cx="5486400" cy="4978069"/>
          </a:xfrm>
        </p:spPr>
        <p:txBody>
          <a:bodyPr>
            <a:noAutofit/>
          </a:bodyPr>
          <a:lstStyle/>
          <a:p>
            <a:pPr>
              <a:spcAft>
                <a:spcPts val="600"/>
              </a:spcAft>
            </a:pPr>
            <a:r>
              <a:rPr lang="en-US" sz="2500" dirty="0"/>
              <a:t>2001: 4 WIBs (OH, IN, KY) come together, with NKY Chamber, to address major layoffs</a:t>
            </a:r>
          </a:p>
          <a:p>
            <a:pPr>
              <a:spcAft>
                <a:spcPts val="600"/>
              </a:spcAft>
            </a:pPr>
            <a:r>
              <a:rPr lang="en-US" sz="2500" dirty="0"/>
              <a:t>2008: NKWIB guided system overhaul, placing the employer at the center of its service delivery approach</a:t>
            </a:r>
          </a:p>
          <a:p>
            <a:pPr>
              <a:spcAft>
                <a:spcPts val="600"/>
              </a:spcAft>
            </a:pPr>
            <a:r>
              <a:rPr lang="en-US" sz="2500" dirty="0"/>
              <a:t>Organized changes along the region’s target industry sectors: </a:t>
            </a:r>
            <a:r>
              <a:rPr lang="en-US" sz="2500" b="1" dirty="0"/>
              <a:t>advanced manufacturing, healthcare, IT/business/finance, logistics/distribution, and maintenance/installation/repair</a:t>
            </a:r>
            <a:r>
              <a:rPr lang="en-US" sz="2500" dirty="0"/>
              <a:t> </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781231">
            <a:off x="5459528" y="4365887"/>
            <a:ext cx="2909935" cy="950183"/>
          </a:xfrm>
          <a:prstGeom prst="rect">
            <a:avLst/>
          </a:prstGeom>
        </p:spPr>
      </p:pic>
      <p:sp>
        <p:nvSpPr>
          <p:cNvPr id="6" name="Slide Number Placeholder 5">
            <a:extLst>
              <a:ext uri="{FF2B5EF4-FFF2-40B4-BE49-F238E27FC236}">
                <a16:creationId xmlns:a16="http://schemas.microsoft.com/office/drawing/2014/main" id="{79DD9DE4-1DA4-4416-A765-87F828DA42CB}"/>
              </a:ext>
            </a:extLst>
          </p:cNvPr>
          <p:cNvSpPr>
            <a:spLocks noGrp="1"/>
          </p:cNvSpPr>
          <p:nvPr>
            <p:ph type="sldNum" sz="quarter" idx="10"/>
          </p:nvPr>
        </p:nvSpPr>
        <p:spPr/>
        <p:txBody>
          <a:bodyPr/>
          <a:lstStyle/>
          <a:p>
            <a:fld id="{3C00E0C1-0C22-4652-BCFC-CCCFF73EC83E}" type="slidenum">
              <a:rPr lang="en-US" smtClean="0"/>
              <a:pPr/>
              <a:t>36</a:t>
            </a:fld>
            <a:endParaRPr lang="en-US" dirty="0"/>
          </a:p>
        </p:txBody>
      </p:sp>
    </p:spTree>
    <p:extLst>
      <p:ext uri="{BB962C8B-B14F-4D97-AF65-F5344CB8AC3E}">
        <p14:creationId xmlns:p14="http://schemas.microsoft.com/office/powerpoint/2010/main" val="6143048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Northern Kentucky</a:t>
            </a:r>
          </a:p>
        </p:txBody>
      </p:sp>
      <p:sp>
        <p:nvSpPr>
          <p:cNvPr id="3" name="Content Placeholder 2"/>
          <p:cNvSpPr>
            <a:spLocks noGrp="1"/>
          </p:cNvSpPr>
          <p:nvPr>
            <p:ph idx="1"/>
          </p:nvPr>
        </p:nvSpPr>
        <p:spPr>
          <a:xfrm>
            <a:off x="345990" y="1034106"/>
            <a:ext cx="7850660" cy="5114282"/>
          </a:xfrm>
        </p:spPr>
        <p:txBody>
          <a:bodyPr>
            <a:noAutofit/>
          </a:bodyPr>
          <a:lstStyle/>
          <a:p>
            <a:r>
              <a:rPr lang="en-US" sz="2500" i="1" dirty="0"/>
              <a:t>Business Services Team (BST):</a:t>
            </a:r>
            <a:r>
              <a:rPr lang="en-US" sz="2500" dirty="0"/>
              <a:t> </a:t>
            </a:r>
          </a:p>
          <a:p>
            <a:pPr lvl="1">
              <a:spcBef>
                <a:spcPts val="1200"/>
              </a:spcBef>
            </a:pPr>
            <a:r>
              <a:rPr lang="en-US" sz="2500" dirty="0">
                <a:latin typeface="+mn-lt"/>
              </a:rPr>
              <a:t>Core team = region’s BSRs, Gateway </a:t>
            </a:r>
            <a:r>
              <a:rPr lang="en-US" sz="2500" dirty="0" err="1">
                <a:latin typeface="+mn-lt"/>
              </a:rPr>
              <a:t>Comm</a:t>
            </a:r>
            <a:r>
              <a:rPr lang="en-US" sz="2500" dirty="0">
                <a:latin typeface="+mn-lt"/>
              </a:rPr>
              <a:t> &amp; Tech College’s workforce staff, economic dev., other WIB staff </a:t>
            </a:r>
          </a:p>
          <a:p>
            <a:pPr lvl="1">
              <a:spcBef>
                <a:spcPts val="1200"/>
              </a:spcBef>
            </a:pPr>
            <a:r>
              <a:rPr lang="en-US" sz="2500" dirty="0">
                <a:latin typeface="+mn-lt"/>
              </a:rPr>
              <a:t>Team meets 2x/month to coordinate business outreach., share findings from business visits </a:t>
            </a:r>
          </a:p>
          <a:p>
            <a:pPr lvl="1">
              <a:spcBef>
                <a:spcPts val="1200"/>
              </a:spcBef>
            </a:pPr>
            <a:r>
              <a:rPr lang="en-US" sz="2500" dirty="0">
                <a:latin typeface="+mn-lt"/>
              </a:rPr>
              <a:t>Orgs use a CRM database (Salesforce) to capture intel; info is accessible to all team partners </a:t>
            </a:r>
          </a:p>
          <a:p>
            <a:pPr lvl="1">
              <a:spcBef>
                <a:spcPts val="1200"/>
              </a:spcBef>
            </a:pPr>
            <a:r>
              <a:rPr lang="en-US" sz="2500" dirty="0">
                <a:latin typeface="+mn-lt"/>
              </a:rPr>
              <a:t>Other partners, including TANF and workforce readiness service providers, are integrated into meetings as appropriate</a:t>
            </a:r>
          </a:p>
        </p:txBody>
      </p:sp>
      <p:sp>
        <p:nvSpPr>
          <p:cNvPr id="6" name="Slide Number Placeholder 5">
            <a:extLst>
              <a:ext uri="{FF2B5EF4-FFF2-40B4-BE49-F238E27FC236}">
                <a16:creationId xmlns:a16="http://schemas.microsoft.com/office/drawing/2014/main" id="{12607D04-8981-4803-A4C4-3D6F8E9A1683}"/>
              </a:ext>
            </a:extLst>
          </p:cNvPr>
          <p:cNvSpPr>
            <a:spLocks noGrp="1"/>
          </p:cNvSpPr>
          <p:nvPr>
            <p:ph type="sldNum" sz="quarter" idx="10"/>
          </p:nvPr>
        </p:nvSpPr>
        <p:spPr/>
        <p:txBody>
          <a:bodyPr/>
          <a:lstStyle/>
          <a:p>
            <a:fld id="{3C00E0C1-0C22-4652-BCFC-CCCFF73EC83E}" type="slidenum">
              <a:rPr lang="en-US" smtClean="0"/>
              <a:pPr/>
              <a:t>37</a:t>
            </a:fld>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6213" y="5432340"/>
            <a:ext cx="3429000" cy="952500"/>
          </a:xfrm>
          <a:prstGeom prst="rect">
            <a:avLst/>
          </a:prstGeom>
        </p:spPr>
      </p:pic>
    </p:spTree>
    <p:extLst>
      <p:ext uri="{BB962C8B-B14F-4D97-AF65-F5344CB8AC3E}">
        <p14:creationId xmlns:p14="http://schemas.microsoft.com/office/powerpoint/2010/main" val="3749962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Northern Kentucky</a:t>
            </a:r>
            <a:endParaRPr lang="en-US" dirty="0"/>
          </a:p>
        </p:txBody>
      </p:sp>
      <p:sp>
        <p:nvSpPr>
          <p:cNvPr id="3" name="Content Placeholder 2"/>
          <p:cNvSpPr>
            <a:spLocks noGrp="1"/>
          </p:cNvSpPr>
          <p:nvPr>
            <p:ph idx="1"/>
          </p:nvPr>
        </p:nvSpPr>
        <p:spPr/>
        <p:txBody>
          <a:bodyPr/>
          <a:lstStyle/>
          <a:p>
            <a:r>
              <a:rPr lang="en-US" sz="3200" b="1">
                <a:solidFill>
                  <a:schemeClr val="accent5">
                    <a:lumMod val="75000"/>
                  </a:schemeClr>
                </a:solidFill>
              </a:rPr>
              <a:t>Sector Leads: </a:t>
            </a:r>
            <a:r>
              <a:rPr lang="en-US"/>
              <a:t>NKWIB positions certain staff as Sector Leads. Leads meet quarterly with regional higher ed, training providers for focused conversations on key industry trends/solutions, by sector. </a:t>
            </a:r>
          </a:p>
          <a:p>
            <a:r>
              <a:rPr lang="en-US" sz="3200" b="1">
                <a:solidFill>
                  <a:schemeClr val="accent5">
                    <a:lumMod val="75000"/>
                  </a:schemeClr>
                </a:solidFill>
              </a:rPr>
              <a:t>Measuring outcomes: </a:t>
            </a:r>
            <a:r>
              <a:rPr lang="en-US"/>
              <a:t>NKWIB has started tracking more meaningful employer outcomes in its target industries (beyond simple referrals, job postings and into longer-lasting engagements like OJT &amp; WBL activities)</a:t>
            </a:r>
          </a:p>
          <a:p>
            <a:endParaRPr lang="en-US" dirty="0"/>
          </a:p>
        </p:txBody>
      </p:sp>
      <p:sp>
        <p:nvSpPr>
          <p:cNvPr id="6" name="Slide Number Placeholder 5">
            <a:extLst>
              <a:ext uri="{FF2B5EF4-FFF2-40B4-BE49-F238E27FC236}">
                <a16:creationId xmlns:a16="http://schemas.microsoft.com/office/drawing/2014/main" id="{B11A1795-D19A-45F7-A564-C3D804DD64ED}"/>
              </a:ext>
            </a:extLst>
          </p:cNvPr>
          <p:cNvSpPr>
            <a:spLocks noGrp="1"/>
          </p:cNvSpPr>
          <p:nvPr>
            <p:ph type="sldNum" sz="quarter" idx="10"/>
          </p:nvPr>
        </p:nvSpPr>
        <p:spPr/>
        <p:txBody>
          <a:bodyPr/>
          <a:lstStyle/>
          <a:p>
            <a:fld id="{3C00E0C1-0C22-4652-BCFC-CCCFF73EC83E}" type="slidenum">
              <a:rPr lang="en-US" smtClean="0"/>
              <a:pPr/>
              <a:t>38</a:t>
            </a:fld>
            <a:endParaRPr lang="en-US" dirty="0"/>
          </a:p>
        </p:txBody>
      </p:sp>
      <p:pic>
        <p:nvPicPr>
          <p:cNvPr id="7" name="Picture 6">
            <a:extLst>
              <a:ext uri="{FF2B5EF4-FFF2-40B4-BE49-F238E27FC236}">
                <a16:creationId xmlns:a16="http://schemas.microsoft.com/office/drawing/2014/main" id="{1AD26F54-E862-4507-8A57-D252E86DDF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6213" y="5432340"/>
            <a:ext cx="3429000" cy="952500"/>
          </a:xfrm>
          <a:prstGeom prst="rect">
            <a:avLst/>
          </a:prstGeom>
        </p:spPr>
      </p:pic>
    </p:spTree>
    <p:extLst>
      <p:ext uri="{BB962C8B-B14F-4D97-AF65-F5344CB8AC3E}">
        <p14:creationId xmlns:p14="http://schemas.microsoft.com/office/powerpoint/2010/main" val="1236286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541D5-E8B2-43E4-B64D-71D48552CB71}"/>
              </a:ext>
            </a:extLst>
          </p:cNvPr>
          <p:cNvSpPr>
            <a:spLocks noGrp="1"/>
          </p:cNvSpPr>
          <p:nvPr>
            <p:ph type="title"/>
          </p:nvPr>
        </p:nvSpPr>
        <p:spPr/>
        <p:txBody>
          <a:bodyPr/>
          <a:lstStyle/>
          <a:p>
            <a:r>
              <a:rPr lang="en-US" dirty="0"/>
              <a:t>Board Role in Facilitating Integrated Service Delivery</a:t>
            </a:r>
          </a:p>
        </p:txBody>
      </p:sp>
      <p:sp>
        <p:nvSpPr>
          <p:cNvPr id="3" name="Content Placeholder 2">
            <a:extLst>
              <a:ext uri="{FF2B5EF4-FFF2-40B4-BE49-F238E27FC236}">
                <a16:creationId xmlns:a16="http://schemas.microsoft.com/office/drawing/2014/main" id="{ED34F101-2D83-4C34-AF9D-00CC72C89BB6}"/>
              </a:ext>
            </a:extLst>
          </p:cNvPr>
          <p:cNvSpPr>
            <a:spLocks noGrp="1"/>
          </p:cNvSpPr>
          <p:nvPr>
            <p:ph idx="1"/>
          </p:nvPr>
        </p:nvSpPr>
        <p:spPr>
          <a:xfrm>
            <a:off x="345989" y="1062681"/>
            <a:ext cx="7969335" cy="5114282"/>
          </a:xfrm>
        </p:spPr>
        <p:txBody>
          <a:bodyPr>
            <a:normAutofit lnSpcReduction="10000"/>
          </a:bodyPr>
          <a:lstStyle/>
          <a:p>
            <a:r>
              <a:rPr lang="en-US" dirty="0"/>
              <a:t>Co-enrollment policy (TN: TANF and Title I. TANF pays for transportation, support services, Title I funds leveraged to pay for training materials, tuition, fees)</a:t>
            </a:r>
          </a:p>
          <a:p>
            <a:pPr lvl="0"/>
            <a:r>
              <a:rPr lang="en-US" dirty="0"/>
              <a:t>Guide staff to explore joint intake (SC example mandating one IEP format that meets standards)</a:t>
            </a:r>
          </a:p>
          <a:p>
            <a:r>
              <a:rPr lang="en-US" dirty="0"/>
              <a:t>$ for technology to support team-based case management (e.g. SARA)</a:t>
            </a:r>
          </a:p>
          <a:p>
            <a:r>
              <a:rPr lang="en-US" dirty="0"/>
              <a:t>Guidance for mapping the customer flow</a:t>
            </a:r>
          </a:p>
          <a:p>
            <a:r>
              <a:rPr lang="en-US" dirty="0"/>
              <a:t>Move to a functional approach</a:t>
            </a:r>
          </a:p>
          <a:p>
            <a:r>
              <a:rPr lang="en-US" dirty="0"/>
              <a:t>$ in budget for staff development</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80D26133-A3D8-4E84-92EC-9E8E560A50B3}"/>
              </a:ext>
            </a:extLst>
          </p:cNvPr>
          <p:cNvSpPr>
            <a:spLocks noGrp="1"/>
          </p:cNvSpPr>
          <p:nvPr>
            <p:ph type="sldNum" sz="quarter" idx="10"/>
          </p:nvPr>
        </p:nvSpPr>
        <p:spPr/>
        <p:txBody>
          <a:bodyPr/>
          <a:lstStyle/>
          <a:p>
            <a:fld id="{3C00E0C1-0C22-4652-BCFC-CCCFF73EC83E}" type="slidenum">
              <a:rPr lang="en-US" smtClean="0"/>
              <a:pPr/>
              <a:t>39</a:t>
            </a:fld>
            <a:endParaRPr lang="en-US" dirty="0"/>
          </a:p>
        </p:txBody>
      </p:sp>
    </p:spTree>
    <p:extLst>
      <p:ext uri="{BB962C8B-B14F-4D97-AF65-F5344CB8AC3E}">
        <p14:creationId xmlns:p14="http://schemas.microsoft.com/office/powerpoint/2010/main" val="4124246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8C3C45-D8A9-49C1-B129-850712E060A2}"/>
              </a:ext>
            </a:extLst>
          </p:cNvPr>
          <p:cNvSpPr>
            <a:spLocks noGrp="1"/>
          </p:cNvSpPr>
          <p:nvPr>
            <p:ph idx="1"/>
          </p:nvPr>
        </p:nvSpPr>
        <p:spPr>
          <a:xfrm>
            <a:off x="2801256" y="2590892"/>
            <a:ext cx="5755793" cy="1920240"/>
          </a:xfrm>
        </p:spPr>
        <p:txBody>
          <a:bodyPr/>
          <a:lstStyle/>
          <a:p>
            <a:r>
              <a:rPr lang="en-US" dirty="0"/>
              <a:t>Todd Cohen</a:t>
            </a:r>
          </a:p>
          <a:p>
            <a:pPr lvl="1"/>
            <a:r>
              <a:rPr lang="en-US" dirty="0"/>
              <a:t>Director of Strategic Initiatives</a:t>
            </a:r>
          </a:p>
          <a:p>
            <a:pPr lvl="2"/>
            <a:r>
              <a:rPr lang="en-US" dirty="0"/>
              <a:t>Maher &amp; Maher</a:t>
            </a:r>
          </a:p>
          <a:p>
            <a:pPr lvl="3"/>
            <a:r>
              <a:rPr lang="en-US" dirty="0"/>
              <a:t>tcohen@mahernet.com</a:t>
            </a:r>
          </a:p>
        </p:txBody>
      </p:sp>
      <p:sp>
        <p:nvSpPr>
          <p:cNvPr id="3" name="Slide Number Placeholder 2">
            <a:extLst>
              <a:ext uri="{FF2B5EF4-FFF2-40B4-BE49-F238E27FC236}">
                <a16:creationId xmlns:a16="http://schemas.microsoft.com/office/drawing/2014/main" id="{2C81FF8F-A8D1-4200-839C-4C711FEEC3EC}"/>
              </a:ext>
            </a:extLst>
          </p:cNvPr>
          <p:cNvSpPr>
            <a:spLocks noGrp="1"/>
          </p:cNvSpPr>
          <p:nvPr>
            <p:ph type="sldNum" sz="quarter" idx="10"/>
          </p:nvPr>
        </p:nvSpPr>
        <p:spPr/>
        <p:txBody>
          <a:bodyPr/>
          <a:lstStyle/>
          <a:p>
            <a:fld id="{3C00E0C1-0C22-4652-BCFC-CCCFF73EC83E}" type="slidenum">
              <a:rPr lang="en-US" smtClean="0"/>
              <a:pPr/>
              <a:t>4</a:t>
            </a:fld>
            <a:endParaRPr lang="en-US" dirty="0"/>
          </a:p>
        </p:txBody>
      </p:sp>
      <p:pic>
        <p:nvPicPr>
          <p:cNvPr id="1026" name="Picture 2" descr="Todd Cohen's photo">
            <a:extLst>
              <a:ext uri="{FF2B5EF4-FFF2-40B4-BE49-F238E27FC236}">
                <a16:creationId xmlns:a16="http://schemas.microsoft.com/office/drawing/2014/main" id="{2C2F0E17-8308-4212-B5CB-66AF811D775E}"/>
              </a:ext>
            </a:extLst>
          </p:cNvPr>
          <p:cNvPicPr>
            <a:picLocks noGrp="1" noChangeAspect="1" noChangeArrowheads="1"/>
          </p:cNvPicPr>
          <p:nvPr>
            <p:ph type="pic" sz="quarter" idx="11"/>
          </p:nvPr>
        </p:nvPicPr>
        <p:blipFill rotWithShape="1">
          <a:blip r:embed="rId3">
            <a:extLst>
              <a:ext uri="{28A0092B-C50C-407E-A947-70E740481C1C}">
                <a14:useLocalDpi xmlns:a14="http://schemas.microsoft.com/office/drawing/2010/main" val="0"/>
              </a:ext>
            </a:extLst>
          </a:blip>
          <a:srcRect/>
          <a:stretch/>
        </p:blipFill>
        <p:spPr bwMode="auto">
          <a:xfrm>
            <a:off x="836378" y="2660904"/>
            <a:ext cx="1591654" cy="1536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36746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6841-F94D-46B0-8789-87832F9A0051}"/>
              </a:ext>
            </a:extLst>
          </p:cNvPr>
          <p:cNvSpPr>
            <a:spLocks noGrp="1"/>
          </p:cNvSpPr>
          <p:nvPr>
            <p:ph type="title"/>
          </p:nvPr>
        </p:nvSpPr>
        <p:spPr/>
        <p:txBody>
          <a:bodyPr/>
          <a:lstStyle/>
          <a:p>
            <a:r>
              <a:rPr lang="en-US" dirty="0"/>
              <a:t>Putting it All Together: NC WDB MOU</a:t>
            </a:r>
          </a:p>
        </p:txBody>
      </p:sp>
      <p:sp>
        <p:nvSpPr>
          <p:cNvPr id="4" name="Slide Number Placeholder 3">
            <a:extLst>
              <a:ext uri="{FF2B5EF4-FFF2-40B4-BE49-F238E27FC236}">
                <a16:creationId xmlns:a16="http://schemas.microsoft.com/office/drawing/2014/main" id="{6AC5A98F-73D4-40D0-9545-487C9495AF33}"/>
              </a:ext>
            </a:extLst>
          </p:cNvPr>
          <p:cNvSpPr>
            <a:spLocks noGrp="1"/>
          </p:cNvSpPr>
          <p:nvPr>
            <p:ph type="sldNum" sz="quarter" idx="10"/>
          </p:nvPr>
        </p:nvSpPr>
        <p:spPr/>
        <p:txBody>
          <a:bodyPr/>
          <a:lstStyle/>
          <a:p>
            <a:fld id="{3C00E0C1-0C22-4652-BCFC-CCCFF73EC83E}" type="slidenum">
              <a:rPr lang="en-US" smtClean="0"/>
              <a:pPr/>
              <a:t>40</a:t>
            </a:fld>
            <a:endParaRPr lang="en-US" dirty="0"/>
          </a:p>
        </p:txBody>
      </p:sp>
      <p:pic>
        <p:nvPicPr>
          <p:cNvPr id="5" name="Picture 4">
            <a:extLst>
              <a:ext uri="{FF2B5EF4-FFF2-40B4-BE49-F238E27FC236}">
                <a16:creationId xmlns:a16="http://schemas.microsoft.com/office/drawing/2014/main" id="{A32E8BDF-33CB-4F4B-A1FD-A443C20386B2}"/>
              </a:ext>
            </a:extLst>
          </p:cNvPr>
          <p:cNvPicPr>
            <a:picLocks noChangeAspect="1"/>
          </p:cNvPicPr>
          <p:nvPr/>
        </p:nvPicPr>
        <p:blipFill rotWithShape="1">
          <a:blip r:embed="rId3"/>
          <a:srcRect l="30158" t="23969" r="29048" b="7461"/>
          <a:stretch/>
        </p:blipFill>
        <p:spPr>
          <a:xfrm>
            <a:off x="232227" y="1767114"/>
            <a:ext cx="3687957" cy="3487057"/>
          </a:xfrm>
          <a:prstGeom prst="rect">
            <a:avLst/>
          </a:prstGeom>
          <a:effectLst>
            <a:outerShdw blurRad="50800" dist="177800" dir="2700000" algn="tl" rotWithShape="0">
              <a:prstClr val="black">
                <a:alpha val="40000"/>
              </a:prstClr>
            </a:outerShdw>
          </a:effectLst>
        </p:spPr>
      </p:pic>
      <p:sp>
        <p:nvSpPr>
          <p:cNvPr id="6" name="Speech Bubble: Rectangle 5">
            <a:extLst>
              <a:ext uri="{FF2B5EF4-FFF2-40B4-BE49-F238E27FC236}">
                <a16:creationId xmlns:a16="http://schemas.microsoft.com/office/drawing/2014/main" id="{7D00DFC8-84E4-4945-A7E6-94E28377EE3C}"/>
              </a:ext>
            </a:extLst>
          </p:cNvPr>
          <p:cNvSpPr/>
          <p:nvPr/>
        </p:nvSpPr>
        <p:spPr>
          <a:xfrm>
            <a:off x="4310744" y="1494971"/>
            <a:ext cx="4136570" cy="3951515"/>
          </a:xfrm>
          <a:prstGeom prst="wedgeRectCallout">
            <a:avLst>
              <a:gd name="adj1" fmla="val -88244"/>
              <a:gd name="adj2" fmla="val 14015"/>
            </a:avLst>
          </a:prstGeom>
          <a:solidFill>
            <a:schemeClr val="accent1">
              <a:alpha val="7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spcBef>
                <a:spcPts val="600"/>
              </a:spcBef>
              <a:spcAft>
                <a:spcPts val="600"/>
              </a:spcAft>
              <a:buFont typeface="Arial" panose="020B0604020202020204" pitchFamily="34" charset="0"/>
              <a:buChar char="•"/>
            </a:pPr>
            <a:r>
              <a:rPr lang="en-US" sz="2400" b="1" dirty="0"/>
              <a:t>Common vision</a:t>
            </a:r>
          </a:p>
          <a:p>
            <a:pPr marL="285750" indent="-285750">
              <a:spcBef>
                <a:spcPts val="600"/>
              </a:spcBef>
              <a:spcAft>
                <a:spcPts val="600"/>
              </a:spcAft>
              <a:buFont typeface="Arial" panose="020B0604020202020204" pitchFamily="34" charset="0"/>
              <a:buChar char="•"/>
            </a:pPr>
            <a:r>
              <a:rPr lang="en-US" sz="2400" b="1" dirty="0"/>
              <a:t>Staff will be integrated into functional units</a:t>
            </a:r>
          </a:p>
          <a:p>
            <a:pPr marL="285750" indent="-285750">
              <a:spcBef>
                <a:spcPts val="600"/>
              </a:spcBef>
              <a:spcAft>
                <a:spcPts val="600"/>
              </a:spcAft>
              <a:buFont typeface="Arial" panose="020B0604020202020204" pitchFamily="34" charset="0"/>
              <a:buChar char="•"/>
            </a:pPr>
            <a:r>
              <a:rPr lang="en-US" sz="2400" b="1" dirty="0"/>
              <a:t>Co-enrollment</a:t>
            </a:r>
          </a:p>
          <a:p>
            <a:pPr marL="285750" indent="-285750">
              <a:spcBef>
                <a:spcPts val="600"/>
              </a:spcBef>
              <a:spcAft>
                <a:spcPts val="600"/>
              </a:spcAft>
              <a:buFont typeface="Arial" panose="020B0604020202020204" pitchFamily="34" charset="0"/>
              <a:buChar char="•"/>
            </a:pPr>
            <a:r>
              <a:rPr lang="en-US" sz="2400" b="1" dirty="0"/>
              <a:t>Strengthened re-employment</a:t>
            </a:r>
          </a:p>
          <a:p>
            <a:pPr marL="285750" indent="-285750">
              <a:spcBef>
                <a:spcPts val="600"/>
              </a:spcBef>
              <a:spcAft>
                <a:spcPts val="600"/>
              </a:spcAft>
              <a:buFont typeface="Arial" panose="020B0604020202020204" pitchFamily="34" charset="0"/>
              <a:buChar char="•"/>
            </a:pPr>
            <a:r>
              <a:rPr lang="en-US" sz="2400" b="1" dirty="0"/>
              <a:t>Specific roles &amp; responsibilities</a:t>
            </a:r>
          </a:p>
          <a:p>
            <a:pPr marL="285750" indent="-285750">
              <a:buFont typeface="Arial" panose="020B0604020202020204" pitchFamily="34" charset="0"/>
              <a:buChar char="•"/>
            </a:pPr>
            <a:endParaRPr lang="en-US" sz="2400" b="1" dirty="0"/>
          </a:p>
        </p:txBody>
      </p:sp>
    </p:spTree>
    <p:extLst>
      <p:ext uri="{BB962C8B-B14F-4D97-AF65-F5344CB8AC3E}">
        <p14:creationId xmlns:p14="http://schemas.microsoft.com/office/powerpoint/2010/main" val="2766200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8433737" y="6517276"/>
            <a:ext cx="253063" cy="304800"/>
          </a:xfrm>
          <a:prstGeom prst="rect">
            <a:avLst/>
          </a:prstGeom>
          <a:solidFill>
            <a:schemeClr val="bg2"/>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1"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Helvetica Light"/>
              <a:ea typeface="+mn-ea"/>
              <a:cs typeface="+mn-cs"/>
              <a:sym typeface="Helvetica Light"/>
            </a:endParaRPr>
          </a:p>
        </p:txBody>
      </p:sp>
      <p:sp>
        <p:nvSpPr>
          <p:cNvPr id="4" name="Rectangle 3"/>
          <p:cNvSpPr/>
          <p:nvPr/>
        </p:nvSpPr>
        <p:spPr>
          <a:xfrm>
            <a:off x="0" y="4011"/>
            <a:ext cx="9144000" cy="1554480"/>
          </a:xfrm>
          <a:prstGeom prst="rect">
            <a:avLst/>
          </a:prstGeom>
          <a:blipFill rotWithShape="1">
            <a:blip r:embed="rId3"/>
            <a:srcRect/>
            <a:tile tx="0" ty="0" sx="100000" sy="100000" flip="none" algn="tl"/>
          </a:blip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538" tIns="50538" rIns="50538" bIns="50538" numCol="1" spcCol="37838" rtlCol="0" anchor="ctr">
            <a:spAutoFit/>
          </a:bodyPr>
          <a:lstStyle/>
          <a:p>
            <a:pPr marL="0" marR="0" lvl="0" indent="0" algn="ctr" defTabSz="820784" rtl="0" eaLnBrk="1" fontAlgn="auto" latinLnBrk="1"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Helvetica Light"/>
              <a:sym typeface="Helvetica Light"/>
            </a:endParaRPr>
          </a:p>
        </p:txBody>
      </p:sp>
      <p:sp>
        <p:nvSpPr>
          <p:cNvPr id="765" name="Shape 765"/>
          <p:cNvSpPr/>
          <p:nvPr/>
        </p:nvSpPr>
        <p:spPr>
          <a:xfrm>
            <a:off x="4158973" y="1791265"/>
            <a:ext cx="4869624" cy="73866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344639" eaLnBrk="1" fontAlgn="auto" latinLnBrk="0" hangingPunct="1">
              <a:lnSpc>
                <a:spcPct val="100000"/>
              </a:lnSpc>
              <a:spcBef>
                <a:spcPts val="0"/>
              </a:spcBef>
              <a:spcAft>
                <a:spcPts val="0"/>
              </a:spcAft>
              <a:buClrTx/>
              <a:buSzTx/>
              <a:buFontTx/>
              <a:buNone/>
              <a:tabLst/>
              <a:defRPr sz="1800"/>
            </a:pPr>
            <a:r>
              <a:rPr kumimoji="0" lang="en-US" sz="2400" b="0" i="0" u="none" strike="noStrike" kern="0" cap="none" spc="0" normalizeH="0" baseline="0" noProof="0" dirty="0">
                <a:ln>
                  <a:noFill/>
                </a:ln>
                <a:solidFill>
                  <a:srgbClr val="1B6AA3"/>
                </a:solidFill>
                <a:effectLst/>
                <a:uLnTx/>
                <a:uFillTx/>
                <a:latin typeface="BebasNeueBold"/>
                <a:ea typeface="BebasNeueBold"/>
                <a:cs typeface="BebasNeueBold"/>
                <a:sym typeface="BebasNeueBold"/>
              </a:rPr>
              <a:t>Does NOT emphasize program eligibility and program participation</a:t>
            </a:r>
            <a:endParaRPr kumimoji="0" sz="2400" b="0" i="0" u="none" strike="noStrike" kern="0" cap="none" spc="0" normalizeH="0" baseline="0" noProof="0" dirty="0">
              <a:ln>
                <a:noFill/>
              </a:ln>
              <a:solidFill>
                <a:srgbClr val="1B6AA3"/>
              </a:solidFill>
              <a:effectLst/>
              <a:uLnTx/>
              <a:uFillTx/>
              <a:latin typeface="BebasNeueBold"/>
              <a:ea typeface="BebasNeueBold"/>
              <a:cs typeface="BebasNeueBold"/>
              <a:sym typeface="BebasNeueBold"/>
            </a:endParaRPr>
          </a:p>
        </p:txBody>
      </p:sp>
      <p:sp>
        <p:nvSpPr>
          <p:cNvPr id="775" name="Shape 775"/>
          <p:cNvSpPr/>
          <p:nvPr/>
        </p:nvSpPr>
        <p:spPr>
          <a:xfrm>
            <a:off x="4097177" y="3486797"/>
            <a:ext cx="4487346" cy="73866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a:lnSpc>
                <a:spcPct val="90000"/>
              </a:lnSpc>
              <a:defRPr sz="4000" b="1">
                <a:solidFill>
                  <a:srgbClr val="8A9297"/>
                </a:solidFill>
                <a:latin typeface="BebasNeueBold"/>
                <a:ea typeface="BebasNeueBold"/>
                <a:cs typeface="BebasNeueBold"/>
                <a:sym typeface="BebasNeueBold"/>
              </a:defRPr>
            </a:lvl1pPr>
          </a:lstStyle>
          <a:p>
            <a:pPr marL="0" marR="0" lvl="0" indent="0" algn="l" defTabSz="344639" eaLnBrk="1" fontAlgn="auto" latinLnBrk="0" hangingPunct="1">
              <a:lnSpc>
                <a:spcPct val="100000"/>
              </a:lnSpc>
              <a:spcBef>
                <a:spcPts val="0"/>
              </a:spcBef>
              <a:spcAft>
                <a:spcPts val="0"/>
              </a:spcAft>
              <a:buClrTx/>
              <a:buSzTx/>
              <a:buFontTx/>
              <a:buNone/>
              <a:tabLst/>
              <a:defRPr sz="1800" b="0">
                <a:solidFill>
                  <a:srgbClr val="000000"/>
                </a:solidFill>
              </a:defRPr>
            </a:pPr>
            <a:r>
              <a:rPr kumimoji="0" lang="en-US" sz="2400" b="0" i="0" u="none" strike="noStrike" kern="0" cap="none" spc="0" normalizeH="0" baseline="0" noProof="0" dirty="0">
                <a:ln>
                  <a:noFill/>
                </a:ln>
                <a:solidFill>
                  <a:srgbClr val="1B6AA3"/>
                </a:solidFill>
                <a:effectLst/>
                <a:uLnTx/>
                <a:uFillTx/>
                <a:latin typeface="BebasNeueBold"/>
                <a:sym typeface="BebasNeueBold"/>
              </a:rPr>
              <a:t>Provides all Center customers the opportunity to:</a:t>
            </a:r>
            <a:endParaRPr kumimoji="0" sz="2400" b="0" i="0" u="none" strike="noStrike" kern="0" cap="none" spc="0" normalizeH="0" baseline="0" noProof="0" dirty="0">
              <a:ln>
                <a:noFill/>
              </a:ln>
              <a:solidFill>
                <a:srgbClr val="1B6AA3"/>
              </a:solidFill>
              <a:effectLst/>
              <a:uLnTx/>
              <a:uFillTx/>
              <a:latin typeface="BebasNeueBold"/>
              <a:sym typeface="BebasNeueBold"/>
            </a:endParaRPr>
          </a:p>
        </p:txBody>
      </p:sp>
      <p:grpSp>
        <p:nvGrpSpPr>
          <p:cNvPr id="778" name="Group 778"/>
          <p:cNvGrpSpPr/>
          <p:nvPr/>
        </p:nvGrpSpPr>
        <p:grpSpPr>
          <a:xfrm>
            <a:off x="4129523" y="4431523"/>
            <a:ext cx="4646273" cy="662605"/>
            <a:chOff x="0" y="0"/>
            <a:chExt cx="6718457" cy="504672"/>
          </a:xfrm>
        </p:grpSpPr>
        <p:sp>
          <p:nvSpPr>
            <p:cNvPr id="776" name="Shape 776"/>
            <p:cNvSpPr/>
            <p:nvPr/>
          </p:nvSpPr>
          <p:spPr>
            <a:xfrm>
              <a:off x="0" y="0"/>
              <a:ext cx="6718457" cy="504672"/>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p>
              <a:pPr marL="0" marR="0" lvl="0" indent="0" algn="ctr" defTabSz="344639" eaLnBrk="1" fontAlgn="auto" latinLnBrk="0" hangingPunct="1">
                <a:lnSpc>
                  <a:spcPct val="100000"/>
                </a:lnSpc>
                <a:spcBef>
                  <a:spcPts val="0"/>
                </a:spcBef>
                <a:spcAft>
                  <a:spcPts val="0"/>
                </a:spcAft>
                <a:buClrTx/>
                <a:buSzTx/>
                <a:buFontTx/>
                <a:buNone/>
                <a:tabLst/>
                <a:defRPr sz="3200"/>
              </a:pPr>
              <a:endParaRPr kumimoji="0" sz="1300" b="0" i="0" u="none" strike="noStrike" kern="0" cap="none" spc="0" normalizeH="0" baseline="0" noProof="0">
                <a:ln>
                  <a:noFill/>
                </a:ln>
                <a:solidFill>
                  <a:sysClr val="windowText" lastClr="000000"/>
                </a:solidFill>
                <a:effectLst/>
                <a:uLnTx/>
                <a:uFillTx/>
                <a:latin typeface="Helvetica Light"/>
                <a:sym typeface="Helvetica Light"/>
              </a:endParaRPr>
            </a:p>
          </p:txBody>
        </p:sp>
        <p:sp>
          <p:nvSpPr>
            <p:cNvPr id="777" name="Shape 777"/>
            <p:cNvSpPr/>
            <p:nvPr/>
          </p:nvSpPr>
          <p:spPr>
            <a:xfrm>
              <a:off x="408892" y="152063"/>
              <a:ext cx="6309565" cy="21410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lnSpc>
                  <a:spcPct val="110000"/>
                </a:lnSpc>
                <a:defRPr sz="2000">
                  <a:solidFill>
                    <a:srgbClr val="FFFFFF"/>
                  </a:solidFill>
                  <a:latin typeface="Roboto Regular"/>
                  <a:ea typeface="Roboto Regular"/>
                  <a:cs typeface="Roboto Regular"/>
                  <a:sym typeface="Roboto Regular"/>
                </a:defRPr>
              </a:lvl1pPr>
            </a:lstStyle>
            <a:p>
              <a:pPr marL="0" marR="0" lvl="0" indent="0" algn="l" defTabSz="344639" eaLnBrk="1" fontAlgn="auto" latinLnBrk="0" hangingPunct="1">
                <a:lnSpc>
                  <a:spcPct val="110000"/>
                </a:lnSpc>
                <a:spcBef>
                  <a:spcPts val="0"/>
                </a:spcBef>
                <a:spcAft>
                  <a:spcPts val="0"/>
                </a:spcAft>
                <a:buClrTx/>
                <a:buSzTx/>
                <a:buFontTx/>
                <a:buNone/>
                <a:tabLst/>
                <a:defRPr sz="1800">
                  <a:solidFill>
                    <a:srgbClr val="000000"/>
                  </a:solidFill>
                </a:defRPr>
              </a:pPr>
              <a:r>
                <a:rPr kumimoji="0" lang="en-US" sz="1800" b="1" i="0" u="none" strike="noStrike" kern="0" cap="none" spc="0" normalizeH="0" baseline="0" noProof="0" dirty="0">
                  <a:ln>
                    <a:noFill/>
                  </a:ln>
                  <a:solidFill>
                    <a:srgbClr val="FFFFFF"/>
                  </a:solidFill>
                  <a:effectLst/>
                  <a:uLnTx/>
                  <a:uFillTx/>
                  <a:latin typeface="Roboto Regular"/>
                  <a:sym typeface="Roboto Regular"/>
                </a:rPr>
                <a:t>Know their skills (initial assessment)</a:t>
              </a:r>
              <a:endParaRPr kumimoji="0" sz="1800" b="1" i="0" u="none" strike="noStrike" kern="0" cap="none" spc="0" normalizeH="0" baseline="0" noProof="0" dirty="0">
                <a:ln>
                  <a:noFill/>
                </a:ln>
                <a:solidFill>
                  <a:srgbClr val="FFFFFF"/>
                </a:solidFill>
                <a:effectLst/>
                <a:uLnTx/>
                <a:uFillTx/>
                <a:latin typeface="Roboto Regular"/>
                <a:sym typeface="Roboto Regular"/>
              </a:endParaRPr>
            </a:p>
          </p:txBody>
        </p:sp>
      </p:grpSp>
      <p:grpSp>
        <p:nvGrpSpPr>
          <p:cNvPr id="784" name="Group 784"/>
          <p:cNvGrpSpPr/>
          <p:nvPr/>
        </p:nvGrpSpPr>
        <p:grpSpPr>
          <a:xfrm>
            <a:off x="4129523" y="5181600"/>
            <a:ext cx="4617697" cy="662604"/>
            <a:chOff x="0" y="0"/>
            <a:chExt cx="7648173" cy="504672"/>
          </a:xfrm>
        </p:grpSpPr>
        <p:sp>
          <p:nvSpPr>
            <p:cNvPr id="782" name="Shape 782"/>
            <p:cNvSpPr/>
            <p:nvPr/>
          </p:nvSpPr>
          <p:spPr>
            <a:xfrm>
              <a:off x="0" y="0"/>
              <a:ext cx="7648173" cy="504672"/>
            </a:xfrm>
            <a:prstGeom prst="roundRect">
              <a:avLst>
                <a:gd name="adj" fmla="val 50000"/>
              </a:avLst>
            </a:prstGeom>
            <a:solidFill>
              <a:schemeClr val="accent2"/>
            </a:solidFill>
            <a:ln w="12700" cap="flat">
              <a:noFill/>
              <a:miter lim="400000"/>
            </a:ln>
            <a:effectLst/>
          </p:spPr>
          <p:txBody>
            <a:bodyPr wrap="square" lIns="0" tIns="0" rIns="0" bIns="0" numCol="1" anchor="ctr">
              <a:noAutofit/>
            </a:bodyPr>
            <a:lstStyle/>
            <a:p>
              <a:pPr marL="0" marR="0" lvl="0" indent="0" algn="ctr" defTabSz="344639" eaLnBrk="1" fontAlgn="auto" latinLnBrk="0" hangingPunct="1">
                <a:lnSpc>
                  <a:spcPct val="100000"/>
                </a:lnSpc>
                <a:spcBef>
                  <a:spcPts val="0"/>
                </a:spcBef>
                <a:spcAft>
                  <a:spcPts val="0"/>
                </a:spcAft>
                <a:buClrTx/>
                <a:buSzTx/>
                <a:buFontTx/>
                <a:buNone/>
                <a:tabLst/>
                <a:defRPr sz="3200"/>
              </a:pPr>
              <a:endParaRPr kumimoji="0" sz="1300" b="0" i="0" u="none" strike="noStrike" kern="0" cap="none" spc="0" normalizeH="0" baseline="0" noProof="0">
                <a:ln>
                  <a:noFill/>
                </a:ln>
                <a:solidFill>
                  <a:sysClr val="windowText" lastClr="000000"/>
                </a:solidFill>
                <a:effectLst/>
                <a:uLnTx/>
                <a:uFillTx/>
                <a:latin typeface="Helvetica Light"/>
                <a:sym typeface="Helvetica Light"/>
              </a:endParaRPr>
            </a:p>
          </p:txBody>
        </p:sp>
        <p:sp>
          <p:nvSpPr>
            <p:cNvPr id="783" name="Shape 783"/>
            <p:cNvSpPr/>
            <p:nvPr/>
          </p:nvSpPr>
          <p:spPr>
            <a:xfrm>
              <a:off x="468356" y="34261"/>
              <a:ext cx="7179817" cy="4641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lnSpc>
                  <a:spcPct val="110000"/>
                </a:lnSpc>
                <a:defRPr sz="2000">
                  <a:solidFill>
                    <a:srgbClr val="FFFFFF"/>
                  </a:solidFill>
                  <a:latin typeface="Roboto Regular"/>
                  <a:ea typeface="Roboto Regular"/>
                  <a:cs typeface="Roboto Regular"/>
                  <a:sym typeface="Roboto Regular"/>
                </a:defRPr>
              </a:lvl1pPr>
            </a:lstStyle>
            <a:p>
              <a:pPr marL="0" marR="0" lvl="0" indent="0" algn="l" defTabSz="344639" eaLnBrk="1" fontAlgn="auto" latinLnBrk="0" hangingPunct="1">
                <a:lnSpc>
                  <a:spcPct val="110000"/>
                </a:lnSpc>
                <a:spcBef>
                  <a:spcPts val="0"/>
                </a:spcBef>
                <a:spcAft>
                  <a:spcPts val="0"/>
                </a:spcAft>
                <a:buClrTx/>
                <a:buSzTx/>
                <a:buFontTx/>
                <a:buNone/>
                <a:tabLst/>
                <a:defRPr sz="1800">
                  <a:solidFill>
                    <a:srgbClr val="000000"/>
                  </a:solidFill>
                </a:defRPr>
              </a:pPr>
              <a:r>
                <a:rPr kumimoji="0" lang="en-US" sz="1800" b="1" i="0" u="none" strike="noStrike" kern="0" cap="none" spc="0" normalizeH="0" baseline="0" noProof="0" dirty="0">
                  <a:ln>
                    <a:noFill/>
                  </a:ln>
                  <a:solidFill>
                    <a:srgbClr val="000000"/>
                  </a:solidFill>
                  <a:effectLst/>
                  <a:uLnTx/>
                  <a:uFillTx/>
                  <a:latin typeface="Roboto Regular"/>
                  <a:sym typeface="Roboto Regular"/>
                </a:rPr>
                <a:t>Improve their skills </a:t>
              </a:r>
              <a:br>
                <a:rPr kumimoji="0" lang="en-US" sz="1800" b="1" i="0" u="none" strike="noStrike" kern="0" cap="none" spc="0" normalizeH="0" baseline="0" noProof="0" dirty="0">
                  <a:ln>
                    <a:noFill/>
                  </a:ln>
                  <a:solidFill>
                    <a:srgbClr val="000000"/>
                  </a:solidFill>
                  <a:effectLst/>
                  <a:uLnTx/>
                  <a:uFillTx/>
                  <a:latin typeface="Roboto Regular"/>
                  <a:sym typeface="Roboto Regular"/>
                </a:rPr>
              </a:br>
              <a:r>
                <a:rPr kumimoji="0" lang="en-US" sz="1800" b="1" i="0" u="none" strike="noStrike" kern="0" cap="none" spc="0" normalizeH="0" baseline="0" noProof="0" dirty="0">
                  <a:ln>
                    <a:noFill/>
                  </a:ln>
                  <a:solidFill>
                    <a:srgbClr val="000000"/>
                  </a:solidFill>
                  <a:effectLst/>
                  <a:uLnTx/>
                  <a:uFillTx/>
                  <a:latin typeface="Roboto Regular"/>
                  <a:sym typeface="Roboto Regular"/>
                </a:rPr>
                <a:t>(skill enhancement services)</a:t>
              </a:r>
              <a:endParaRPr kumimoji="0" sz="1800" b="1" i="0" u="none" strike="noStrike" kern="0" cap="none" spc="0" normalizeH="0" baseline="0" noProof="0" dirty="0">
                <a:ln>
                  <a:noFill/>
                </a:ln>
                <a:solidFill>
                  <a:srgbClr val="000000"/>
                </a:solidFill>
                <a:effectLst/>
                <a:uLnTx/>
                <a:uFillTx/>
                <a:latin typeface="Roboto Regular"/>
                <a:sym typeface="Roboto Regular"/>
              </a:endParaRPr>
            </a:p>
          </p:txBody>
        </p:sp>
      </p:grpSp>
      <p:grpSp>
        <p:nvGrpSpPr>
          <p:cNvPr id="796" name="Group 796"/>
          <p:cNvGrpSpPr/>
          <p:nvPr/>
        </p:nvGrpSpPr>
        <p:grpSpPr>
          <a:xfrm>
            <a:off x="4129263" y="5945230"/>
            <a:ext cx="4646271" cy="662607"/>
            <a:chOff x="42457" y="1814"/>
            <a:chExt cx="7311628" cy="878491"/>
          </a:xfrm>
        </p:grpSpPr>
        <p:sp>
          <p:nvSpPr>
            <p:cNvPr id="794" name="Shape 794"/>
            <p:cNvSpPr/>
            <p:nvPr/>
          </p:nvSpPr>
          <p:spPr>
            <a:xfrm>
              <a:off x="42457" y="1814"/>
              <a:ext cx="7261245" cy="878491"/>
            </a:xfrm>
            <a:prstGeom prst="roundRect">
              <a:avLst>
                <a:gd name="adj" fmla="val 50000"/>
              </a:avLst>
            </a:prstGeom>
            <a:solidFill>
              <a:schemeClr val="accent4"/>
            </a:solidFill>
            <a:ln w="12700" cap="flat">
              <a:noFill/>
              <a:miter lim="400000"/>
            </a:ln>
            <a:effectLst/>
          </p:spPr>
          <p:txBody>
            <a:bodyPr wrap="square" lIns="0" tIns="0" rIns="0" bIns="0" numCol="1" anchor="ctr">
              <a:noAutofit/>
            </a:bodyPr>
            <a:lstStyle/>
            <a:p>
              <a:pPr marL="0" marR="0" lvl="0" indent="0" algn="ctr" defTabSz="344639" eaLnBrk="1" fontAlgn="auto" latinLnBrk="0" hangingPunct="1">
                <a:lnSpc>
                  <a:spcPct val="100000"/>
                </a:lnSpc>
                <a:spcBef>
                  <a:spcPts val="0"/>
                </a:spcBef>
                <a:spcAft>
                  <a:spcPts val="0"/>
                </a:spcAft>
                <a:buClrTx/>
                <a:buSzTx/>
                <a:buFontTx/>
                <a:buNone/>
                <a:tabLst/>
                <a:defRPr sz="3200"/>
              </a:pPr>
              <a:endParaRPr kumimoji="0" sz="1300" b="0" i="0" u="none" strike="noStrike" kern="0" cap="none" spc="0" normalizeH="0" baseline="0" noProof="0">
                <a:ln>
                  <a:noFill/>
                </a:ln>
                <a:solidFill>
                  <a:sysClr val="windowText" lastClr="000000"/>
                </a:solidFill>
                <a:effectLst/>
                <a:uLnTx/>
                <a:uFillTx/>
                <a:latin typeface="Helvetica Light"/>
                <a:sym typeface="Helvetica Light"/>
              </a:endParaRPr>
            </a:p>
          </p:txBody>
        </p:sp>
        <p:sp>
          <p:nvSpPr>
            <p:cNvPr id="795" name="Shape 795"/>
            <p:cNvSpPr/>
            <p:nvPr/>
          </p:nvSpPr>
          <p:spPr>
            <a:xfrm>
              <a:off x="487450" y="103110"/>
              <a:ext cx="6866635" cy="77666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a:lnSpc>
                  <a:spcPct val="110000"/>
                </a:lnSpc>
                <a:defRPr sz="2000">
                  <a:solidFill>
                    <a:srgbClr val="FFFFFF"/>
                  </a:solidFill>
                  <a:latin typeface="Roboto Regular"/>
                  <a:ea typeface="Roboto Regular"/>
                  <a:cs typeface="Roboto Regular"/>
                  <a:sym typeface="Roboto Regular"/>
                </a:defRPr>
              </a:lvl1pPr>
            </a:lstStyle>
            <a:p>
              <a:pPr marL="0" marR="0" lvl="0" indent="0" algn="l" defTabSz="344639" eaLnBrk="1" fontAlgn="auto" latinLnBrk="0" hangingPunct="1">
                <a:lnSpc>
                  <a:spcPct val="110000"/>
                </a:lnSpc>
                <a:spcBef>
                  <a:spcPts val="0"/>
                </a:spcBef>
                <a:spcAft>
                  <a:spcPts val="0"/>
                </a:spcAft>
                <a:buClrTx/>
                <a:buSzTx/>
                <a:buFontTx/>
                <a:buNone/>
                <a:tabLst/>
                <a:defRPr sz="1800">
                  <a:solidFill>
                    <a:srgbClr val="000000"/>
                  </a:solidFill>
                </a:defRPr>
              </a:pPr>
              <a:r>
                <a:rPr kumimoji="0" lang="en-US" sz="1800" b="1" i="0" u="none" strike="noStrike" kern="0" cap="none" spc="0" normalizeH="0" baseline="0" noProof="0" dirty="0">
                  <a:ln>
                    <a:noFill/>
                  </a:ln>
                  <a:solidFill>
                    <a:srgbClr val="000000"/>
                  </a:solidFill>
                  <a:effectLst/>
                  <a:uLnTx/>
                  <a:uFillTx/>
                  <a:latin typeface="Roboto Regular"/>
                  <a:sym typeface="Roboto Regular"/>
                </a:rPr>
                <a:t>Get the job that best matches their skills (labor market information)</a:t>
              </a:r>
              <a:endParaRPr kumimoji="0" sz="1800" b="1" i="0" u="none" strike="noStrike" kern="0" cap="none" spc="0" normalizeH="0" baseline="0" noProof="0" dirty="0">
                <a:ln>
                  <a:noFill/>
                </a:ln>
                <a:solidFill>
                  <a:srgbClr val="000000"/>
                </a:solidFill>
                <a:effectLst/>
                <a:uLnTx/>
                <a:uFillTx/>
                <a:latin typeface="Roboto Regular"/>
                <a:sym typeface="Roboto Regular"/>
              </a:endParaRPr>
            </a:p>
          </p:txBody>
        </p:sp>
      </p:grpSp>
      <p:sp>
        <p:nvSpPr>
          <p:cNvPr id="56" name="Shape 572"/>
          <p:cNvSpPr txBox="1">
            <a:spLocks/>
          </p:cNvSpPr>
          <p:nvPr/>
        </p:nvSpPr>
        <p:spPr>
          <a:xfrm>
            <a:off x="689295" y="152400"/>
            <a:ext cx="7654543" cy="12954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ctr" defTabSz="346710">
              <a:defRPr sz="3800" b="1">
                <a:solidFill>
                  <a:srgbClr val="212830"/>
                </a:solidFill>
                <a:latin typeface="BebasNeueBold"/>
                <a:ea typeface="BebasNeueBold"/>
                <a:cs typeface="BebasNeueBold"/>
                <a:sym typeface="BebasNeueBold"/>
              </a:defRPr>
            </a:lvl1pPr>
            <a:lvl2pPr indent="96012" algn="ctr" defTabSz="346710">
              <a:defRPr sz="3800" b="1">
                <a:solidFill>
                  <a:srgbClr val="212830"/>
                </a:solidFill>
                <a:latin typeface="BebasNeueBold"/>
                <a:ea typeface="BebasNeueBold"/>
                <a:cs typeface="BebasNeueBold"/>
                <a:sym typeface="BebasNeueBold"/>
              </a:defRPr>
            </a:lvl2pPr>
            <a:lvl3pPr indent="192024" algn="ctr" defTabSz="346710">
              <a:defRPr sz="3800" b="1">
                <a:solidFill>
                  <a:srgbClr val="212830"/>
                </a:solidFill>
                <a:latin typeface="BebasNeueBold"/>
                <a:ea typeface="BebasNeueBold"/>
                <a:cs typeface="BebasNeueBold"/>
                <a:sym typeface="BebasNeueBold"/>
              </a:defRPr>
            </a:lvl3pPr>
            <a:lvl4pPr indent="288036" algn="ctr" defTabSz="346710">
              <a:defRPr sz="3800" b="1">
                <a:solidFill>
                  <a:srgbClr val="212830"/>
                </a:solidFill>
                <a:latin typeface="BebasNeueBold"/>
                <a:ea typeface="BebasNeueBold"/>
                <a:cs typeface="BebasNeueBold"/>
                <a:sym typeface="BebasNeueBold"/>
              </a:defRPr>
            </a:lvl4pPr>
            <a:lvl5pPr indent="384048" algn="ctr" defTabSz="346710">
              <a:defRPr sz="3800" b="1">
                <a:solidFill>
                  <a:srgbClr val="212830"/>
                </a:solidFill>
                <a:latin typeface="BebasNeueBold"/>
                <a:ea typeface="BebasNeueBold"/>
                <a:cs typeface="BebasNeueBold"/>
                <a:sym typeface="BebasNeueBold"/>
              </a:defRPr>
            </a:lvl5pPr>
            <a:lvl6pPr indent="480060" algn="ctr" defTabSz="346710">
              <a:defRPr sz="3800" b="1">
                <a:solidFill>
                  <a:srgbClr val="212830"/>
                </a:solidFill>
                <a:latin typeface="BebasNeueBold"/>
                <a:ea typeface="BebasNeueBold"/>
                <a:cs typeface="BebasNeueBold"/>
                <a:sym typeface="BebasNeueBold"/>
              </a:defRPr>
            </a:lvl6pPr>
            <a:lvl7pPr indent="576072" algn="ctr" defTabSz="346710">
              <a:defRPr sz="3800" b="1">
                <a:solidFill>
                  <a:srgbClr val="212830"/>
                </a:solidFill>
                <a:latin typeface="BebasNeueBold"/>
                <a:ea typeface="BebasNeueBold"/>
                <a:cs typeface="BebasNeueBold"/>
                <a:sym typeface="BebasNeueBold"/>
              </a:defRPr>
            </a:lvl7pPr>
            <a:lvl8pPr indent="672084" algn="ctr" defTabSz="346710">
              <a:defRPr sz="3800" b="1">
                <a:solidFill>
                  <a:srgbClr val="212830"/>
                </a:solidFill>
                <a:latin typeface="BebasNeueBold"/>
                <a:ea typeface="BebasNeueBold"/>
                <a:cs typeface="BebasNeueBold"/>
                <a:sym typeface="BebasNeueBold"/>
              </a:defRPr>
            </a:lvl8pPr>
            <a:lvl9pPr indent="768096" algn="ctr" defTabSz="346710">
              <a:defRPr sz="3800" b="1">
                <a:solidFill>
                  <a:srgbClr val="212830"/>
                </a:solidFill>
                <a:latin typeface="BebasNeueBold"/>
                <a:ea typeface="BebasNeueBold"/>
                <a:cs typeface="BebasNeueBold"/>
                <a:sym typeface="BebasNeueBold"/>
              </a:defRPr>
            </a:lvl9pPr>
          </a:lstStyle>
          <a:p>
            <a:pPr marL="0" marR="0" lvl="0" indent="0" algn="l" defTabSz="346710" eaLnBrk="1" fontAlgn="auto" latinLnBrk="0" hangingPunct="1">
              <a:lnSpc>
                <a:spcPct val="100000"/>
              </a:lnSpc>
              <a:spcBef>
                <a:spcPts val="0"/>
              </a:spcBef>
              <a:spcAft>
                <a:spcPts val="0"/>
              </a:spcAft>
              <a:buClrTx/>
              <a:buSzTx/>
              <a:buFontTx/>
              <a:buNone/>
              <a:tabLst/>
              <a:defRPr sz="1800" b="0">
                <a:solidFill>
                  <a:srgbClr val="000000"/>
                </a:solidFill>
              </a:defRPr>
            </a:pPr>
            <a:r>
              <a:rPr kumimoji="0" lang="en-US" sz="4000" b="0" i="0" u="none" strike="noStrike" kern="0" cap="none" spc="0" normalizeH="0" baseline="0" noProof="0" dirty="0">
                <a:ln>
                  <a:noFill/>
                </a:ln>
                <a:solidFill>
                  <a:srgbClr val="FFFFFF"/>
                </a:solidFill>
                <a:effectLst/>
                <a:uLnTx/>
                <a:uFillTx/>
                <a:latin typeface="BebasNeueBold"/>
                <a:sym typeface="BebasNeueBold"/>
              </a:rPr>
              <a:t>Integrated </a:t>
            </a:r>
            <a:br>
              <a:rPr kumimoji="0" lang="en-US" sz="4000" b="0" i="0" u="none" strike="noStrike" kern="0" cap="none" spc="0" normalizeH="0" baseline="0" noProof="0" dirty="0">
                <a:ln>
                  <a:noFill/>
                </a:ln>
                <a:solidFill>
                  <a:srgbClr val="FFFFFF"/>
                </a:solidFill>
                <a:effectLst/>
                <a:uLnTx/>
                <a:uFillTx/>
                <a:latin typeface="BebasNeueBold"/>
                <a:sym typeface="BebasNeueBold"/>
              </a:rPr>
            </a:br>
            <a:r>
              <a:rPr kumimoji="0" lang="en-US" sz="4000" b="0" i="0" u="none" strike="noStrike" kern="0" cap="none" spc="0" normalizeH="0" baseline="0" noProof="0" dirty="0">
                <a:ln>
                  <a:noFill/>
                </a:ln>
                <a:solidFill>
                  <a:srgbClr val="FFFFFF"/>
                </a:solidFill>
                <a:effectLst/>
                <a:uLnTx/>
                <a:uFillTx/>
                <a:latin typeface="BebasNeueBold"/>
                <a:sym typeface="BebasNeueBold"/>
              </a:rPr>
              <a:t>Customer Flow …</a:t>
            </a:r>
          </a:p>
        </p:txBody>
      </p:sp>
      <p:sp>
        <p:nvSpPr>
          <p:cNvPr id="58" name="Rectangle 57"/>
          <p:cNvSpPr/>
          <p:nvPr/>
        </p:nvSpPr>
        <p:spPr>
          <a:xfrm>
            <a:off x="0" y="6332409"/>
            <a:ext cx="996984" cy="594324"/>
          </a:xfrm>
          <a:prstGeom prst="rect">
            <a:avLst/>
          </a:prstGeom>
          <a:solidFill>
            <a:schemeClr val="bg2"/>
          </a:solidFill>
          <a:ln w="12700" cap="flat">
            <a:solidFill>
              <a:schemeClr val="bg2"/>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448" tIns="50448" rIns="50448" bIns="50448" numCol="1" spcCol="37748" rtlCol="0" anchor="ctr">
            <a:spAutoFit/>
          </a:bodyPr>
          <a:lstStyle/>
          <a:p>
            <a:pPr marL="0" marR="0" lvl="0" indent="0" algn="ctr" defTabSz="819164" rtl="0" eaLnBrk="1" fontAlgn="auto" latinLnBrk="1"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Helvetica Light"/>
              <a:sym typeface="Helvetica Light"/>
            </a:endParaRPr>
          </a:p>
        </p:txBody>
      </p:sp>
      <p:pic>
        <p:nvPicPr>
          <p:cNvPr id="26" name="Picture 2" descr="S:\CA Initiatives\One-Stop\Centers\Pics for Sign\Black male professional.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368" t="8298" r="6053" b="14771"/>
          <a:stretch/>
        </p:blipFill>
        <p:spPr bwMode="auto">
          <a:xfrm rot="20983779">
            <a:off x="505853" y="2183850"/>
            <a:ext cx="2677273" cy="370617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Shape 810"/>
          <p:cNvSpPr/>
          <p:nvPr/>
        </p:nvSpPr>
        <p:spPr>
          <a:xfrm>
            <a:off x="3434080" y="3564660"/>
            <a:ext cx="481345" cy="550140"/>
          </a:xfrm>
          <a:custGeom>
            <a:avLst/>
            <a:gdLst/>
            <a:ahLst/>
            <a:cxnLst>
              <a:cxn ang="0">
                <a:pos x="wd2" y="hd2"/>
              </a:cxn>
              <a:cxn ang="5400000">
                <a:pos x="wd2" y="hd2"/>
              </a:cxn>
              <a:cxn ang="10800000">
                <a:pos x="wd2" y="hd2"/>
              </a:cxn>
              <a:cxn ang="16200000">
                <a:pos x="wd2" y="hd2"/>
              </a:cxn>
            </a:cxnLst>
            <a:rect l="0" t="0" r="r" b="b"/>
            <a:pathLst>
              <a:path w="21600" h="21600" extrusionOk="0">
                <a:moveTo>
                  <a:pt x="19830" y="20253"/>
                </a:moveTo>
                <a:lnTo>
                  <a:pt x="17422" y="20253"/>
                </a:lnTo>
                <a:lnTo>
                  <a:pt x="17422" y="17013"/>
                </a:lnTo>
                <a:cubicBezTo>
                  <a:pt x="17422" y="16642"/>
                  <a:pt x="17026" y="16339"/>
                  <a:pt x="16536" y="16339"/>
                </a:cubicBezTo>
                <a:cubicBezTo>
                  <a:pt x="16047" y="16339"/>
                  <a:pt x="15651" y="16642"/>
                  <a:pt x="15651" y="17013"/>
                </a:cubicBezTo>
                <a:lnTo>
                  <a:pt x="15651" y="20253"/>
                </a:lnTo>
                <a:lnTo>
                  <a:pt x="5950" y="20253"/>
                </a:lnTo>
                <a:lnTo>
                  <a:pt x="5950" y="17013"/>
                </a:lnTo>
                <a:cubicBezTo>
                  <a:pt x="5950" y="16642"/>
                  <a:pt x="5553" y="16339"/>
                  <a:pt x="5064" y="16339"/>
                </a:cubicBezTo>
                <a:cubicBezTo>
                  <a:pt x="4575" y="16339"/>
                  <a:pt x="4179" y="16642"/>
                  <a:pt x="4179" y="17013"/>
                </a:cubicBezTo>
                <a:lnTo>
                  <a:pt x="4179" y="20253"/>
                </a:lnTo>
                <a:lnTo>
                  <a:pt x="1771" y="20253"/>
                </a:lnTo>
                <a:lnTo>
                  <a:pt x="1771" y="15267"/>
                </a:lnTo>
                <a:cubicBezTo>
                  <a:pt x="1771" y="13776"/>
                  <a:pt x="3365" y="12564"/>
                  <a:pt x="5322" y="12564"/>
                </a:cubicBezTo>
                <a:lnTo>
                  <a:pt x="6628" y="12564"/>
                </a:lnTo>
                <a:lnTo>
                  <a:pt x="10174" y="15264"/>
                </a:lnTo>
                <a:cubicBezTo>
                  <a:pt x="10347" y="15395"/>
                  <a:pt x="10574" y="15461"/>
                  <a:pt x="10801" y="15461"/>
                </a:cubicBezTo>
                <a:cubicBezTo>
                  <a:pt x="11027" y="15461"/>
                  <a:pt x="11253" y="15395"/>
                  <a:pt x="11426" y="15264"/>
                </a:cubicBezTo>
                <a:lnTo>
                  <a:pt x="14972" y="12564"/>
                </a:lnTo>
                <a:lnTo>
                  <a:pt x="16279" y="12564"/>
                </a:lnTo>
                <a:cubicBezTo>
                  <a:pt x="18235" y="12564"/>
                  <a:pt x="19830" y="13776"/>
                  <a:pt x="19830" y="15267"/>
                </a:cubicBezTo>
                <a:cubicBezTo>
                  <a:pt x="19830" y="15267"/>
                  <a:pt x="19830" y="20253"/>
                  <a:pt x="19830" y="20253"/>
                </a:cubicBezTo>
                <a:close/>
                <a:moveTo>
                  <a:pt x="13390" y="11862"/>
                </a:moveTo>
                <a:lnTo>
                  <a:pt x="10801" y="13834"/>
                </a:lnTo>
                <a:lnTo>
                  <a:pt x="8210" y="11862"/>
                </a:lnTo>
                <a:cubicBezTo>
                  <a:pt x="9023" y="12074"/>
                  <a:pt x="9894" y="12189"/>
                  <a:pt x="10801" y="12189"/>
                </a:cubicBezTo>
                <a:cubicBezTo>
                  <a:pt x="11706" y="12189"/>
                  <a:pt x="12577" y="12074"/>
                  <a:pt x="13390" y="11862"/>
                </a:cubicBezTo>
                <a:cubicBezTo>
                  <a:pt x="13390" y="11862"/>
                  <a:pt x="13390" y="11862"/>
                  <a:pt x="13390" y="11862"/>
                </a:cubicBezTo>
                <a:close/>
                <a:moveTo>
                  <a:pt x="4565" y="6094"/>
                </a:moveTo>
                <a:cubicBezTo>
                  <a:pt x="4565" y="3477"/>
                  <a:pt x="7363" y="1348"/>
                  <a:pt x="10801" y="1348"/>
                </a:cubicBezTo>
                <a:cubicBezTo>
                  <a:pt x="14239" y="1348"/>
                  <a:pt x="17035" y="3477"/>
                  <a:pt x="17035" y="6094"/>
                </a:cubicBezTo>
                <a:cubicBezTo>
                  <a:pt x="17035" y="8712"/>
                  <a:pt x="14239" y="10842"/>
                  <a:pt x="10801" y="10842"/>
                </a:cubicBezTo>
                <a:cubicBezTo>
                  <a:pt x="7363" y="10842"/>
                  <a:pt x="4565" y="8712"/>
                  <a:pt x="4565" y="6094"/>
                </a:cubicBezTo>
                <a:cubicBezTo>
                  <a:pt x="4565" y="6094"/>
                  <a:pt x="4565" y="6094"/>
                  <a:pt x="4565" y="6094"/>
                </a:cubicBezTo>
                <a:close/>
                <a:moveTo>
                  <a:pt x="16279" y="11216"/>
                </a:moveTo>
                <a:lnTo>
                  <a:pt x="15137" y="11216"/>
                </a:lnTo>
                <a:cubicBezTo>
                  <a:pt x="17342" y="10129"/>
                  <a:pt x="18806" y="8240"/>
                  <a:pt x="18806" y="6094"/>
                </a:cubicBezTo>
                <a:cubicBezTo>
                  <a:pt x="18806" y="2734"/>
                  <a:pt x="15214" y="0"/>
                  <a:pt x="10801" y="0"/>
                </a:cubicBezTo>
                <a:cubicBezTo>
                  <a:pt x="6386" y="0"/>
                  <a:pt x="2795" y="2734"/>
                  <a:pt x="2795" y="6094"/>
                </a:cubicBezTo>
                <a:cubicBezTo>
                  <a:pt x="2795" y="8240"/>
                  <a:pt x="4258" y="10129"/>
                  <a:pt x="6464" y="11216"/>
                </a:cubicBezTo>
                <a:lnTo>
                  <a:pt x="5322" y="11216"/>
                </a:lnTo>
                <a:cubicBezTo>
                  <a:pt x="2388" y="11216"/>
                  <a:pt x="0" y="13032"/>
                  <a:pt x="0" y="15267"/>
                </a:cubicBezTo>
                <a:lnTo>
                  <a:pt x="0" y="20926"/>
                </a:lnTo>
                <a:cubicBezTo>
                  <a:pt x="0" y="21299"/>
                  <a:pt x="397" y="21600"/>
                  <a:pt x="886" y="21600"/>
                </a:cubicBezTo>
                <a:lnTo>
                  <a:pt x="20714" y="21600"/>
                </a:lnTo>
                <a:cubicBezTo>
                  <a:pt x="21203" y="21600"/>
                  <a:pt x="21600" y="21299"/>
                  <a:pt x="21600" y="20926"/>
                </a:cubicBezTo>
                <a:lnTo>
                  <a:pt x="21600" y="15267"/>
                </a:lnTo>
                <a:cubicBezTo>
                  <a:pt x="21600" y="13032"/>
                  <a:pt x="19213" y="11216"/>
                  <a:pt x="16279" y="11216"/>
                </a:cubicBezTo>
                <a:cubicBezTo>
                  <a:pt x="16279" y="11216"/>
                  <a:pt x="16279" y="11216"/>
                  <a:pt x="16279" y="11216"/>
                </a:cubicBezTo>
                <a:close/>
              </a:path>
            </a:pathLst>
          </a:custGeom>
          <a:solidFill>
            <a:schemeClr val="accent4"/>
          </a:solidFill>
          <a:ln w="12700" cap="flat">
            <a:noFill/>
            <a:miter lim="400000"/>
          </a:ln>
          <a:effectLst/>
        </p:spPr>
        <p:txBody>
          <a:bodyPr wrap="square" lIns="38100" tIns="38100" rIns="38100" bIns="38100" numCol="1" anchor="ctr">
            <a:noAutofit/>
          </a:bodyPr>
          <a:lstStyle/>
          <a:p>
            <a:pPr marL="0" marR="0" lvl="0" indent="0" algn="ctr" defTabSz="190972"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3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25" name="Shape 2697"/>
          <p:cNvSpPr/>
          <p:nvPr/>
        </p:nvSpPr>
        <p:spPr>
          <a:xfrm>
            <a:off x="3382177" y="1791265"/>
            <a:ext cx="533249" cy="612739"/>
          </a:xfrm>
          <a:custGeom>
            <a:avLst/>
            <a:gdLst/>
            <a:ahLst/>
            <a:cxnLst>
              <a:cxn ang="0">
                <a:pos x="wd2" y="hd2"/>
              </a:cxn>
              <a:cxn ang="5400000">
                <a:pos x="wd2" y="hd2"/>
              </a:cxn>
              <a:cxn ang="10800000">
                <a:pos x="wd2" y="hd2"/>
              </a:cxn>
              <a:cxn ang="16200000">
                <a:pos x="wd2" y="hd2"/>
              </a:cxn>
            </a:cxnLst>
            <a:rect l="0" t="0" r="r" b="b"/>
            <a:pathLst>
              <a:path w="21598" h="21600" extrusionOk="0">
                <a:moveTo>
                  <a:pt x="10667" y="0"/>
                </a:moveTo>
                <a:lnTo>
                  <a:pt x="5023" y="4954"/>
                </a:lnTo>
                <a:cubicBezTo>
                  <a:pt x="4554" y="5364"/>
                  <a:pt x="4554" y="6030"/>
                  <a:pt x="5023" y="6441"/>
                </a:cubicBezTo>
                <a:cubicBezTo>
                  <a:pt x="5252" y="6637"/>
                  <a:pt x="5561" y="6737"/>
                  <a:pt x="5871" y="6737"/>
                </a:cubicBezTo>
                <a:cubicBezTo>
                  <a:pt x="6182" y="6737"/>
                  <a:pt x="6491" y="6637"/>
                  <a:pt x="6719" y="6441"/>
                </a:cubicBezTo>
                <a:lnTo>
                  <a:pt x="9463" y="4028"/>
                </a:lnTo>
                <a:lnTo>
                  <a:pt x="9463" y="11044"/>
                </a:lnTo>
                <a:cubicBezTo>
                  <a:pt x="9463" y="11625"/>
                  <a:pt x="10005" y="12099"/>
                  <a:pt x="10667" y="12099"/>
                </a:cubicBezTo>
                <a:cubicBezTo>
                  <a:pt x="11329" y="12099"/>
                  <a:pt x="11870" y="11625"/>
                  <a:pt x="11870" y="11044"/>
                </a:cubicBezTo>
                <a:lnTo>
                  <a:pt x="11870" y="4028"/>
                </a:lnTo>
                <a:lnTo>
                  <a:pt x="14623" y="6441"/>
                </a:lnTo>
                <a:cubicBezTo>
                  <a:pt x="14846" y="6637"/>
                  <a:pt x="15160" y="6737"/>
                  <a:pt x="15471" y="6737"/>
                </a:cubicBezTo>
                <a:cubicBezTo>
                  <a:pt x="15782" y="6737"/>
                  <a:pt x="16091" y="6637"/>
                  <a:pt x="16319" y="6441"/>
                </a:cubicBezTo>
                <a:cubicBezTo>
                  <a:pt x="16788" y="6030"/>
                  <a:pt x="16788" y="5364"/>
                  <a:pt x="16319" y="4954"/>
                </a:cubicBezTo>
                <a:lnTo>
                  <a:pt x="10667" y="0"/>
                </a:lnTo>
                <a:close/>
                <a:moveTo>
                  <a:pt x="3601" y="7927"/>
                </a:moveTo>
                <a:cubicBezTo>
                  <a:pt x="3085" y="7927"/>
                  <a:pt x="2626" y="8215"/>
                  <a:pt x="2462" y="8646"/>
                </a:cubicBezTo>
                <a:lnTo>
                  <a:pt x="64" y="14959"/>
                </a:lnTo>
                <a:cubicBezTo>
                  <a:pt x="17" y="15067"/>
                  <a:pt x="18" y="15183"/>
                  <a:pt x="18" y="15295"/>
                </a:cubicBezTo>
                <a:cubicBezTo>
                  <a:pt x="1" y="15295"/>
                  <a:pt x="0" y="20553"/>
                  <a:pt x="0" y="20553"/>
                </a:cubicBezTo>
                <a:cubicBezTo>
                  <a:pt x="0" y="21134"/>
                  <a:pt x="541" y="21600"/>
                  <a:pt x="1203" y="21600"/>
                </a:cubicBezTo>
                <a:lnTo>
                  <a:pt x="20403" y="21600"/>
                </a:lnTo>
                <a:cubicBezTo>
                  <a:pt x="21066" y="21600"/>
                  <a:pt x="21598" y="21134"/>
                  <a:pt x="21598" y="20553"/>
                </a:cubicBezTo>
                <a:cubicBezTo>
                  <a:pt x="21598" y="20553"/>
                  <a:pt x="21600" y="15295"/>
                  <a:pt x="21589" y="15295"/>
                </a:cubicBezTo>
                <a:cubicBezTo>
                  <a:pt x="21589" y="15183"/>
                  <a:pt x="21584" y="15067"/>
                  <a:pt x="21543" y="14959"/>
                </a:cubicBezTo>
                <a:lnTo>
                  <a:pt x="19136" y="8646"/>
                </a:lnTo>
                <a:cubicBezTo>
                  <a:pt x="18972" y="8215"/>
                  <a:pt x="18512" y="7927"/>
                  <a:pt x="17997" y="7927"/>
                </a:cubicBezTo>
                <a:lnTo>
                  <a:pt x="13201" y="7927"/>
                </a:lnTo>
                <a:lnTo>
                  <a:pt x="13201" y="10037"/>
                </a:lnTo>
                <a:lnTo>
                  <a:pt x="17130" y="10037"/>
                </a:lnTo>
                <a:lnTo>
                  <a:pt x="19136" y="15295"/>
                </a:lnTo>
                <a:lnTo>
                  <a:pt x="2471" y="15295"/>
                </a:lnTo>
                <a:lnTo>
                  <a:pt x="4467" y="10037"/>
                </a:lnTo>
                <a:lnTo>
                  <a:pt x="8406" y="10037"/>
                </a:lnTo>
                <a:lnTo>
                  <a:pt x="8406" y="7927"/>
                </a:lnTo>
                <a:lnTo>
                  <a:pt x="3601" y="7927"/>
                </a:lnTo>
                <a:close/>
              </a:path>
            </a:pathLst>
          </a:custGeom>
          <a:solidFill>
            <a:schemeClr val="accent2"/>
          </a:solidFill>
          <a:ln w="12700" cap="flat">
            <a:noFill/>
            <a:miter lim="400000"/>
          </a:ln>
          <a:effectLst/>
        </p:spPr>
        <p:txBody>
          <a:bodyPr wrap="square" lIns="38100" tIns="38100" rIns="38100" bIns="38100" numCol="1" anchor="ctr">
            <a:noAutofit/>
          </a:bodyPr>
          <a:lstStyle/>
          <a:p>
            <a:pPr marL="0" marR="0" lvl="0" indent="0" algn="ctr" defTabSz="19088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3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sp>
        <p:nvSpPr>
          <p:cNvPr id="3" name="Rectangle 2"/>
          <p:cNvSpPr/>
          <p:nvPr/>
        </p:nvSpPr>
        <p:spPr>
          <a:xfrm>
            <a:off x="8775534" y="6477000"/>
            <a:ext cx="253063" cy="304800"/>
          </a:xfrm>
          <a:prstGeom prst="rect">
            <a:avLst/>
          </a:prstGeom>
          <a:solidFill>
            <a:schemeClr val="bg2"/>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1"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Helvetica Light"/>
              <a:ea typeface="+mn-ea"/>
              <a:cs typeface="+mn-cs"/>
              <a:sym typeface="Helvetica Light"/>
            </a:endParaRPr>
          </a:p>
        </p:txBody>
      </p:sp>
    </p:spTree>
    <p:extLst>
      <p:ext uri="{BB962C8B-B14F-4D97-AF65-F5344CB8AC3E}">
        <p14:creationId xmlns:p14="http://schemas.microsoft.com/office/powerpoint/2010/main" val="214703590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56"/>
                                        </p:tgtEl>
                                        <p:attrNameLst>
                                          <p:attrName>style.visibility</p:attrName>
                                        </p:attrNameLst>
                                      </p:cBhvr>
                                      <p:to>
                                        <p:strVal val="visible"/>
                                      </p:to>
                                    </p:set>
                                    <p:anim calcmode="lin" valueType="num">
                                      <p:cBhvr>
                                        <p:cTn id="7" dur="1000" fill="hold"/>
                                        <p:tgtEl>
                                          <p:spTgt spid="56"/>
                                        </p:tgtEl>
                                        <p:attrNameLst>
                                          <p:attrName>ppt_x</p:attrName>
                                        </p:attrNameLst>
                                      </p:cBhvr>
                                      <p:tavLst>
                                        <p:tav tm="0">
                                          <p:val>
                                            <p:strVal val="0-#ppt_w/2"/>
                                          </p:val>
                                        </p:tav>
                                        <p:tav tm="100000">
                                          <p:val>
                                            <p:strVal val="#ppt_x"/>
                                          </p:val>
                                        </p:tav>
                                      </p:tavLst>
                                    </p:anim>
                                    <p:anim calcmode="lin" valueType="num">
                                      <p:cBhvr>
                                        <p:cTn id="8" dur="10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23" presetClass="entr" presetSubtype="16"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2" presetClass="entr" presetSubtype="8" fill="hold" grpId="0" nodeType="afterEffect">
                                  <p:stCondLst>
                                    <p:cond delay="0"/>
                                  </p:stCondLst>
                                  <p:iterate>
                                    <p:tmAbs val="0"/>
                                  </p:iterate>
                                  <p:childTnLst>
                                    <p:set>
                                      <p:cBhvr>
                                        <p:cTn id="21" fill="hold"/>
                                        <p:tgtEl>
                                          <p:spTgt spid="765"/>
                                        </p:tgtEl>
                                        <p:attrNameLst>
                                          <p:attrName>style.visibility</p:attrName>
                                        </p:attrNameLst>
                                      </p:cBhvr>
                                      <p:to>
                                        <p:strVal val="visible"/>
                                      </p:to>
                                    </p:set>
                                    <p:animEffect transition="in" filter="wipe(left)">
                                      <p:cBhvr>
                                        <p:cTn id="22" dur="1000"/>
                                        <p:tgtEl>
                                          <p:spTgt spid="765"/>
                                        </p:tgtEl>
                                      </p:cBhvr>
                                    </p:animEffect>
                                  </p:childTnLst>
                                </p:cTn>
                              </p:par>
                            </p:childTnLst>
                          </p:cTn>
                        </p:par>
                        <p:par>
                          <p:cTn id="23" fill="hold">
                            <p:stCondLst>
                              <p:cond delay="3000"/>
                            </p:stCondLst>
                            <p:childTnLst>
                              <p:par>
                                <p:cTn id="24" presetID="23" presetClass="entr" presetSubtype="16"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childTnLst>
                                </p:cTn>
                              </p:par>
                            </p:childTnLst>
                          </p:cTn>
                        </p:par>
                        <p:par>
                          <p:cTn id="28" fill="hold">
                            <p:stCondLst>
                              <p:cond delay="3500"/>
                            </p:stCondLst>
                            <p:childTnLst>
                              <p:par>
                                <p:cTn id="29" presetID="22" presetClass="entr" presetSubtype="8" fill="hold" grpId="0" nodeType="afterEffect">
                                  <p:stCondLst>
                                    <p:cond delay="0"/>
                                  </p:stCondLst>
                                  <p:iterate>
                                    <p:tmAbs val="0"/>
                                  </p:iterate>
                                  <p:childTnLst>
                                    <p:set>
                                      <p:cBhvr>
                                        <p:cTn id="30" fill="hold"/>
                                        <p:tgtEl>
                                          <p:spTgt spid="775"/>
                                        </p:tgtEl>
                                        <p:attrNameLst>
                                          <p:attrName>style.visibility</p:attrName>
                                        </p:attrNameLst>
                                      </p:cBhvr>
                                      <p:to>
                                        <p:strVal val="visible"/>
                                      </p:to>
                                    </p:set>
                                    <p:animEffect transition="in" filter="wipe(left)">
                                      <p:cBhvr>
                                        <p:cTn id="31" dur="1000"/>
                                        <p:tgtEl>
                                          <p:spTgt spid="775"/>
                                        </p:tgtEl>
                                      </p:cBhvr>
                                    </p:animEffect>
                                  </p:childTnLst>
                                </p:cTn>
                              </p:par>
                            </p:childTnLst>
                          </p:cTn>
                        </p:par>
                        <p:par>
                          <p:cTn id="32" fill="hold">
                            <p:stCondLst>
                              <p:cond delay="4500"/>
                            </p:stCondLst>
                            <p:childTnLst>
                              <p:par>
                                <p:cTn id="33" presetID="22" presetClass="entr" presetSubtype="8" fill="hold" grpId="0" nodeType="afterEffect">
                                  <p:stCondLst>
                                    <p:cond delay="0"/>
                                  </p:stCondLst>
                                  <p:iterate>
                                    <p:tmAbs val="0"/>
                                  </p:iterate>
                                  <p:childTnLst>
                                    <p:set>
                                      <p:cBhvr>
                                        <p:cTn id="34" fill="hold"/>
                                        <p:tgtEl>
                                          <p:spTgt spid="778"/>
                                        </p:tgtEl>
                                        <p:attrNameLst>
                                          <p:attrName>style.visibility</p:attrName>
                                        </p:attrNameLst>
                                      </p:cBhvr>
                                      <p:to>
                                        <p:strVal val="visible"/>
                                      </p:to>
                                    </p:set>
                                    <p:animEffect transition="in" filter="wipe(left)">
                                      <p:cBhvr>
                                        <p:cTn id="35" dur="1000"/>
                                        <p:tgtEl>
                                          <p:spTgt spid="778"/>
                                        </p:tgtEl>
                                      </p:cBhvr>
                                    </p:animEffect>
                                  </p:childTnLst>
                                </p:cTn>
                              </p:par>
                            </p:childTnLst>
                          </p:cTn>
                        </p:par>
                        <p:par>
                          <p:cTn id="36" fill="hold">
                            <p:stCondLst>
                              <p:cond delay="5500"/>
                            </p:stCondLst>
                            <p:childTnLst>
                              <p:par>
                                <p:cTn id="37" presetID="22" presetClass="entr" presetSubtype="8" fill="hold" grpId="0" nodeType="afterEffect">
                                  <p:stCondLst>
                                    <p:cond delay="0"/>
                                  </p:stCondLst>
                                  <p:iterate>
                                    <p:tmAbs val="0"/>
                                  </p:iterate>
                                  <p:childTnLst>
                                    <p:set>
                                      <p:cBhvr>
                                        <p:cTn id="38" fill="hold"/>
                                        <p:tgtEl>
                                          <p:spTgt spid="784"/>
                                        </p:tgtEl>
                                        <p:attrNameLst>
                                          <p:attrName>style.visibility</p:attrName>
                                        </p:attrNameLst>
                                      </p:cBhvr>
                                      <p:to>
                                        <p:strVal val="visible"/>
                                      </p:to>
                                    </p:set>
                                    <p:animEffect transition="in" filter="wipe(left)">
                                      <p:cBhvr>
                                        <p:cTn id="39" dur="1000"/>
                                        <p:tgtEl>
                                          <p:spTgt spid="784"/>
                                        </p:tgtEl>
                                      </p:cBhvr>
                                    </p:animEffect>
                                  </p:childTnLst>
                                </p:cTn>
                              </p:par>
                            </p:childTnLst>
                          </p:cTn>
                        </p:par>
                        <p:par>
                          <p:cTn id="40" fill="hold">
                            <p:stCondLst>
                              <p:cond delay="6500"/>
                            </p:stCondLst>
                            <p:childTnLst>
                              <p:par>
                                <p:cTn id="41" presetID="22" presetClass="entr" presetSubtype="8" fill="hold" grpId="0" nodeType="afterEffect">
                                  <p:stCondLst>
                                    <p:cond delay="0"/>
                                  </p:stCondLst>
                                  <p:iterate>
                                    <p:tmAbs val="0"/>
                                  </p:iterate>
                                  <p:childTnLst>
                                    <p:set>
                                      <p:cBhvr>
                                        <p:cTn id="42" fill="hold"/>
                                        <p:tgtEl>
                                          <p:spTgt spid="796"/>
                                        </p:tgtEl>
                                        <p:attrNameLst>
                                          <p:attrName>style.visibility</p:attrName>
                                        </p:attrNameLst>
                                      </p:cBhvr>
                                      <p:to>
                                        <p:strVal val="visible"/>
                                      </p:to>
                                    </p:set>
                                    <p:animEffect transition="in" filter="wipe(left)">
                                      <p:cBhvr>
                                        <p:cTn id="43" dur="1000"/>
                                        <p:tgtEl>
                                          <p:spTgt spid="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5" grpId="0" animBg="1" advAuto="0"/>
      <p:bldP spid="775" grpId="0" animBg="1" advAuto="0"/>
      <p:bldP spid="778" grpId="0" animBg="1" advAuto="0"/>
      <p:bldP spid="784" grpId="0" animBg="1" advAuto="0"/>
      <p:bldP spid="796" grpId="0" animBg="1" advAuto="0"/>
      <p:bldP spid="56" grpId="0" animBg="1" advAuto="0"/>
      <p:bldP spid="24" grpId="0" animBg="1"/>
      <p:bldP spid="2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Shape 609"/>
          <p:cNvSpPr/>
          <p:nvPr/>
        </p:nvSpPr>
        <p:spPr>
          <a:xfrm>
            <a:off x="2369843" y="5990070"/>
            <a:ext cx="668185" cy="0"/>
          </a:xfrm>
          <a:prstGeom prst="line">
            <a:avLst/>
          </a:prstGeom>
          <a:ln w="254000">
            <a:solidFill>
              <a:schemeClr val="accent4"/>
            </a:solidFill>
            <a:miter lim="400000"/>
          </a:ln>
        </p:spPr>
        <p:txBody>
          <a:bodyPr lIns="0" tIns="0" rIns="0" bIns="0" anchor="ct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50" name="Shape 609"/>
          <p:cNvSpPr/>
          <p:nvPr/>
        </p:nvSpPr>
        <p:spPr>
          <a:xfrm>
            <a:off x="2413313" y="5043790"/>
            <a:ext cx="624704" cy="1"/>
          </a:xfrm>
          <a:prstGeom prst="line">
            <a:avLst/>
          </a:prstGeom>
          <a:ln w="254000">
            <a:solidFill>
              <a:schemeClr val="accent1"/>
            </a:solidFill>
            <a:miter lim="400000"/>
          </a:ln>
        </p:spPr>
        <p:txBody>
          <a:bodyPr lIns="0" tIns="0" rIns="0" bIns="0" anchor="ct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609" name="Shape 609"/>
          <p:cNvSpPr/>
          <p:nvPr/>
        </p:nvSpPr>
        <p:spPr>
          <a:xfrm>
            <a:off x="2400683" y="3958902"/>
            <a:ext cx="785635" cy="9157"/>
          </a:xfrm>
          <a:prstGeom prst="line">
            <a:avLst/>
          </a:prstGeom>
          <a:ln w="254000">
            <a:solidFill>
              <a:schemeClr val="accent2"/>
            </a:solidFill>
            <a:miter lim="400000"/>
          </a:ln>
        </p:spPr>
        <p:txBody>
          <a:bodyPr lIns="0" tIns="0" rIns="0" bIns="0" anchor="ct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612" name="Shape 612"/>
          <p:cNvSpPr/>
          <p:nvPr/>
        </p:nvSpPr>
        <p:spPr>
          <a:xfrm flipH="1">
            <a:off x="5715000" y="4083334"/>
            <a:ext cx="1030550" cy="1"/>
          </a:xfrm>
          <a:prstGeom prst="line">
            <a:avLst/>
          </a:prstGeom>
          <a:ln w="254000">
            <a:solidFill>
              <a:schemeClr val="accent2"/>
            </a:solidFill>
            <a:miter lim="400000"/>
          </a:ln>
        </p:spPr>
        <p:txBody>
          <a:bodyPr lIns="0" tIns="0" rIns="0" bIns="0" anchor="ct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52" name="Shape 612"/>
          <p:cNvSpPr/>
          <p:nvPr/>
        </p:nvSpPr>
        <p:spPr>
          <a:xfrm flipH="1">
            <a:off x="5848196" y="5097020"/>
            <a:ext cx="1063648" cy="0"/>
          </a:xfrm>
          <a:prstGeom prst="line">
            <a:avLst/>
          </a:prstGeom>
          <a:ln w="254000">
            <a:solidFill>
              <a:schemeClr val="accent1"/>
            </a:solidFill>
            <a:miter lim="400000"/>
          </a:ln>
        </p:spPr>
        <p:txBody>
          <a:bodyPr lIns="0" tIns="0" rIns="0" bIns="0" anchor="ct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599" name="Shape 599"/>
          <p:cNvSpPr/>
          <p:nvPr/>
        </p:nvSpPr>
        <p:spPr>
          <a:xfrm>
            <a:off x="1944" y="287"/>
            <a:ext cx="9144899" cy="1143957"/>
          </a:xfrm>
          <a:prstGeom prst="rect">
            <a:avLst/>
          </a:prstGeom>
          <a:blipFill>
            <a:blip r:embed="rId3"/>
            <a:tile tx="0" ty="0" sx="100000" sy="100000" flip="none" algn="tl"/>
          </a:blipFill>
          <a:ln w="12700">
            <a:miter lim="400000"/>
          </a:ln>
        </p:spPr>
        <p:txBody>
          <a:bodyPr lIns="0" tIns="0" rIns="0" bIns="0" anchor="ct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61" name="Shape 612"/>
          <p:cNvSpPr/>
          <p:nvPr/>
        </p:nvSpPr>
        <p:spPr>
          <a:xfrm flipH="1">
            <a:off x="5848196" y="6126916"/>
            <a:ext cx="994622" cy="0"/>
          </a:xfrm>
          <a:prstGeom prst="line">
            <a:avLst/>
          </a:prstGeom>
          <a:ln w="254000">
            <a:solidFill>
              <a:schemeClr val="accent4"/>
            </a:solidFill>
            <a:miter lim="400000"/>
          </a:ln>
        </p:spPr>
        <p:txBody>
          <a:bodyPr lIns="0" tIns="0" rIns="0" bIns="0" anchor="ct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pic>
        <p:nvPicPr>
          <p:cNvPr id="3079" name="Picture 7"/>
          <p:cNvPicPr>
            <a:picLocks noChangeAspect="1" noChangeArrowheads="1"/>
          </p:cNvPicPr>
          <p:nvPr/>
        </p:nvPicPr>
        <p:blipFill rotWithShape="1">
          <a:blip r:embed="rId4">
            <a:extLst>
              <a:ext uri="{28A0092B-C50C-407E-A947-70E740481C1C}">
                <a14:useLocalDpi xmlns:a14="http://schemas.microsoft.com/office/drawing/2010/main" val="0"/>
              </a:ext>
            </a:extLst>
          </a:blip>
          <a:srcRect l="7669" r="47498"/>
          <a:stretch/>
        </p:blipFill>
        <p:spPr bwMode="auto">
          <a:xfrm>
            <a:off x="2793474" y="1152398"/>
            <a:ext cx="3436803" cy="5679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0" name="Shape 600"/>
          <p:cNvSpPr>
            <a:spLocks noGrp="1"/>
          </p:cNvSpPr>
          <p:nvPr>
            <p:ph type="title"/>
          </p:nvPr>
        </p:nvSpPr>
        <p:spPr>
          <a:xfrm>
            <a:off x="377371" y="252419"/>
            <a:ext cx="8505649" cy="741978"/>
          </a:xfrm>
          <a:prstGeom prst="rect">
            <a:avLst/>
          </a:prstGeom>
        </p:spPr>
        <p:txBody>
          <a:bodyPr>
            <a:normAutofit fontScale="90000"/>
          </a:bodyPr>
          <a:lstStyle/>
          <a:p>
            <a:pPr lvl="0">
              <a:defRPr sz="1800" b="0">
                <a:solidFill>
                  <a:srgbClr val="000000"/>
                </a:solidFill>
              </a:defRPr>
            </a:pPr>
            <a:r>
              <a:rPr lang="en-US" sz="4000" dirty="0">
                <a:solidFill>
                  <a:schemeClr val="bg2"/>
                </a:solidFill>
              </a:rPr>
              <a:t>Focus on Communication &amp; Language</a:t>
            </a:r>
            <a:endParaRPr sz="4000" dirty="0">
              <a:solidFill>
                <a:schemeClr val="bg2"/>
              </a:solidFill>
            </a:endParaRPr>
          </a:p>
        </p:txBody>
      </p:sp>
      <p:sp>
        <p:nvSpPr>
          <p:cNvPr id="601" name="Shape 601"/>
          <p:cNvSpPr/>
          <p:nvPr/>
        </p:nvSpPr>
        <p:spPr>
          <a:xfrm>
            <a:off x="158443" y="2198263"/>
            <a:ext cx="1616696" cy="80021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r" defTabSz="343804" eaLnBrk="1" fontAlgn="auto" latinLnBrk="0" hangingPunct="1">
              <a:lnSpc>
                <a:spcPct val="130000"/>
              </a:lnSpc>
              <a:spcBef>
                <a:spcPts val="0"/>
              </a:spcBef>
              <a:spcAft>
                <a:spcPts val="0"/>
              </a:spcAft>
              <a:buClrTx/>
              <a:buSzTx/>
              <a:buFontTx/>
              <a:buNone/>
              <a:tabLst/>
              <a:defRPr sz="1800"/>
            </a:pPr>
            <a:r>
              <a:rPr kumimoji="0" lang="en-US" sz="2000" b="0" i="0" u="none" strike="noStrike" kern="0" cap="none" spc="0" normalizeH="0" baseline="0" noProof="0" dirty="0">
                <a:ln>
                  <a:noFill/>
                </a:ln>
                <a:solidFill>
                  <a:srgbClr val="1B6AA3"/>
                </a:solidFill>
                <a:effectLst/>
                <a:uLnTx/>
                <a:uFillTx/>
                <a:latin typeface="Roboto Bold"/>
                <a:ea typeface="Roboto Bold"/>
                <a:cs typeface="Roboto Bold"/>
                <a:sym typeface="Roboto Bold"/>
              </a:rPr>
              <a:t>“NCWorks Center Staff”</a:t>
            </a:r>
            <a:endParaRPr kumimoji="0" sz="2000" b="0" i="0" u="none" strike="noStrike" kern="0" cap="none" spc="0" normalizeH="0" baseline="0" noProof="0" dirty="0">
              <a:ln>
                <a:noFill/>
              </a:ln>
              <a:solidFill>
                <a:srgbClr val="1B6AA3"/>
              </a:solidFill>
              <a:effectLst/>
              <a:uLnTx/>
              <a:uFillTx/>
              <a:latin typeface="Roboto Bold"/>
              <a:ea typeface="Roboto Bold"/>
              <a:cs typeface="Roboto Bold"/>
              <a:sym typeface="Roboto Bold"/>
            </a:endParaRPr>
          </a:p>
        </p:txBody>
      </p:sp>
      <p:sp>
        <p:nvSpPr>
          <p:cNvPr id="602" name="Shape 602"/>
          <p:cNvSpPr/>
          <p:nvPr/>
        </p:nvSpPr>
        <p:spPr>
          <a:xfrm>
            <a:off x="158443" y="3743820"/>
            <a:ext cx="1616696" cy="40011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r" defTabSz="343804" eaLnBrk="1" fontAlgn="auto" latinLnBrk="0" hangingPunct="1">
              <a:lnSpc>
                <a:spcPct val="130000"/>
              </a:lnSpc>
              <a:spcBef>
                <a:spcPts val="0"/>
              </a:spcBef>
              <a:spcAft>
                <a:spcPts val="0"/>
              </a:spcAft>
              <a:buClrTx/>
              <a:buSzTx/>
              <a:buFontTx/>
              <a:buNone/>
              <a:tabLst/>
              <a:defRPr sz="1800"/>
            </a:pPr>
            <a:r>
              <a:rPr kumimoji="0" lang="en-US" sz="2000" b="0" i="0" u="none" strike="noStrike" kern="0" cap="none" spc="0" normalizeH="0" baseline="0" noProof="0" dirty="0">
                <a:ln>
                  <a:noFill/>
                </a:ln>
                <a:solidFill>
                  <a:srgbClr val="84CBC5"/>
                </a:solidFill>
                <a:effectLst/>
                <a:uLnTx/>
                <a:uFillTx/>
                <a:latin typeface="Roboto Bold"/>
                <a:ea typeface="Roboto Bold"/>
                <a:cs typeface="Roboto Bold"/>
                <a:sym typeface="Roboto Bold"/>
              </a:rPr>
              <a:t>“We”</a:t>
            </a:r>
            <a:endParaRPr kumimoji="0" sz="2000" b="0" i="0" u="none" strike="noStrike" kern="0" cap="none" spc="0" normalizeH="0" baseline="0" noProof="0" dirty="0">
              <a:ln>
                <a:noFill/>
              </a:ln>
              <a:solidFill>
                <a:srgbClr val="84CBC5"/>
              </a:solidFill>
              <a:effectLst/>
              <a:uLnTx/>
              <a:uFillTx/>
              <a:latin typeface="Roboto Bold"/>
              <a:ea typeface="Roboto Bold"/>
              <a:cs typeface="Roboto Bold"/>
              <a:sym typeface="Roboto Bold"/>
            </a:endParaRPr>
          </a:p>
        </p:txBody>
      </p:sp>
      <p:sp>
        <p:nvSpPr>
          <p:cNvPr id="603" name="Shape 603"/>
          <p:cNvSpPr/>
          <p:nvPr/>
        </p:nvSpPr>
        <p:spPr>
          <a:xfrm>
            <a:off x="155268" y="4838793"/>
            <a:ext cx="1616696" cy="35849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r" defTabSz="343804" eaLnBrk="1" fontAlgn="auto" latinLnBrk="0" hangingPunct="1">
              <a:lnSpc>
                <a:spcPct val="130000"/>
              </a:lnSpc>
              <a:spcBef>
                <a:spcPts val="0"/>
              </a:spcBef>
              <a:spcAft>
                <a:spcPts val="0"/>
              </a:spcAft>
              <a:buClrTx/>
              <a:buSzTx/>
              <a:buFontTx/>
              <a:buNone/>
              <a:tabLst/>
              <a:defRPr sz="1800"/>
            </a:pPr>
            <a:r>
              <a:rPr kumimoji="0" lang="en-US" sz="2000" b="0" i="0" u="none" strike="noStrike" kern="0" cap="none" spc="0" normalizeH="0" baseline="0" noProof="0" dirty="0">
                <a:ln>
                  <a:noFill/>
                </a:ln>
                <a:solidFill>
                  <a:srgbClr val="1B6AA3"/>
                </a:solidFill>
                <a:effectLst/>
                <a:uLnTx/>
                <a:uFillTx/>
                <a:latin typeface="Roboto Bold"/>
                <a:ea typeface="Roboto Bold"/>
                <a:cs typeface="Roboto Bold"/>
                <a:sym typeface="Roboto Bold"/>
              </a:rPr>
              <a:t>“Services”</a:t>
            </a:r>
            <a:endParaRPr kumimoji="0" sz="2000" b="0" i="0" u="none" strike="noStrike" kern="0" cap="none" spc="0" normalizeH="0" baseline="0" noProof="0" dirty="0">
              <a:ln>
                <a:noFill/>
              </a:ln>
              <a:solidFill>
                <a:srgbClr val="1B6AA3"/>
              </a:solidFill>
              <a:effectLst/>
              <a:uLnTx/>
              <a:uFillTx/>
              <a:latin typeface="Roboto Bold"/>
              <a:ea typeface="Roboto Bold"/>
              <a:cs typeface="Roboto Bold"/>
              <a:sym typeface="Roboto Bold"/>
            </a:endParaRPr>
          </a:p>
        </p:txBody>
      </p:sp>
      <p:sp>
        <p:nvSpPr>
          <p:cNvPr id="604" name="Shape 604"/>
          <p:cNvSpPr/>
          <p:nvPr/>
        </p:nvSpPr>
        <p:spPr>
          <a:xfrm>
            <a:off x="7260516" y="2248245"/>
            <a:ext cx="1925849" cy="1200329"/>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343804" eaLnBrk="1" fontAlgn="auto" latinLnBrk="0" hangingPunct="1">
              <a:lnSpc>
                <a:spcPct val="130000"/>
              </a:lnSpc>
              <a:spcBef>
                <a:spcPts val="0"/>
              </a:spcBef>
              <a:spcAft>
                <a:spcPts val="0"/>
              </a:spcAft>
              <a:buClrTx/>
              <a:buSzTx/>
              <a:buFontTx/>
              <a:buNone/>
              <a:tabLst/>
              <a:defRPr sz="1800"/>
            </a:pPr>
            <a:r>
              <a:rPr kumimoji="0" lang="en-US" sz="2000" b="0" i="0" u="none" strike="noStrike" kern="0" cap="none" spc="0" normalizeH="0" baseline="0" noProof="0" dirty="0">
                <a:ln>
                  <a:noFill/>
                </a:ln>
                <a:solidFill>
                  <a:srgbClr val="0070C0"/>
                </a:solidFill>
                <a:effectLst/>
                <a:uLnTx/>
                <a:uFillTx/>
                <a:latin typeface="Roboto Bold"/>
                <a:ea typeface="Roboto Bold"/>
                <a:cs typeface="Roboto Bold"/>
                <a:sym typeface="Roboto Bold"/>
              </a:rPr>
              <a:t>“DWS Staff” or “Contractor Staff”</a:t>
            </a:r>
            <a:endParaRPr kumimoji="0" sz="2000" b="0" i="0" u="none" strike="noStrike" kern="0" cap="none" spc="0" normalizeH="0" baseline="0" noProof="0" dirty="0">
              <a:ln>
                <a:noFill/>
              </a:ln>
              <a:solidFill>
                <a:srgbClr val="0070C0"/>
              </a:solidFill>
              <a:effectLst/>
              <a:uLnTx/>
              <a:uFillTx/>
              <a:latin typeface="Roboto Bold"/>
              <a:ea typeface="Roboto Bold"/>
              <a:cs typeface="Roboto Bold"/>
              <a:sym typeface="Roboto Bold"/>
            </a:endParaRPr>
          </a:p>
        </p:txBody>
      </p:sp>
      <p:sp>
        <p:nvSpPr>
          <p:cNvPr id="605" name="Shape 605"/>
          <p:cNvSpPr/>
          <p:nvPr/>
        </p:nvSpPr>
        <p:spPr>
          <a:xfrm>
            <a:off x="7384596" y="3823934"/>
            <a:ext cx="1771272" cy="800219"/>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343804" eaLnBrk="1" fontAlgn="auto" latinLnBrk="0" hangingPunct="1">
              <a:lnSpc>
                <a:spcPct val="130000"/>
              </a:lnSpc>
              <a:spcBef>
                <a:spcPts val="0"/>
              </a:spcBef>
              <a:spcAft>
                <a:spcPts val="0"/>
              </a:spcAft>
              <a:buClrTx/>
              <a:buSzTx/>
              <a:buFontTx/>
              <a:buNone/>
              <a:tabLst/>
              <a:defRPr sz="1800"/>
            </a:pPr>
            <a:r>
              <a:rPr kumimoji="0" lang="en-US" sz="2000" b="0" i="0" u="none" strike="noStrike" kern="0" cap="none" spc="0" normalizeH="0" baseline="0" noProof="0" dirty="0">
                <a:ln>
                  <a:noFill/>
                </a:ln>
                <a:solidFill>
                  <a:srgbClr val="84CBC5"/>
                </a:solidFill>
                <a:effectLst/>
                <a:uLnTx/>
                <a:uFillTx/>
                <a:latin typeface="Roboto Bold"/>
                <a:ea typeface="Roboto Bold"/>
                <a:cs typeface="Roboto Bold"/>
                <a:sym typeface="Roboto Bold"/>
              </a:rPr>
              <a:t>“Us” and “Them”</a:t>
            </a:r>
            <a:endParaRPr kumimoji="0" sz="2000" b="0" i="0" u="none" strike="noStrike" kern="0" cap="none" spc="0" normalizeH="0" baseline="0" noProof="0" dirty="0">
              <a:ln>
                <a:noFill/>
              </a:ln>
              <a:solidFill>
                <a:srgbClr val="84CBC5"/>
              </a:solidFill>
              <a:effectLst/>
              <a:uLnTx/>
              <a:uFillTx/>
              <a:latin typeface="Roboto Bold"/>
              <a:ea typeface="Roboto Bold"/>
              <a:cs typeface="Roboto Bold"/>
              <a:sym typeface="Roboto Bold"/>
            </a:endParaRPr>
          </a:p>
        </p:txBody>
      </p:sp>
      <p:sp>
        <p:nvSpPr>
          <p:cNvPr id="606" name="Shape 606"/>
          <p:cNvSpPr/>
          <p:nvPr/>
        </p:nvSpPr>
        <p:spPr>
          <a:xfrm>
            <a:off x="7414723" y="4838793"/>
            <a:ext cx="1616696" cy="35849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343804" eaLnBrk="1" fontAlgn="auto" latinLnBrk="0" hangingPunct="1">
              <a:lnSpc>
                <a:spcPct val="130000"/>
              </a:lnSpc>
              <a:spcBef>
                <a:spcPts val="0"/>
              </a:spcBef>
              <a:spcAft>
                <a:spcPts val="0"/>
              </a:spcAft>
              <a:buClrTx/>
              <a:buSzTx/>
              <a:buFontTx/>
              <a:buNone/>
              <a:tabLst/>
              <a:defRPr sz="1800"/>
            </a:pPr>
            <a:r>
              <a:rPr kumimoji="0" lang="en-US" sz="2000" b="0" i="0" u="none" strike="noStrike" kern="0" cap="none" spc="0" normalizeH="0" baseline="0" noProof="0" dirty="0">
                <a:ln>
                  <a:noFill/>
                </a:ln>
                <a:solidFill>
                  <a:srgbClr val="1B6AA3"/>
                </a:solidFill>
                <a:effectLst/>
                <a:uLnTx/>
                <a:uFillTx/>
                <a:latin typeface="Roboto Bold"/>
                <a:ea typeface="Roboto Bold"/>
                <a:cs typeface="Roboto Bold"/>
                <a:sym typeface="Roboto Bold"/>
              </a:rPr>
              <a:t>“Programs”</a:t>
            </a:r>
            <a:endParaRPr kumimoji="0" sz="2000" b="0" i="0" u="none" strike="noStrike" kern="0" cap="none" spc="0" normalizeH="0" baseline="0" noProof="0" dirty="0">
              <a:ln>
                <a:noFill/>
              </a:ln>
              <a:solidFill>
                <a:srgbClr val="1B6AA3"/>
              </a:solidFill>
              <a:effectLst/>
              <a:uLnTx/>
              <a:uFillTx/>
              <a:latin typeface="Roboto Bold"/>
              <a:ea typeface="Roboto Bold"/>
              <a:cs typeface="Roboto Bold"/>
              <a:sym typeface="Roboto Bold"/>
            </a:endParaRPr>
          </a:p>
        </p:txBody>
      </p:sp>
      <p:sp>
        <p:nvSpPr>
          <p:cNvPr id="607" name="Shape 607"/>
          <p:cNvSpPr/>
          <p:nvPr/>
        </p:nvSpPr>
        <p:spPr>
          <a:xfrm>
            <a:off x="2400655" y="2198263"/>
            <a:ext cx="1571270" cy="427645"/>
          </a:xfrm>
          <a:custGeom>
            <a:avLst/>
            <a:gdLst/>
            <a:ahLst/>
            <a:cxnLst>
              <a:cxn ang="0">
                <a:pos x="wd2" y="hd2"/>
              </a:cxn>
              <a:cxn ang="5400000">
                <a:pos x="wd2" y="hd2"/>
              </a:cxn>
              <a:cxn ang="10800000">
                <a:pos x="wd2" y="hd2"/>
              </a:cxn>
              <a:cxn ang="16200000">
                <a:pos x="wd2" y="hd2"/>
              </a:cxn>
            </a:cxnLst>
            <a:rect l="0" t="0" r="r" b="b"/>
            <a:pathLst>
              <a:path w="21600" h="21600" extrusionOk="0">
                <a:moveTo>
                  <a:pt x="0" y="21170"/>
                </a:moveTo>
                <a:lnTo>
                  <a:pt x="7840" y="21600"/>
                </a:lnTo>
                <a:lnTo>
                  <a:pt x="21600" y="0"/>
                </a:lnTo>
              </a:path>
            </a:pathLst>
          </a:custGeom>
          <a:ln w="254000">
            <a:solidFill>
              <a:schemeClr val="accent1"/>
            </a:solidFill>
            <a:miter lim="400000"/>
          </a:ln>
        </p:spPr>
        <p:txBody>
          <a:bodyPr lIns="0" tIns="0" rIns="0" bIns="0" anchor="ct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grpSp>
        <p:nvGrpSpPr>
          <p:cNvPr id="4" name="Group 3"/>
          <p:cNvGrpSpPr/>
          <p:nvPr/>
        </p:nvGrpSpPr>
        <p:grpSpPr>
          <a:xfrm>
            <a:off x="588557" y="1163041"/>
            <a:ext cx="2367551" cy="437529"/>
            <a:chOff x="1568502" y="2325343"/>
            <a:chExt cx="6313469" cy="875057"/>
          </a:xfrm>
        </p:grpSpPr>
        <p:sp>
          <p:nvSpPr>
            <p:cNvPr id="632" name="Shape 632"/>
            <p:cNvSpPr/>
            <p:nvPr/>
          </p:nvSpPr>
          <p:spPr>
            <a:xfrm>
              <a:off x="1568502" y="2393130"/>
              <a:ext cx="6313469" cy="769840"/>
            </a:xfrm>
            <a:prstGeom prst="rect">
              <a:avLst/>
            </a:prstGeom>
            <a:solidFill>
              <a:schemeClr val="accent4"/>
            </a:solidFill>
            <a:ln w="12700">
              <a:miter lim="400000"/>
            </a:ln>
          </p:spPr>
          <p:txBody>
            <a:bodyPr lIns="0" tIns="0" rIns="0" bIns="0" anchor="ct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2" name="TextBox 1"/>
            <p:cNvSpPr txBox="1"/>
            <p:nvPr/>
          </p:nvSpPr>
          <p:spPr>
            <a:xfrm>
              <a:off x="2438400" y="2325343"/>
              <a:ext cx="4992071" cy="87505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343804" rtl="0" eaLnBrk="1" fontAlgn="auto" latinLnBrk="1" hangingPunct="0">
                <a:lnSpc>
                  <a:spcPct val="100000"/>
                </a:lnSpc>
                <a:spcBef>
                  <a:spcPts val="0"/>
                </a:spcBef>
                <a:spcAft>
                  <a:spcPts val="0"/>
                </a:spcAft>
                <a:buClrTx/>
                <a:buSzTx/>
                <a:buFontTx/>
                <a:buNone/>
                <a:tabLst/>
                <a:defRPr/>
              </a:pPr>
              <a:r>
                <a:rPr kumimoji="0" lang="en-US" sz="2100" b="1" i="0" u="none" strike="noStrike" kern="0" cap="none" spc="0" normalizeH="0" baseline="0" noProof="0" dirty="0">
                  <a:ln>
                    <a:noFill/>
                  </a:ln>
                  <a:solidFill>
                    <a:srgbClr val="000000"/>
                  </a:solidFill>
                  <a:effectLst/>
                  <a:uLnTx/>
                  <a:uFillTx/>
                  <a:latin typeface="Helvetica Light"/>
                  <a:sym typeface="Helvetica Light"/>
                </a:rPr>
                <a:t>Use This</a:t>
              </a:r>
            </a:p>
          </p:txBody>
        </p:sp>
      </p:grpSp>
      <p:grpSp>
        <p:nvGrpSpPr>
          <p:cNvPr id="5" name="Group 4"/>
          <p:cNvGrpSpPr/>
          <p:nvPr/>
        </p:nvGrpSpPr>
        <p:grpSpPr>
          <a:xfrm>
            <a:off x="6515469" y="1150211"/>
            <a:ext cx="2367551" cy="425758"/>
            <a:chOff x="17373600" y="1956113"/>
            <a:chExt cx="6313470" cy="851515"/>
          </a:xfrm>
        </p:grpSpPr>
        <p:sp>
          <p:nvSpPr>
            <p:cNvPr id="633" name="Shape 633"/>
            <p:cNvSpPr/>
            <p:nvPr/>
          </p:nvSpPr>
          <p:spPr>
            <a:xfrm>
              <a:off x="17373600" y="2008210"/>
              <a:ext cx="6313470" cy="769840"/>
            </a:xfrm>
            <a:prstGeom prst="rect">
              <a:avLst/>
            </a:prstGeom>
            <a:solidFill>
              <a:schemeClr val="accent4"/>
            </a:solidFill>
            <a:ln w="12700">
              <a:miter lim="400000"/>
            </a:ln>
          </p:spPr>
          <p:txBody>
            <a:bodyPr lIns="0" tIns="0" rIns="0" bIns="0" anchor="ct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38" name="TextBox 37"/>
            <p:cNvSpPr txBox="1"/>
            <p:nvPr/>
          </p:nvSpPr>
          <p:spPr>
            <a:xfrm>
              <a:off x="17852144" y="1956113"/>
              <a:ext cx="5356377" cy="85151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343804" rtl="0" eaLnBrk="1" fontAlgn="auto" latinLnBrk="1" hangingPunct="0">
                <a:lnSpc>
                  <a:spcPct val="100000"/>
                </a:lnSpc>
                <a:spcBef>
                  <a:spcPts val="0"/>
                </a:spcBef>
                <a:spcAft>
                  <a:spcPts val="0"/>
                </a:spcAft>
                <a:buClrTx/>
                <a:buSzTx/>
                <a:buFontTx/>
                <a:buNone/>
                <a:tabLst/>
                <a:defRPr/>
              </a:pPr>
              <a:r>
                <a:rPr kumimoji="0" lang="en-US" sz="2100" b="1" i="0" u="none" strike="noStrike" kern="0" cap="none" spc="0" normalizeH="0" baseline="0" noProof="0" dirty="0">
                  <a:ln>
                    <a:noFill/>
                  </a:ln>
                  <a:solidFill>
                    <a:srgbClr val="000000"/>
                  </a:solidFill>
                  <a:effectLst/>
                  <a:uLnTx/>
                  <a:uFillTx/>
                  <a:latin typeface="Helvetica Light"/>
                  <a:sym typeface="Helvetica Light"/>
                </a:rPr>
                <a:t>Instead of This</a:t>
              </a:r>
            </a:p>
          </p:txBody>
        </p:sp>
      </p:grpSp>
      <p:grpSp>
        <p:nvGrpSpPr>
          <p:cNvPr id="12" name="Group 11"/>
          <p:cNvGrpSpPr/>
          <p:nvPr/>
        </p:nvGrpSpPr>
        <p:grpSpPr>
          <a:xfrm>
            <a:off x="1873898" y="5672938"/>
            <a:ext cx="641071" cy="635001"/>
            <a:chOff x="5173225" y="11345138"/>
            <a:chExt cx="1270001" cy="1270001"/>
          </a:xfrm>
        </p:grpSpPr>
        <p:sp>
          <p:nvSpPr>
            <p:cNvPr id="620" name="Shape 620"/>
            <p:cNvSpPr/>
            <p:nvPr/>
          </p:nvSpPr>
          <p:spPr>
            <a:xfrm>
              <a:off x="5173225" y="11345138"/>
              <a:ext cx="1270001" cy="127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40" name="Shape 541"/>
            <p:cNvSpPr/>
            <p:nvPr/>
          </p:nvSpPr>
          <p:spPr>
            <a:xfrm>
              <a:off x="5453445" y="11570012"/>
              <a:ext cx="666404" cy="729544"/>
            </a:xfrm>
            <a:custGeom>
              <a:avLst/>
              <a:gdLst/>
              <a:ahLst/>
              <a:cxnLst>
                <a:cxn ang="0">
                  <a:pos x="wd2" y="hd2"/>
                </a:cxn>
                <a:cxn ang="5400000">
                  <a:pos x="wd2" y="hd2"/>
                </a:cxn>
                <a:cxn ang="10800000">
                  <a:pos x="wd2" y="hd2"/>
                </a:cxn>
                <a:cxn ang="16200000">
                  <a:pos x="wd2" y="hd2"/>
                </a:cxn>
              </a:cxnLst>
              <a:rect l="0" t="0" r="r" b="b"/>
              <a:pathLst>
                <a:path w="21600" h="21600" extrusionOk="0">
                  <a:moveTo>
                    <a:pt x="2887" y="0"/>
                  </a:moveTo>
                  <a:cubicBezTo>
                    <a:pt x="2408" y="0"/>
                    <a:pt x="2017" y="357"/>
                    <a:pt x="2017" y="795"/>
                  </a:cubicBezTo>
                  <a:lnTo>
                    <a:pt x="2017" y="9673"/>
                  </a:lnTo>
                  <a:cubicBezTo>
                    <a:pt x="2017" y="10110"/>
                    <a:pt x="2408" y="10468"/>
                    <a:pt x="2887" y="10468"/>
                  </a:cubicBezTo>
                  <a:cubicBezTo>
                    <a:pt x="3366" y="10468"/>
                    <a:pt x="3757" y="10110"/>
                    <a:pt x="3757" y="9673"/>
                  </a:cubicBezTo>
                  <a:lnTo>
                    <a:pt x="3757" y="1589"/>
                  </a:lnTo>
                  <a:lnTo>
                    <a:pt x="12607" y="1589"/>
                  </a:lnTo>
                  <a:lnTo>
                    <a:pt x="12607" y="7685"/>
                  </a:lnTo>
                  <a:cubicBezTo>
                    <a:pt x="12607" y="8122"/>
                    <a:pt x="12998" y="8480"/>
                    <a:pt x="13477" y="8480"/>
                  </a:cubicBezTo>
                  <a:lnTo>
                    <a:pt x="19713" y="8480"/>
                  </a:lnTo>
                  <a:cubicBezTo>
                    <a:pt x="19757" y="8480"/>
                    <a:pt x="19817" y="8481"/>
                    <a:pt x="19860" y="8468"/>
                  </a:cubicBezTo>
                  <a:lnTo>
                    <a:pt x="19860" y="20011"/>
                  </a:lnTo>
                  <a:lnTo>
                    <a:pt x="3757" y="20011"/>
                  </a:lnTo>
                  <a:lnTo>
                    <a:pt x="3757" y="16829"/>
                  </a:lnTo>
                  <a:cubicBezTo>
                    <a:pt x="3757" y="16391"/>
                    <a:pt x="3366" y="16034"/>
                    <a:pt x="2887" y="16034"/>
                  </a:cubicBezTo>
                  <a:cubicBezTo>
                    <a:pt x="2408" y="16034"/>
                    <a:pt x="2017" y="16391"/>
                    <a:pt x="2017" y="16829"/>
                  </a:cubicBezTo>
                  <a:lnTo>
                    <a:pt x="2017" y="20805"/>
                  </a:lnTo>
                  <a:cubicBezTo>
                    <a:pt x="2017" y="21243"/>
                    <a:pt x="2408" y="21600"/>
                    <a:pt x="2887" y="21600"/>
                  </a:cubicBezTo>
                  <a:lnTo>
                    <a:pt x="20730" y="21600"/>
                  </a:lnTo>
                  <a:cubicBezTo>
                    <a:pt x="21209" y="21600"/>
                    <a:pt x="21600" y="21243"/>
                    <a:pt x="21600" y="20805"/>
                  </a:cubicBezTo>
                  <a:lnTo>
                    <a:pt x="21600" y="6744"/>
                  </a:lnTo>
                  <a:cubicBezTo>
                    <a:pt x="21600" y="6519"/>
                    <a:pt x="21501" y="6307"/>
                    <a:pt x="21327" y="6161"/>
                  </a:cubicBezTo>
                  <a:lnTo>
                    <a:pt x="14317" y="211"/>
                  </a:lnTo>
                  <a:cubicBezTo>
                    <a:pt x="14158" y="79"/>
                    <a:pt x="13943" y="0"/>
                    <a:pt x="13725" y="0"/>
                  </a:cubicBezTo>
                  <a:lnTo>
                    <a:pt x="2887" y="0"/>
                  </a:lnTo>
                  <a:close/>
                  <a:moveTo>
                    <a:pt x="14347" y="2411"/>
                  </a:moveTo>
                  <a:lnTo>
                    <a:pt x="19612" y="6890"/>
                  </a:lnTo>
                  <a:lnTo>
                    <a:pt x="14347" y="6890"/>
                  </a:lnTo>
                  <a:cubicBezTo>
                    <a:pt x="14347" y="6890"/>
                    <a:pt x="14347" y="2411"/>
                    <a:pt x="14347" y="2411"/>
                  </a:cubicBezTo>
                  <a:close/>
                  <a:moveTo>
                    <a:pt x="7665" y="8599"/>
                  </a:moveTo>
                  <a:cubicBezTo>
                    <a:pt x="7442" y="8610"/>
                    <a:pt x="7224" y="8702"/>
                    <a:pt x="7064" y="8867"/>
                  </a:cubicBezTo>
                  <a:cubicBezTo>
                    <a:pt x="6745" y="9198"/>
                    <a:pt x="6773" y="9701"/>
                    <a:pt x="7136" y="9992"/>
                  </a:cubicBezTo>
                  <a:lnTo>
                    <a:pt x="9981" y="12299"/>
                  </a:lnTo>
                  <a:lnTo>
                    <a:pt x="870" y="12299"/>
                  </a:lnTo>
                  <a:cubicBezTo>
                    <a:pt x="392" y="12299"/>
                    <a:pt x="0" y="12656"/>
                    <a:pt x="0" y="13094"/>
                  </a:cubicBezTo>
                  <a:cubicBezTo>
                    <a:pt x="0" y="13531"/>
                    <a:pt x="392" y="13888"/>
                    <a:pt x="870" y="13888"/>
                  </a:cubicBezTo>
                  <a:lnTo>
                    <a:pt x="9939" y="13888"/>
                  </a:lnTo>
                  <a:lnTo>
                    <a:pt x="7136" y="16168"/>
                  </a:lnTo>
                  <a:cubicBezTo>
                    <a:pt x="6773" y="16460"/>
                    <a:pt x="6744" y="16962"/>
                    <a:pt x="7064" y="17293"/>
                  </a:cubicBezTo>
                  <a:cubicBezTo>
                    <a:pt x="7238" y="17465"/>
                    <a:pt x="7473" y="17558"/>
                    <a:pt x="7720" y="17558"/>
                  </a:cubicBezTo>
                  <a:cubicBezTo>
                    <a:pt x="7923" y="17558"/>
                    <a:pt x="8125" y="17494"/>
                    <a:pt x="8300" y="17362"/>
                  </a:cubicBezTo>
                  <a:lnTo>
                    <a:pt x="12826" y="13677"/>
                  </a:lnTo>
                  <a:cubicBezTo>
                    <a:pt x="13014" y="13532"/>
                    <a:pt x="13115" y="13307"/>
                    <a:pt x="13115" y="13082"/>
                  </a:cubicBezTo>
                  <a:cubicBezTo>
                    <a:pt x="13115" y="12857"/>
                    <a:pt x="13014" y="12641"/>
                    <a:pt x="12826" y="12483"/>
                  </a:cubicBezTo>
                  <a:lnTo>
                    <a:pt x="8300" y="8802"/>
                  </a:lnTo>
                  <a:cubicBezTo>
                    <a:pt x="8118" y="8656"/>
                    <a:pt x="7888" y="8587"/>
                    <a:pt x="7665" y="8599"/>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ctr" defTabSz="190548"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grpSp>
      <p:grpSp>
        <p:nvGrpSpPr>
          <p:cNvPr id="6" name="Group 5"/>
          <p:cNvGrpSpPr/>
          <p:nvPr/>
        </p:nvGrpSpPr>
        <p:grpSpPr>
          <a:xfrm>
            <a:off x="1850781" y="2297799"/>
            <a:ext cx="664187" cy="635001"/>
            <a:chOff x="5212065" y="4594859"/>
            <a:chExt cx="1270001" cy="1270001"/>
          </a:xfrm>
        </p:grpSpPr>
        <p:sp>
          <p:nvSpPr>
            <p:cNvPr id="629" name="Shape 629"/>
            <p:cNvSpPr/>
            <p:nvPr/>
          </p:nvSpPr>
          <p:spPr>
            <a:xfrm>
              <a:off x="5212065" y="4594859"/>
              <a:ext cx="1270001" cy="127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pic>
          <p:nvPicPr>
            <p:cNvPr id="307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3023" y="4877684"/>
              <a:ext cx="77470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2" name="Shape 603"/>
          <p:cNvSpPr/>
          <p:nvPr/>
        </p:nvSpPr>
        <p:spPr>
          <a:xfrm>
            <a:off x="7414723" y="5688134"/>
            <a:ext cx="1629089" cy="96026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343804" eaLnBrk="1" fontAlgn="auto" latinLnBrk="0" hangingPunct="1">
              <a:lnSpc>
                <a:spcPct val="130000"/>
              </a:lnSpc>
              <a:spcBef>
                <a:spcPts val="0"/>
              </a:spcBef>
              <a:spcAft>
                <a:spcPts val="0"/>
              </a:spcAft>
              <a:buClrTx/>
              <a:buSzTx/>
              <a:buFontTx/>
              <a:buNone/>
              <a:tabLst/>
              <a:defRPr sz="1800"/>
            </a:pPr>
            <a:r>
              <a:rPr kumimoji="0" lang="en-US" sz="1600" b="1" i="0" u="none" strike="noStrike" kern="0" cap="none" spc="0" normalizeH="0" baseline="0" noProof="0" dirty="0">
                <a:ln>
                  <a:noFill/>
                </a:ln>
                <a:solidFill>
                  <a:srgbClr val="F47264"/>
                </a:solidFill>
                <a:effectLst/>
                <a:uLnTx/>
                <a:uFillTx/>
                <a:latin typeface="Roboto Bold"/>
                <a:ea typeface="Roboto Bold"/>
                <a:cs typeface="Roboto Bold"/>
                <a:sym typeface="Roboto Bold"/>
              </a:rPr>
              <a:t>“It’s the way we’ve always done it”</a:t>
            </a:r>
            <a:endParaRPr kumimoji="0" sz="1600" b="1" i="0" u="none" strike="noStrike" kern="0" cap="none" spc="0" normalizeH="0" baseline="0" noProof="0" dirty="0">
              <a:ln>
                <a:noFill/>
              </a:ln>
              <a:solidFill>
                <a:srgbClr val="F47264"/>
              </a:solidFill>
              <a:effectLst/>
              <a:uLnTx/>
              <a:uFillTx/>
              <a:latin typeface="Roboto Bold"/>
              <a:ea typeface="Roboto Bold"/>
              <a:cs typeface="Roboto Bold"/>
              <a:sym typeface="Roboto Bold"/>
            </a:endParaRPr>
          </a:p>
        </p:txBody>
      </p:sp>
      <p:sp>
        <p:nvSpPr>
          <p:cNvPr id="43" name="Shape 603"/>
          <p:cNvSpPr/>
          <p:nvPr/>
        </p:nvSpPr>
        <p:spPr>
          <a:xfrm>
            <a:off x="221646" y="5640195"/>
            <a:ext cx="1550687" cy="568938"/>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r" defTabSz="343804" eaLnBrk="1" fontAlgn="auto" latinLnBrk="0" hangingPunct="1">
              <a:lnSpc>
                <a:spcPct val="130000"/>
              </a:lnSpc>
              <a:spcBef>
                <a:spcPts val="0"/>
              </a:spcBef>
              <a:spcAft>
                <a:spcPts val="0"/>
              </a:spcAft>
              <a:buClrTx/>
              <a:buSzTx/>
              <a:buFontTx/>
              <a:buNone/>
              <a:tabLst/>
              <a:defRPr sz="1800"/>
            </a:pPr>
            <a:r>
              <a:rPr kumimoji="0" lang="en-US" sz="1500" b="1" i="0" u="none" strike="noStrike" kern="0" cap="none" spc="0" normalizeH="0" baseline="0" noProof="0" dirty="0">
                <a:ln>
                  <a:noFill/>
                </a:ln>
                <a:solidFill>
                  <a:srgbClr val="F47264"/>
                </a:solidFill>
                <a:effectLst/>
                <a:uLnTx/>
                <a:uFillTx/>
                <a:latin typeface="Roboto Bold"/>
                <a:ea typeface="Roboto Bold"/>
                <a:cs typeface="Roboto Bold"/>
                <a:sym typeface="Roboto Bold"/>
              </a:rPr>
              <a:t>“Let’s try a new way”</a:t>
            </a:r>
            <a:endParaRPr kumimoji="0" sz="1500" b="1" i="0" u="none" strike="noStrike" kern="0" cap="none" spc="0" normalizeH="0" baseline="0" noProof="0" dirty="0">
              <a:ln>
                <a:noFill/>
              </a:ln>
              <a:solidFill>
                <a:srgbClr val="F47264"/>
              </a:solidFill>
              <a:effectLst/>
              <a:uLnTx/>
              <a:uFillTx/>
              <a:latin typeface="Roboto Bold"/>
              <a:ea typeface="Roboto Bold"/>
              <a:cs typeface="Roboto Bold"/>
              <a:sym typeface="Roboto Bold"/>
            </a:endParaRPr>
          </a:p>
        </p:txBody>
      </p:sp>
      <p:grpSp>
        <p:nvGrpSpPr>
          <p:cNvPr id="13" name="Group 12"/>
          <p:cNvGrpSpPr/>
          <p:nvPr/>
        </p:nvGrpSpPr>
        <p:grpSpPr>
          <a:xfrm>
            <a:off x="6553569" y="5791569"/>
            <a:ext cx="642887" cy="635001"/>
            <a:chOff x="17817965" y="11570012"/>
            <a:chExt cx="1270001" cy="1270001"/>
          </a:xfrm>
        </p:grpSpPr>
        <p:sp>
          <p:nvSpPr>
            <p:cNvPr id="623" name="Shape 623"/>
            <p:cNvSpPr/>
            <p:nvPr/>
          </p:nvSpPr>
          <p:spPr>
            <a:xfrm>
              <a:off x="17817965" y="11570012"/>
              <a:ext cx="1270001" cy="127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44" name="Shape 589"/>
            <p:cNvSpPr/>
            <p:nvPr/>
          </p:nvSpPr>
          <p:spPr>
            <a:xfrm>
              <a:off x="18103724" y="11816966"/>
              <a:ext cx="698482" cy="776091"/>
            </a:xfrm>
            <a:custGeom>
              <a:avLst/>
              <a:gdLst/>
              <a:ahLst/>
              <a:cxnLst>
                <a:cxn ang="0">
                  <a:pos x="wd2" y="hd2"/>
                </a:cxn>
                <a:cxn ang="5400000">
                  <a:pos x="wd2" y="hd2"/>
                </a:cxn>
                <a:cxn ang="10800000">
                  <a:pos x="wd2" y="hd2"/>
                </a:cxn>
                <a:cxn ang="16200000">
                  <a:pos x="wd2" y="hd2"/>
                </a:cxn>
              </a:cxnLst>
              <a:rect l="0" t="0" r="r" b="b"/>
              <a:pathLst>
                <a:path w="21600" h="21600" extrusionOk="0">
                  <a:moveTo>
                    <a:pt x="10765" y="0"/>
                  </a:moveTo>
                  <a:cubicBezTo>
                    <a:pt x="10511" y="0"/>
                    <a:pt x="10302" y="183"/>
                    <a:pt x="10302" y="411"/>
                  </a:cubicBezTo>
                  <a:lnTo>
                    <a:pt x="10302" y="1654"/>
                  </a:lnTo>
                  <a:cubicBezTo>
                    <a:pt x="10302" y="1885"/>
                    <a:pt x="10511" y="2070"/>
                    <a:pt x="10765" y="2070"/>
                  </a:cubicBezTo>
                  <a:cubicBezTo>
                    <a:pt x="11019" y="2070"/>
                    <a:pt x="11227" y="1885"/>
                    <a:pt x="11227" y="1654"/>
                  </a:cubicBezTo>
                  <a:lnTo>
                    <a:pt x="11227" y="411"/>
                  </a:lnTo>
                  <a:cubicBezTo>
                    <a:pt x="11227" y="183"/>
                    <a:pt x="11019" y="0"/>
                    <a:pt x="10765" y="0"/>
                  </a:cubicBezTo>
                  <a:close/>
                  <a:moveTo>
                    <a:pt x="5824" y="1359"/>
                  </a:moveTo>
                  <a:cubicBezTo>
                    <a:pt x="5711" y="1332"/>
                    <a:pt x="5590" y="1344"/>
                    <a:pt x="5479" y="1401"/>
                  </a:cubicBezTo>
                  <a:cubicBezTo>
                    <a:pt x="5260" y="1516"/>
                    <a:pt x="5183" y="1773"/>
                    <a:pt x="5309" y="1970"/>
                  </a:cubicBezTo>
                  <a:cubicBezTo>
                    <a:pt x="5309" y="1970"/>
                    <a:pt x="6000" y="3045"/>
                    <a:pt x="6000" y="3045"/>
                  </a:cubicBezTo>
                  <a:cubicBezTo>
                    <a:pt x="6088" y="3177"/>
                    <a:pt x="6239" y="3256"/>
                    <a:pt x="6398" y="3256"/>
                  </a:cubicBezTo>
                  <a:cubicBezTo>
                    <a:pt x="6475" y="3256"/>
                    <a:pt x="6554" y="3236"/>
                    <a:pt x="6626" y="3198"/>
                  </a:cubicBezTo>
                  <a:cubicBezTo>
                    <a:pt x="6848" y="3084"/>
                    <a:pt x="6923" y="2834"/>
                    <a:pt x="6796" y="2634"/>
                  </a:cubicBezTo>
                  <a:lnTo>
                    <a:pt x="6105" y="1554"/>
                  </a:lnTo>
                  <a:cubicBezTo>
                    <a:pt x="6042" y="1455"/>
                    <a:pt x="5938" y="1387"/>
                    <a:pt x="5824" y="1359"/>
                  </a:cubicBezTo>
                  <a:close/>
                  <a:moveTo>
                    <a:pt x="15834" y="1359"/>
                  </a:moveTo>
                  <a:cubicBezTo>
                    <a:pt x="15721" y="1387"/>
                    <a:pt x="15617" y="1455"/>
                    <a:pt x="15553" y="1554"/>
                  </a:cubicBezTo>
                  <a:lnTo>
                    <a:pt x="14862" y="2634"/>
                  </a:lnTo>
                  <a:cubicBezTo>
                    <a:pt x="14736" y="2831"/>
                    <a:pt x="14811" y="3083"/>
                    <a:pt x="15032" y="3198"/>
                  </a:cubicBezTo>
                  <a:cubicBezTo>
                    <a:pt x="15103" y="3235"/>
                    <a:pt x="15183" y="3251"/>
                    <a:pt x="15260" y="3251"/>
                  </a:cubicBezTo>
                  <a:cubicBezTo>
                    <a:pt x="15420" y="3251"/>
                    <a:pt x="15571" y="3177"/>
                    <a:pt x="15659" y="3045"/>
                  </a:cubicBezTo>
                  <a:lnTo>
                    <a:pt x="16349" y="1970"/>
                  </a:lnTo>
                  <a:cubicBezTo>
                    <a:pt x="16476" y="1773"/>
                    <a:pt x="16401" y="1516"/>
                    <a:pt x="16180" y="1401"/>
                  </a:cubicBezTo>
                  <a:cubicBezTo>
                    <a:pt x="16070" y="1344"/>
                    <a:pt x="15948" y="1332"/>
                    <a:pt x="15834" y="1359"/>
                  </a:cubicBezTo>
                  <a:close/>
                  <a:moveTo>
                    <a:pt x="10847" y="3372"/>
                  </a:moveTo>
                  <a:cubicBezTo>
                    <a:pt x="6832" y="3372"/>
                    <a:pt x="3559" y="6215"/>
                    <a:pt x="3559" y="9709"/>
                  </a:cubicBezTo>
                  <a:cubicBezTo>
                    <a:pt x="3559" y="11977"/>
                    <a:pt x="4586" y="13326"/>
                    <a:pt x="5339" y="14319"/>
                  </a:cubicBezTo>
                  <a:cubicBezTo>
                    <a:pt x="5802" y="14930"/>
                    <a:pt x="6064" y="15290"/>
                    <a:pt x="6064" y="15657"/>
                  </a:cubicBezTo>
                  <a:cubicBezTo>
                    <a:pt x="6064" y="16479"/>
                    <a:pt x="6552" y="17256"/>
                    <a:pt x="7422" y="17838"/>
                  </a:cubicBezTo>
                  <a:cubicBezTo>
                    <a:pt x="7445" y="18326"/>
                    <a:pt x="7522" y="19514"/>
                    <a:pt x="7522" y="19514"/>
                  </a:cubicBezTo>
                  <a:lnTo>
                    <a:pt x="7522" y="19519"/>
                  </a:lnTo>
                  <a:cubicBezTo>
                    <a:pt x="7537" y="19857"/>
                    <a:pt x="7736" y="20544"/>
                    <a:pt x="9032" y="20931"/>
                  </a:cubicBezTo>
                  <a:cubicBezTo>
                    <a:pt x="9184" y="21132"/>
                    <a:pt x="9380" y="21315"/>
                    <a:pt x="9623" y="21463"/>
                  </a:cubicBezTo>
                  <a:cubicBezTo>
                    <a:pt x="9775" y="21555"/>
                    <a:pt x="9955" y="21600"/>
                    <a:pt x="10139" y="21600"/>
                  </a:cubicBezTo>
                  <a:lnTo>
                    <a:pt x="11549" y="21600"/>
                  </a:lnTo>
                  <a:cubicBezTo>
                    <a:pt x="11733" y="21600"/>
                    <a:pt x="11913" y="21555"/>
                    <a:pt x="12064" y="21463"/>
                  </a:cubicBezTo>
                  <a:cubicBezTo>
                    <a:pt x="12308" y="21315"/>
                    <a:pt x="12507" y="21132"/>
                    <a:pt x="12661" y="20931"/>
                  </a:cubicBezTo>
                  <a:cubicBezTo>
                    <a:pt x="13965" y="20541"/>
                    <a:pt x="14156" y="19841"/>
                    <a:pt x="14166" y="19514"/>
                  </a:cubicBezTo>
                  <a:cubicBezTo>
                    <a:pt x="14166" y="19514"/>
                    <a:pt x="14243" y="18326"/>
                    <a:pt x="14265" y="17838"/>
                  </a:cubicBezTo>
                  <a:cubicBezTo>
                    <a:pt x="15136" y="17258"/>
                    <a:pt x="15623" y="16479"/>
                    <a:pt x="15623" y="15657"/>
                  </a:cubicBezTo>
                  <a:cubicBezTo>
                    <a:pt x="15623" y="15292"/>
                    <a:pt x="15888" y="14932"/>
                    <a:pt x="16355" y="14314"/>
                  </a:cubicBezTo>
                  <a:cubicBezTo>
                    <a:pt x="17101" y="13329"/>
                    <a:pt x="18129" y="11979"/>
                    <a:pt x="18129" y="9709"/>
                  </a:cubicBezTo>
                  <a:cubicBezTo>
                    <a:pt x="18129" y="6215"/>
                    <a:pt x="14861" y="3372"/>
                    <a:pt x="10847" y="3372"/>
                  </a:cubicBezTo>
                  <a:close/>
                  <a:moveTo>
                    <a:pt x="1657" y="4731"/>
                  </a:moveTo>
                  <a:cubicBezTo>
                    <a:pt x="1542" y="4758"/>
                    <a:pt x="1439" y="4827"/>
                    <a:pt x="1376" y="4926"/>
                  </a:cubicBezTo>
                  <a:cubicBezTo>
                    <a:pt x="1249" y="5123"/>
                    <a:pt x="1327" y="5378"/>
                    <a:pt x="1545" y="5495"/>
                  </a:cubicBezTo>
                  <a:lnTo>
                    <a:pt x="2740" y="6111"/>
                  </a:lnTo>
                  <a:cubicBezTo>
                    <a:pt x="2812" y="6149"/>
                    <a:pt x="2891" y="6169"/>
                    <a:pt x="2968" y="6169"/>
                  </a:cubicBezTo>
                  <a:cubicBezTo>
                    <a:pt x="3127" y="6169"/>
                    <a:pt x="3284" y="6093"/>
                    <a:pt x="3372" y="5958"/>
                  </a:cubicBezTo>
                  <a:cubicBezTo>
                    <a:pt x="3498" y="5762"/>
                    <a:pt x="3423" y="5511"/>
                    <a:pt x="3202" y="5395"/>
                  </a:cubicBezTo>
                  <a:lnTo>
                    <a:pt x="2002" y="4773"/>
                  </a:lnTo>
                  <a:cubicBezTo>
                    <a:pt x="1892" y="4716"/>
                    <a:pt x="1771" y="4704"/>
                    <a:pt x="1657" y="4731"/>
                  </a:cubicBezTo>
                  <a:close/>
                  <a:moveTo>
                    <a:pt x="19949" y="4731"/>
                  </a:moveTo>
                  <a:cubicBezTo>
                    <a:pt x="19835" y="4704"/>
                    <a:pt x="19709" y="4716"/>
                    <a:pt x="19598" y="4773"/>
                  </a:cubicBezTo>
                  <a:lnTo>
                    <a:pt x="18404" y="5395"/>
                  </a:lnTo>
                  <a:cubicBezTo>
                    <a:pt x="18185" y="5511"/>
                    <a:pt x="18107" y="5762"/>
                    <a:pt x="18234" y="5958"/>
                  </a:cubicBezTo>
                  <a:cubicBezTo>
                    <a:pt x="18321" y="6090"/>
                    <a:pt x="18473" y="6169"/>
                    <a:pt x="18632" y="6169"/>
                  </a:cubicBezTo>
                  <a:cubicBezTo>
                    <a:pt x="18709" y="6169"/>
                    <a:pt x="18788" y="6149"/>
                    <a:pt x="18860" y="6111"/>
                  </a:cubicBezTo>
                  <a:lnTo>
                    <a:pt x="20060" y="5495"/>
                  </a:lnTo>
                  <a:cubicBezTo>
                    <a:pt x="20282" y="5381"/>
                    <a:pt x="20357" y="5123"/>
                    <a:pt x="20230" y="4926"/>
                  </a:cubicBezTo>
                  <a:cubicBezTo>
                    <a:pt x="20167" y="4827"/>
                    <a:pt x="20063" y="4758"/>
                    <a:pt x="19949" y="4731"/>
                  </a:cubicBezTo>
                  <a:close/>
                  <a:moveTo>
                    <a:pt x="10847" y="5026"/>
                  </a:moveTo>
                  <a:cubicBezTo>
                    <a:pt x="13849" y="5026"/>
                    <a:pt x="16285" y="7128"/>
                    <a:pt x="16285" y="9709"/>
                  </a:cubicBezTo>
                  <a:cubicBezTo>
                    <a:pt x="16285" y="11467"/>
                    <a:pt x="15514" y="12483"/>
                    <a:pt x="14827" y="13387"/>
                  </a:cubicBezTo>
                  <a:cubicBezTo>
                    <a:pt x="14290" y="14096"/>
                    <a:pt x="13785" y="14762"/>
                    <a:pt x="13785" y="15657"/>
                  </a:cubicBezTo>
                  <a:cubicBezTo>
                    <a:pt x="13785" y="16051"/>
                    <a:pt x="13388" y="16369"/>
                    <a:pt x="13095" y="16553"/>
                  </a:cubicBezTo>
                  <a:lnTo>
                    <a:pt x="8593" y="16553"/>
                  </a:lnTo>
                  <a:cubicBezTo>
                    <a:pt x="8300" y="16369"/>
                    <a:pt x="7902" y="16051"/>
                    <a:pt x="7902" y="15657"/>
                  </a:cubicBezTo>
                  <a:cubicBezTo>
                    <a:pt x="7902" y="14762"/>
                    <a:pt x="7399" y="14095"/>
                    <a:pt x="6855" y="13376"/>
                  </a:cubicBezTo>
                  <a:cubicBezTo>
                    <a:pt x="6176" y="12479"/>
                    <a:pt x="5403" y="11465"/>
                    <a:pt x="5403" y="9709"/>
                  </a:cubicBezTo>
                  <a:cubicBezTo>
                    <a:pt x="5403" y="7131"/>
                    <a:pt x="7847" y="5028"/>
                    <a:pt x="10847" y="5026"/>
                  </a:cubicBezTo>
                  <a:close/>
                  <a:moveTo>
                    <a:pt x="10853" y="6406"/>
                  </a:moveTo>
                  <a:cubicBezTo>
                    <a:pt x="10151" y="6406"/>
                    <a:pt x="9740" y="6731"/>
                    <a:pt x="9740" y="7376"/>
                  </a:cubicBezTo>
                  <a:lnTo>
                    <a:pt x="9740" y="8845"/>
                  </a:lnTo>
                  <a:cubicBezTo>
                    <a:pt x="9740" y="9033"/>
                    <a:pt x="9769" y="9234"/>
                    <a:pt x="9799" y="9436"/>
                  </a:cubicBezTo>
                  <a:cubicBezTo>
                    <a:pt x="9799" y="9436"/>
                    <a:pt x="10238" y="12391"/>
                    <a:pt x="10238" y="12391"/>
                  </a:cubicBezTo>
                  <a:cubicBezTo>
                    <a:pt x="10293" y="12758"/>
                    <a:pt x="10487" y="12860"/>
                    <a:pt x="10853" y="12860"/>
                  </a:cubicBezTo>
                  <a:cubicBezTo>
                    <a:pt x="11216" y="12860"/>
                    <a:pt x="11413" y="12758"/>
                    <a:pt x="11467" y="12391"/>
                  </a:cubicBezTo>
                  <a:lnTo>
                    <a:pt x="11906" y="9436"/>
                  </a:lnTo>
                  <a:cubicBezTo>
                    <a:pt x="11934" y="9234"/>
                    <a:pt x="11965" y="9033"/>
                    <a:pt x="11965" y="8845"/>
                  </a:cubicBezTo>
                  <a:lnTo>
                    <a:pt x="11965" y="7376"/>
                  </a:lnTo>
                  <a:cubicBezTo>
                    <a:pt x="11965" y="6731"/>
                    <a:pt x="11554" y="6406"/>
                    <a:pt x="10853" y="6406"/>
                  </a:cubicBezTo>
                  <a:close/>
                  <a:moveTo>
                    <a:pt x="462" y="9441"/>
                  </a:moveTo>
                  <a:cubicBezTo>
                    <a:pt x="209" y="9441"/>
                    <a:pt x="0" y="9623"/>
                    <a:pt x="0" y="9852"/>
                  </a:cubicBezTo>
                  <a:cubicBezTo>
                    <a:pt x="0" y="10080"/>
                    <a:pt x="209" y="10268"/>
                    <a:pt x="462" y="10268"/>
                  </a:cubicBezTo>
                  <a:lnTo>
                    <a:pt x="1844" y="10268"/>
                  </a:lnTo>
                  <a:cubicBezTo>
                    <a:pt x="2100" y="10268"/>
                    <a:pt x="2300" y="10080"/>
                    <a:pt x="2300" y="9852"/>
                  </a:cubicBezTo>
                  <a:cubicBezTo>
                    <a:pt x="2300" y="9623"/>
                    <a:pt x="2100" y="9441"/>
                    <a:pt x="1844" y="9441"/>
                  </a:cubicBezTo>
                  <a:lnTo>
                    <a:pt x="462" y="9441"/>
                  </a:lnTo>
                  <a:close/>
                  <a:moveTo>
                    <a:pt x="19756" y="9441"/>
                  </a:moveTo>
                  <a:cubicBezTo>
                    <a:pt x="19502" y="9441"/>
                    <a:pt x="19294" y="9623"/>
                    <a:pt x="19294" y="9852"/>
                  </a:cubicBezTo>
                  <a:cubicBezTo>
                    <a:pt x="19294" y="10080"/>
                    <a:pt x="19502" y="10268"/>
                    <a:pt x="19756" y="10268"/>
                  </a:cubicBezTo>
                  <a:lnTo>
                    <a:pt x="21138" y="10268"/>
                  </a:lnTo>
                  <a:cubicBezTo>
                    <a:pt x="21391" y="10268"/>
                    <a:pt x="21600" y="10080"/>
                    <a:pt x="21600" y="9852"/>
                  </a:cubicBezTo>
                  <a:cubicBezTo>
                    <a:pt x="21600" y="9623"/>
                    <a:pt x="21391" y="9441"/>
                    <a:pt x="21138" y="9441"/>
                  </a:cubicBezTo>
                  <a:lnTo>
                    <a:pt x="19756" y="9441"/>
                  </a:lnTo>
                  <a:close/>
                  <a:moveTo>
                    <a:pt x="3091" y="13497"/>
                  </a:moveTo>
                  <a:cubicBezTo>
                    <a:pt x="2977" y="13470"/>
                    <a:pt x="2850" y="13483"/>
                    <a:pt x="2740" y="13540"/>
                  </a:cubicBezTo>
                  <a:lnTo>
                    <a:pt x="1545" y="14161"/>
                  </a:lnTo>
                  <a:cubicBezTo>
                    <a:pt x="1323" y="14275"/>
                    <a:pt x="1249" y="14528"/>
                    <a:pt x="1376" y="14725"/>
                  </a:cubicBezTo>
                  <a:cubicBezTo>
                    <a:pt x="1461" y="14860"/>
                    <a:pt x="1617" y="14936"/>
                    <a:pt x="1774" y="14936"/>
                  </a:cubicBezTo>
                  <a:cubicBezTo>
                    <a:pt x="1853" y="14936"/>
                    <a:pt x="1935" y="14915"/>
                    <a:pt x="2008" y="14878"/>
                  </a:cubicBezTo>
                  <a:lnTo>
                    <a:pt x="3202" y="14261"/>
                  </a:lnTo>
                  <a:cubicBezTo>
                    <a:pt x="3420" y="14145"/>
                    <a:pt x="3498" y="13889"/>
                    <a:pt x="3372" y="13692"/>
                  </a:cubicBezTo>
                  <a:cubicBezTo>
                    <a:pt x="3308" y="13592"/>
                    <a:pt x="3205" y="13525"/>
                    <a:pt x="3091" y="13497"/>
                  </a:cubicBezTo>
                  <a:close/>
                  <a:moveTo>
                    <a:pt x="18515" y="13497"/>
                  </a:moveTo>
                  <a:cubicBezTo>
                    <a:pt x="18401" y="13525"/>
                    <a:pt x="18299" y="13592"/>
                    <a:pt x="18234" y="13692"/>
                  </a:cubicBezTo>
                  <a:cubicBezTo>
                    <a:pt x="18107" y="13889"/>
                    <a:pt x="18185" y="14145"/>
                    <a:pt x="18404" y="14261"/>
                  </a:cubicBezTo>
                  <a:lnTo>
                    <a:pt x="19598" y="14878"/>
                  </a:lnTo>
                  <a:cubicBezTo>
                    <a:pt x="19670" y="14915"/>
                    <a:pt x="19749" y="14936"/>
                    <a:pt x="19826" y="14936"/>
                  </a:cubicBezTo>
                  <a:cubicBezTo>
                    <a:pt x="19985" y="14936"/>
                    <a:pt x="20143" y="14863"/>
                    <a:pt x="20230" y="14730"/>
                  </a:cubicBezTo>
                  <a:cubicBezTo>
                    <a:pt x="20357" y="14531"/>
                    <a:pt x="20282" y="14275"/>
                    <a:pt x="20060" y="14161"/>
                  </a:cubicBezTo>
                  <a:lnTo>
                    <a:pt x="18860" y="13540"/>
                  </a:lnTo>
                  <a:cubicBezTo>
                    <a:pt x="18751" y="13483"/>
                    <a:pt x="18629" y="13470"/>
                    <a:pt x="18515" y="13497"/>
                  </a:cubicBezTo>
                  <a:close/>
                  <a:moveTo>
                    <a:pt x="10894" y="13655"/>
                  </a:moveTo>
                  <a:cubicBezTo>
                    <a:pt x="10262" y="13655"/>
                    <a:pt x="9740" y="14120"/>
                    <a:pt x="9740" y="14688"/>
                  </a:cubicBezTo>
                  <a:cubicBezTo>
                    <a:pt x="9740" y="15257"/>
                    <a:pt x="10262" y="15726"/>
                    <a:pt x="10894" y="15726"/>
                  </a:cubicBezTo>
                  <a:cubicBezTo>
                    <a:pt x="11525" y="15726"/>
                    <a:pt x="12047" y="15257"/>
                    <a:pt x="12047" y="14688"/>
                  </a:cubicBezTo>
                  <a:cubicBezTo>
                    <a:pt x="12047" y="14120"/>
                    <a:pt x="11525" y="13655"/>
                    <a:pt x="10894" y="13655"/>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ctr" defTabSz="190548"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grpSp>
      <p:grpSp>
        <p:nvGrpSpPr>
          <p:cNvPr id="10" name="Group 9"/>
          <p:cNvGrpSpPr/>
          <p:nvPr/>
        </p:nvGrpSpPr>
        <p:grpSpPr>
          <a:xfrm>
            <a:off x="6515469" y="3746500"/>
            <a:ext cx="650965" cy="635001"/>
            <a:chOff x="17839506" y="7492999"/>
            <a:chExt cx="1270001" cy="1270001"/>
          </a:xfrm>
        </p:grpSpPr>
        <p:sp>
          <p:nvSpPr>
            <p:cNvPr id="614" name="Shape 614"/>
            <p:cNvSpPr/>
            <p:nvPr/>
          </p:nvSpPr>
          <p:spPr>
            <a:xfrm>
              <a:off x="17839506" y="7492999"/>
              <a:ext cx="1270001" cy="127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46" name="Shape 932"/>
            <p:cNvSpPr/>
            <p:nvPr/>
          </p:nvSpPr>
          <p:spPr>
            <a:xfrm>
              <a:off x="18079046" y="7712079"/>
              <a:ext cx="754598" cy="776020"/>
            </a:xfrm>
            <a:custGeom>
              <a:avLst/>
              <a:gdLst/>
              <a:ahLst/>
              <a:cxnLst>
                <a:cxn ang="0">
                  <a:pos x="wd2" y="hd2"/>
                </a:cxn>
                <a:cxn ang="5400000">
                  <a:pos x="wd2" y="hd2"/>
                </a:cxn>
                <a:cxn ang="10800000">
                  <a:pos x="wd2" y="hd2"/>
                </a:cxn>
                <a:cxn ang="16200000">
                  <a:pos x="wd2" y="hd2"/>
                </a:cxn>
              </a:cxnLst>
              <a:rect l="0" t="0" r="r" b="b"/>
              <a:pathLst>
                <a:path w="21590" h="21600" extrusionOk="0">
                  <a:moveTo>
                    <a:pt x="10707" y="0"/>
                  </a:moveTo>
                  <a:cubicBezTo>
                    <a:pt x="6976" y="0"/>
                    <a:pt x="3942" y="2028"/>
                    <a:pt x="3942" y="4531"/>
                  </a:cubicBezTo>
                  <a:cubicBezTo>
                    <a:pt x="3942" y="4888"/>
                    <a:pt x="4013" y="5236"/>
                    <a:pt x="4126" y="5568"/>
                  </a:cubicBezTo>
                  <a:cubicBezTo>
                    <a:pt x="3459" y="5986"/>
                    <a:pt x="3156" y="6825"/>
                    <a:pt x="3430" y="7728"/>
                  </a:cubicBezTo>
                  <a:cubicBezTo>
                    <a:pt x="3666" y="8494"/>
                    <a:pt x="4269" y="9094"/>
                    <a:pt x="4990" y="9301"/>
                  </a:cubicBezTo>
                  <a:cubicBezTo>
                    <a:pt x="5833" y="11585"/>
                    <a:pt x="7993" y="13957"/>
                    <a:pt x="10915" y="13957"/>
                  </a:cubicBezTo>
                  <a:cubicBezTo>
                    <a:pt x="13837" y="13957"/>
                    <a:pt x="16010" y="11585"/>
                    <a:pt x="16848" y="9301"/>
                  </a:cubicBezTo>
                  <a:cubicBezTo>
                    <a:pt x="17569" y="9094"/>
                    <a:pt x="18172" y="8498"/>
                    <a:pt x="18407" y="7728"/>
                  </a:cubicBezTo>
                  <a:cubicBezTo>
                    <a:pt x="18731" y="6671"/>
                    <a:pt x="18258" y="5692"/>
                    <a:pt x="17336" y="5397"/>
                  </a:cubicBezTo>
                  <a:cubicBezTo>
                    <a:pt x="17419" y="5117"/>
                    <a:pt x="17464" y="4827"/>
                    <a:pt x="17464" y="4531"/>
                  </a:cubicBezTo>
                  <a:cubicBezTo>
                    <a:pt x="17464" y="2024"/>
                    <a:pt x="14438" y="0"/>
                    <a:pt x="10707" y="0"/>
                  </a:cubicBezTo>
                  <a:close/>
                  <a:moveTo>
                    <a:pt x="15097" y="3369"/>
                  </a:moveTo>
                  <a:cubicBezTo>
                    <a:pt x="15636" y="4037"/>
                    <a:pt x="16026" y="4852"/>
                    <a:pt x="16193" y="5780"/>
                  </a:cubicBezTo>
                  <a:lnTo>
                    <a:pt x="16256" y="6163"/>
                  </a:lnTo>
                  <a:lnTo>
                    <a:pt x="16720" y="6123"/>
                  </a:lnTo>
                  <a:cubicBezTo>
                    <a:pt x="16789" y="6119"/>
                    <a:pt x="16858" y="6122"/>
                    <a:pt x="16912" y="6130"/>
                  </a:cubicBezTo>
                  <a:cubicBezTo>
                    <a:pt x="16946" y="6134"/>
                    <a:pt x="16966" y="6155"/>
                    <a:pt x="17000" y="6163"/>
                  </a:cubicBezTo>
                  <a:cubicBezTo>
                    <a:pt x="17422" y="6317"/>
                    <a:pt x="17637" y="6923"/>
                    <a:pt x="17456" y="7530"/>
                  </a:cubicBezTo>
                  <a:cubicBezTo>
                    <a:pt x="17270" y="8150"/>
                    <a:pt x="16780" y="8520"/>
                    <a:pt x="16392" y="8561"/>
                  </a:cubicBezTo>
                  <a:lnTo>
                    <a:pt x="16065" y="8594"/>
                  </a:lnTo>
                  <a:lnTo>
                    <a:pt x="15977" y="8851"/>
                  </a:lnTo>
                  <a:cubicBezTo>
                    <a:pt x="15270" y="10982"/>
                    <a:pt x="13309" y="13145"/>
                    <a:pt x="10907" y="13145"/>
                  </a:cubicBezTo>
                  <a:cubicBezTo>
                    <a:pt x="8505" y="13145"/>
                    <a:pt x="6541" y="10986"/>
                    <a:pt x="5845" y="8851"/>
                  </a:cubicBezTo>
                  <a:lnTo>
                    <a:pt x="5757" y="8594"/>
                  </a:lnTo>
                  <a:lnTo>
                    <a:pt x="5437" y="8561"/>
                  </a:lnTo>
                  <a:cubicBezTo>
                    <a:pt x="5050" y="8520"/>
                    <a:pt x="4560" y="8142"/>
                    <a:pt x="4374" y="7530"/>
                  </a:cubicBezTo>
                  <a:cubicBezTo>
                    <a:pt x="4251" y="7093"/>
                    <a:pt x="4323" y="6655"/>
                    <a:pt x="4534" y="6388"/>
                  </a:cubicBezTo>
                  <a:cubicBezTo>
                    <a:pt x="4632" y="6254"/>
                    <a:pt x="4764" y="6167"/>
                    <a:pt x="4926" y="6130"/>
                  </a:cubicBezTo>
                  <a:cubicBezTo>
                    <a:pt x="4955" y="6126"/>
                    <a:pt x="4987" y="6117"/>
                    <a:pt x="5022" y="6117"/>
                  </a:cubicBezTo>
                  <a:cubicBezTo>
                    <a:pt x="5051" y="6117"/>
                    <a:pt x="5080" y="6119"/>
                    <a:pt x="5110" y="6123"/>
                  </a:cubicBezTo>
                  <a:lnTo>
                    <a:pt x="5573" y="6163"/>
                  </a:lnTo>
                  <a:lnTo>
                    <a:pt x="5645" y="5780"/>
                  </a:lnTo>
                  <a:cubicBezTo>
                    <a:pt x="5788" y="4986"/>
                    <a:pt x="6087" y="4273"/>
                    <a:pt x="6509" y="3666"/>
                  </a:cubicBezTo>
                  <a:cubicBezTo>
                    <a:pt x="7298" y="4399"/>
                    <a:pt x="8866" y="4895"/>
                    <a:pt x="10675" y="4895"/>
                  </a:cubicBezTo>
                  <a:cubicBezTo>
                    <a:pt x="12720" y="4895"/>
                    <a:pt x="14455" y="4260"/>
                    <a:pt x="15097" y="3369"/>
                  </a:cubicBezTo>
                  <a:close/>
                  <a:moveTo>
                    <a:pt x="4990" y="12260"/>
                  </a:moveTo>
                  <a:cubicBezTo>
                    <a:pt x="2053" y="13244"/>
                    <a:pt x="0" y="15515"/>
                    <a:pt x="0" y="17491"/>
                  </a:cubicBezTo>
                  <a:lnTo>
                    <a:pt x="0" y="21600"/>
                  </a:lnTo>
                  <a:lnTo>
                    <a:pt x="21590" y="21600"/>
                  </a:lnTo>
                  <a:lnTo>
                    <a:pt x="21590" y="17491"/>
                  </a:lnTo>
                  <a:cubicBezTo>
                    <a:pt x="21600" y="15515"/>
                    <a:pt x="19545" y="13248"/>
                    <a:pt x="16608" y="12260"/>
                  </a:cubicBezTo>
                  <a:cubicBezTo>
                    <a:pt x="15981" y="13143"/>
                    <a:pt x="15255" y="13893"/>
                    <a:pt x="14289" y="14294"/>
                  </a:cubicBezTo>
                  <a:cubicBezTo>
                    <a:pt x="12304" y="15133"/>
                    <a:pt x="10827" y="15814"/>
                    <a:pt x="10827" y="15814"/>
                  </a:cubicBezTo>
                  <a:lnTo>
                    <a:pt x="10827" y="15807"/>
                  </a:lnTo>
                  <a:lnTo>
                    <a:pt x="10827" y="15787"/>
                  </a:lnTo>
                  <a:lnTo>
                    <a:pt x="10803" y="15794"/>
                  </a:lnTo>
                  <a:lnTo>
                    <a:pt x="10779" y="15787"/>
                  </a:lnTo>
                  <a:lnTo>
                    <a:pt x="10779" y="15807"/>
                  </a:lnTo>
                  <a:lnTo>
                    <a:pt x="10771" y="15814"/>
                  </a:lnTo>
                  <a:cubicBezTo>
                    <a:pt x="10771" y="15814"/>
                    <a:pt x="9294" y="15137"/>
                    <a:pt x="7309" y="14294"/>
                  </a:cubicBezTo>
                  <a:cubicBezTo>
                    <a:pt x="6348" y="13885"/>
                    <a:pt x="5622" y="13139"/>
                    <a:pt x="4990" y="12260"/>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ctr" defTabSz="190548"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grpSp>
      <p:grpSp>
        <p:nvGrpSpPr>
          <p:cNvPr id="7" name="Group 6"/>
          <p:cNvGrpSpPr/>
          <p:nvPr/>
        </p:nvGrpSpPr>
        <p:grpSpPr>
          <a:xfrm>
            <a:off x="1855788" y="3622070"/>
            <a:ext cx="658812" cy="635001"/>
            <a:chOff x="5212065" y="7244127"/>
            <a:chExt cx="1270001" cy="1270001"/>
          </a:xfrm>
        </p:grpSpPr>
        <p:sp>
          <p:nvSpPr>
            <p:cNvPr id="626" name="Shape 626"/>
            <p:cNvSpPr/>
            <p:nvPr/>
          </p:nvSpPr>
          <p:spPr>
            <a:xfrm>
              <a:off x="5212065" y="7244127"/>
              <a:ext cx="1270001" cy="127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48" name="Shape 4918"/>
            <p:cNvSpPr/>
            <p:nvPr/>
          </p:nvSpPr>
          <p:spPr>
            <a:xfrm>
              <a:off x="5468513" y="7508945"/>
              <a:ext cx="703265" cy="854316"/>
            </a:xfrm>
            <a:custGeom>
              <a:avLst/>
              <a:gdLst/>
              <a:ahLst/>
              <a:cxnLst>
                <a:cxn ang="0">
                  <a:pos x="wd2" y="hd2"/>
                </a:cxn>
                <a:cxn ang="5400000">
                  <a:pos x="wd2" y="hd2"/>
                </a:cxn>
                <a:cxn ang="10800000">
                  <a:pos x="wd2" y="hd2"/>
                </a:cxn>
                <a:cxn ang="16200000">
                  <a:pos x="wd2" y="hd2"/>
                </a:cxn>
              </a:cxnLst>
              <a:rect l="0" t="0" r="r" b="b"/>
              <a:pathLst>
                <a:path w="21600" h="21600" extrusionOk="0">
                  <a:moveTo>
                    <a:pt x="3731" y="0"/>
                  </a:moveTo>
                  <a:cubicBezTo>
                    <a:pt x="2524" y="0"/>
                    <a:pt x="1542" y="890"/>
                    <a:pt x="1542" y="1986"/>
                  </a:cubicBezTo>
                  <a:lnTo>
                    <a:pt x="1542" y="2614"/>
                  </a:lnTo>
                  <a:cubicBezTo>
                    <a:pt x="1461" y="2717"/>
                    <a:pt x="1413" y="2839"/>
                    <a:pt x="1413" y="2966"/>
                  </a:cubicBezTo>
                  <a:lnTo>
                    <a:pt x="1413" y="3410"/>
                  </a:lnTo>
                  <a:cubicBezTo>
                    <a:pt x="1413" y="3591"/>
                    <a:pt x="1502" y="3764"/>
                    <a:pt x="1655" y="3880"/>
                  </a:cubicBezTo>
                  <a:cubicBezTo>
                    <a:pt x="1693" y="3991"/>
                    <a:pt x="1740" y="4104"/>
                    <a:pt x="1795" y="4217"/>
                  </a:cubicBezTo>
                  <a:cubicBezTo>
                    <a:pt x="1908" y="4484"/>
                    <a:pt x="2072" y="4761"/>
                    <a:pt x="2268" y="5018"/>
                  </a:cubicBezTo>
                  <a:cubicBezTo>
                    <a:pt x="2350" y="5126"/>
                    <a:pt x="2457" y="5258"/>
                    <a:pt x="2583" y="5386"/>
                  </a:cubicBezTo>
                  <a:cubicBezTo>
                    <a:pt x="2473" y="5434"/>
                    <a:pt x="2377" y="5502"/>
                    <a:pt x="2296" y="5585"/>
                  </a:cubicBezTo>
                  <a:lnTo>
                    <a:pt x="715" y="5876"/>
                  </a:lnTo>
                  <a:cubicBezTo>
                    <a:pt x="298" y="5953"/>
                    <a:pt x="0" y="6281"/>
                    <a:pt x="0" y="6667"/>
                  </a:cubicBezTo>
                  <a:lnTo>
                    <a:pt x="0" y="11915"/>
                  </a:lnTo>
                  <a:cubicBezTo>
                    <a:pt x="0" y="12037"/>
                    <a:pt x="32" y="12154"/>
                    <a:pt x="84" y="12258"/>
                  </a:cubicBezTo>
                  <a:lnTo>
                    <a:pt x="84" y="12829"/>
                  </a:lnTo>
                  <a:cubicBezTo>
                    <a:pt x="84" y="13221"/>
                    <a:pt x="435" y="13539"/>
                    <a:pt x="867" y="13539"/>
                  </a:cubicBezTo>
                  <a:cubicBezTo>
                    <a:pt x="1024" y="13539"/>
                    <a:pt x="1166" y="13500"/>
                    <a:pt x="1289" y="13427"/>
                  </a:cubicBezTo>
                  <a:lnTo>
                    <a:pt x="1289" y="18859"/>
                  </a:lnTo>
                  <a:cubicBezTo>
                    <a:pt x="1289" y="19562"/>
                    <a:pt x="1920" y="20130"/>
                    <a:pt x="2696" y="20130"/>
                  </a:cubicBezTo>
                  <a:cubicBezTo>
                    <a:pt x="3471" y="20130"/>
                    <a:pt x="4097" y="19562"/>
                    <a:pt x="4097" y="18859"/>
                  </a:cubicBezTo>
                  <a:cubicBezTo>
                    <a:pt x="4097" y="19562"/>
                    <a:pt x="4729" y="20130"/>
                    <a:pt x="5504" y="20130"/>
                  </a:cubicBezTo>
                  <a:cubicBezTo>
                    <a:pt x="6279" y="20130"/>
                    <a:pt x="6905" y="19562"/>
                    <a:pt x="6905" y="18859"/>
                  </a:cubicBezTo>
                  <a:lnTo>
                    <a:pt x="6905" y="15887"/>
                  </a:lnTo>
                  <a:cubicBezTo>
                    <a:pt x="6240" y="15645"/>
                    <a:pt x="5769" y="15055"/>
                    <a:pt x="5769" y="14366"/>
                  </a:cubicBezTo>
                  <a:lnTo>
                    <a:pt x="5769" y="13952"/>
                  </a:lnTo>
                  <a:cubicBezTo>
                    <a:pt x="5714" y="13789"/>
                    <a:pt x="5684" y="13625"/>
                    <a:pt x="5684" y="13452"/>
                  </a:cubicBezTo>
                  <a:lnTo>
                    <a:pt x="5684" y="8204"/>
                  </a:lnTo>
                  <a:cubicBezTo>
                    <a:pt x="5684" y="7379"/>
                    <a:pt x="6330" y="6662"/>
                    <a:pt x="7221" y="6499"/>
                  </a:cubicBezTo>
                  <a:lnTo>
                    <a:pt x="7705" y="6407"/>
                  </a:lnTo>
                  <a:cubicBezTo>
                    <a:pt x="7652" y="6306"/>
                    <a:pt x="7601" y="6206"/>
                    <a:pt x="7558" y="6106"/>
                  </a:cubicBezTo>
                  <a:cubicBezTo>
                    <a:pt x="7526" y="6038"/>
                    <a:pt x="7497" y="5970"/>
                    <a:pt x="7468" y="5902"/>
                  </a:cubicBezTo>
                  <a:cubicBezTo>
                    <a:pt x="7458" y="5890"/>
                    <a:pt x="7450" y="5878"/>
                    <a:pt x="7440" y="5866"/>
                  </a:cubicBezTo>
                  <a:lnTo>
                    <a:pt x="5876" y="5585"/>
                  </a:lnTo>
                  <a:cubicBezTo>
                    <a:pt x="5795" y="5501"/>
                    <a:pt x="5694" y="5434"/>
                    <a:pt x="5583" y="5386"/>
                  </a:cubicBezTo>
                  <a:cubicBezTo>
                    <a:pt x="5709" y="5258"/>
                    <a:pt x="5817" y="5130"/>
                    <a:pt x="5898" y="5023"/>
                  </a:cubicBezTo>
                  <a:cubicBezTo>
                    <a:pt x="6094" y="4766"/>
                    <a:pt x="6258" y="4484"/>
                    <a:pt x="6371" y="4217"/>
                  </a:cubicBezTo>
                  <a:cubicBezTo>
                    <a:pt x="6427" y="4104"/>
                    <a:pt x="6472" y="3991"/>
                    <a:pt x="6512" y="3880"/>
                  </a:cubicBezTo>
                  <a:cubicBezTo>
                    <a:pt x="6663" y="3764"/>
                    <a:pt x="6754" y="3591"/>
                    <a:pt x="6754" y="3410"/>
                  </a:cubicBezTo>
                  <a:lnTo>
                    <a:pt x="6754" y="2966"/>
                  </a:lnTo>
                  <a:cubicBezTo>
                    <a:pt x="6754" y="2838"/>
                    <a:pt x="6711" y="2717"/>
                    <a:pt x="6630" y="2614"/>
                  </a:cubicBezTo>
                  <a:lnTo>
                    <a:pt x="6630" y="1986"/>
                  </a:lnTo>
                  <a:cubicBezTo>
                    <a:pt x="6630" y="890"/>
                    <a:pt x="5648" y="0"/>
                    <a:pt x="4440" y="0"/>
                  </a:cubicBezTo>
                  <a:lnTo>
                    <a:pt x="3731" y="0"/>
                  </a:lnTo>
                  <a:close/>
                  <a:moveTo>
                    <a:pt x="17131" y="0"/>
                  </a:moveTo>
                  <a:cubicBezTo>
                    <a:pt x="15924" y="0"/>
                    <a:pt x="14942" y="890"/>
                    <a:pt x="14942" y="1986"/>
                  </a:cubicBezTo>
                  <a:lnTo>
                    <a:pt x="14942" y="2614"/>
                  </a:lnTo>
                  <a:cubicBezTo>
                    <a:pt x="14861" y="2717"/>
                    <a:pt x="14818" y="2839"/>
                    <a:pt x="14818" y="2966"/>
                  </a:cubicBezTo>
                  <a:lnTo>
                    <a:pt x="14818" y="3410"/>
                  </a:lnTo>
                  <a:cubicBezTo>
                    <a:pt x="14818" y="3591"/>
                    <a:pt x="14908" y="3764"/>
                    <a:pt x="15060" y="3880"/>
                  </a:cubicBezTo>
                  <a:cubicBezTo>
                    <a:pt x="15099" y="3991"/>
                    <a:pt x="15145" y="4104"/>
                    <a:pt x="15201" y="4217"/>
                  </a:cubicBezTo>
                  <a:cubicBezTo>
                    <a:pt x="15314" y="4484"/>
                    <a:pt x="15478" y="4761"/>
                    <a:pt x="15674" y="5018"/>
                  </a:cubicBezTo>
                  <a:cubicBezTo>
                    <a:pt x="15755" y="5126"/>
                    <a:pt x="15862" y="5258"/>
                    <a:pt x="15989" y="5386"/>
                  </a:cubicBezTo>
                  <a:cubicBezTo>
                    <a:pt x="15878" y="5434"/>
                    <a:pt x="15777" y="5502"/>
                    <a:pt x="15696" y="5585"/>
                  </a:cubicBezTo>
                  <a:lnTo>
                    <a:pt x="14126" y="5871"/>
                  </a:lnTo>
                  <a:cubicBezTo>
                    <a:pt x="14117" y="5881"/>
                    <a:pt x="14113" y="5891"/>
                    <a:pt x="14104" y="5902"/>
                  </a:cubicBezTo>
                  <a:cubicBezTo>
                    <a:pt x="14075" y="5971"/>
                    <a:pt x="14040" y="6039"/>
                    <a:pt x="14008" y="6106"/>
                  </a:cubicBezTo>
                  <a:cubicBezTo>
                    <a:pt x="13966" y="6205"/>
                    <a:pt x="13920" y="6308"/>
                    <a:pt x="13867" y="6407"/>
                  </a:cubicBezTo>
                  <a:lnTo>
                    <a:pt x="14374" y="6499"/>
                  </a:lnTo>
                  <a:cubicBezTo>
                    <a:pt x="15267" y="6661"/>
                    <a:pt x="15910" y="7377"/>
                    <a:pt x="15910" y="8204"/>
                  </a:cubicBezTo>
                  <a:lnTo>
                    <a:pt x="15910" y="13447"/>
                  </a:lnTo>
                  <a:cubicBezTo>
                    <a:pt x="15910" y="13621"/>
                    <a:pt x="15886" y="13794"/>
                    <a:pt x="15831" y="13958"/>
                  </a:cubicBezTo>
                  <a:lnTo>
                    <a:pt x="15831" y="14366"/>
                  </a:lnTo>
                  <a:cubicBezTo>
                    <a:pt x="15831" y="15055"/>
                    <a:pt x="15360" y="15645"/>
                    <a:pt x="14695" y="15887"/>
                  </a:cubicBezTo>
                  <a:lnTo>
                    <a:pt x="14695" y="18859"/>
                  </a:lnTo>
                  <a:cubicBezTo>
                    <a:pt x="14695" y="19562"/>
                    <a:pt x="15321" y="20130"/>
                    <a:pt x="16096" y="20130"/>
                  </a:cubicBezTo>
                  <a:cubicBezTo>
                    <a:pt x="16871" y="20130"/>
                    <a:pt x="17503" y="19562"/>
                    <a:pt x="17503" y="18859"/>
                  </a:cubicBezTo>
                  <a:cubicBezTo>
                    <a:pt x="17503" y="19562"/>
                    <a:pt x="18129" y="20130"/>
                    <a:pt x="18904" y="20130"/>
                  </a:cubicBezTo>
                  <a:cubicBezTo>
                    <a:pt x="19679" y="20130"/>
                    <a:pt x="20306" y="19562"/>
                    <a:pt x="20306" y="18859"/>
                  </a:cubicBezTo>
                  <a:lnTo>
                    <a:pt x="20306" y="13427"/>
                  </a:lnTo>
                  <a:cubicBezTo>
                    <a:pt x="20429" y="13500"/>
                    <a:pt x="20576" y="13539"/>
                    <a:pt x="20733" y="13539"/>
                  </a:cubicBezTo>
                  <a:cubicBezTo>
                    <a:pt x="21165" y="13539"/>
                    <a:pt x="21516" y="13221"/>
                    <a:pt x="21516" y="12829"/>
                  </a:cubicBezTo>
                  <a:lnTo>
                    <a:pt x="21516" y="12258"/>
                  </a:lnTo>
                  <a:cubicBezTo>
                    <a:pt x="21568" y="12154"/>
                    <a:pt x="21600" y="12037"/>
                    <a:pt x="21600" y="11915"/>
                  </a:cubicBezTo>
                  <a:lnTo>
                    <a:pt x="21600" y="6667"/>
                  </a:lnTo>
                  <a:cubicBezTo>
                    <a:pt x="21600" y="6281"/>
                    <a:pt x="21297" y="5952"/>
                    <a:pt x="20880" y="5876"/>
                  </a:cubicBezTo>
                  <a:lnTo>
                    <a:pt x="19281" y="5585"/>
                  </a:lnTo>
                  <a:cubicBezTo>
                    <a:pt x="19200" y="5501"/>
                    <a:pt x="19099" y="5434"/>
                    <a:pt x="18989" y="5386"/>
                  </a:cubicBezTo>
                  <a:cubicBezTo>
                    <a:pt x="19115" y="5258"/>
                    <a:pt x="19223" y="5130"/>
                    <a:pt x="19304" y="5023"/>
                  </a:cubicBezTo>
                  <a:cubicBezTo>
                    <a:pt x="19500" y="4766"/>
                    <a:pt x="19658" y="4484"/>
                    <a:pt x="19771" y="4217"/>
                  </a:cubicBezTo>
                  <a:cubicBezTo>
                    <a:pt x="19826" y="4104"/>
                    <a:pt x="19879" y="3991"/>
                    <a:pt x="19917" y="3880"/>
                  </a:cubicBezTo>
                  <a:cubicBezTo>
                    <a:pt x="20069" y="3764"/>
                    <a:pt x="20154" y="3591"/>
                    <a:pt x="20154" y="3410"/>
                  </a:cubicBezTo>
                  <a:lnTo>
                    <a:pt x="20154" y="2966"/>
                  </a:lnTo>
                  <a:cubicBezTo>
                    <a:pt x="20154" y="2838"/>
                    <a:pt x="20111" y="2717"/>
                    <a:pt x="20030" y="2614"/>
                  </a:cubicBezTo>
                  <a:lnTo>
                    <a:pt x="20030" y="1986"/>
                  </a:lnTo>
                  <a:cubicBezTo>
                    <a:pt x="20030" y="890"/>
                    <a:pt x="19048" y="0"/>
                    <a:pt x="17841" y="0"/>
                  </a:cubicBezTo>
                  <a:lnTo>
                    <a:pt x="17131" y="0"/>
                  </a:lnTo>
                  <a:close/>
                  <a:moveTo>
                    <a:pt x="10395" y="1470"/>
                  </a:moveTo>
                  <a:cubicBezTo>
                    <a:pt x="9187" y="1470"/>
                    <a:pt x="8206" y="2361"/>
                    <a:pt x="8206" y="3456"/>
                  </a:cubicBezTo>
                  <a:lnTo>
                    <a:pt x="8206" y="4084"/>
                  </a:lnTo>
                  <a:cubicBezTo>
                    <a:pt x="8125" y="4188"/>
                    <a:pt x="8076" y="4309"/>
                    <a:pt x="8076" y="4436"/>
                  </a:cubicBezTo>
                  <a:lnTo>
                    <a:pt x="8076" y="4881"/>
                  </a:lnTo>
                  <a:cubicBezTo>
                    <a:pt x="8076" y="5062"/>
                    <a:pt x="8166" y="5235"/>
                    <a:pt x="8318" y="5350"/>
                  </a:cubicBezTo>
                  <a:cubicBezTo>
                    <a:pt x="8357" y="5462"/>
                    <a:pt x="8403" y="5574"/>
                    <a:pt x="8459" y="5687"/>
                  </a:cubicBezTo>
                  <a:cubicBezTo>
                    <a:pt x="8572" y="5955"/>
                    <a:pt x="8736" y="6231"/>
                    <a:pt x="8932" y="6489"/>
                  </a:cubicBezTo>
                  <a:cubicBezTo>
                    <a:pt x="9013" y="6596"/>
                    <a:pt x="9120" y="6728"/>
                    <a:pt x="9247" y="6856"/>
                  </a:cubicBezTo>
                  <a:cubicBezTo>
                    <a:pt x="9136" y="6904"/>
                    <a:pt x="9041" y="6972"/>
                    <a:pt x="8960" y="7055"/>
                  </a:cubicBezTo>
                  <a:lnTo>
                    <a:pt x="7378" y="7346"/>
                  </a:lnTo>
                  <a:cubicBezTo>
                    <a:pt x="6962" y="7423"/>
                    <a:pt x="6663" y="7752"/>
                    <a:pt x="6663" y="8138"/>
                  </a:cubicBezTo>
                  <a:lnTo>
                    <a:pt x="6663" y="13386"/>
                  </a:lnTo>
                  <a:cubicBezTo>
                    <a:pt x="6663" y="13507"/>
                    <a:pt x="6695" y="13625"/>
                    <a:pt x="6748" y="13728"/>
                  </a:cubicBezTo>
                  <a:lnTo>
                    <a:pt x="6748" y="14300"/>
                  </a:lnTo>
                  <a:cubicBezTo>
                    <a:pt x="6748" y="14691"/>
                    <a:pt x="7098" y="15009"/>
                    <a:pt x="7530" y="15009"/>
                  </a:cubicBezTo>
                  <a:cubicBezTo>
                    <a:pt x="7688" y="15009"/>
                    <a:pt x="7830" y="14970"/>
                    <a:pt x="7952" y="14897"/>
                  </a:cubicBezTo>
                  <a:lnTo>
                    <a:pt x="7952" y="20329"/>
                  </a:lnTo>
                  <a:cubicBezTo>
                    <a:pt x="7952" y="21032"/>
                    <a:pt x="8584" y="21600"/>
                    <a:pt x="9359" y="21600"/>
                  </a:cubicBezTo>
                  <a:cubicBezTo>
                    <a:pt x="10134" y="21600"/>
                    <a:pt x="10761" y="21032"/>
                    <a:pt x="10761" y="20329"/>
                  </a:cubicBezTo>
                  <a:cubicBezTo>
                    <a:pt x="10761" y="21032"/>
                    <a:pt x="11392" y="21600"/>
                    <a:pt x="12168" y="21600"/>
                  </a:cubicBezTo>
                  <a:cubicBezTo>
                    <a:pt x="12942" y="21600"/>
                    <a:pt x="13569" y="21032"/>
                    <a:pt x="13569" y="20329"/>
                  </a:cubicBezTo>
                  <a:lnTo>
                    <a:pt x="13569" y="14897"/>
                  </a:lnTo>
                  <a:cubicBezTo>
                    <a:pt x="13692" y="14969"/>
                    <a:pt x="13839" y="15009"/>
                    <a:pt x="13997" y="15009"/>
                  </a:cubicBezTo>
                  <a:cubicBezTo>
                    <a:pt x="14429" y="15009"/>
                    <a:pt x="14779" y="14691"/>
                    <a:pt x="14779" y="14300"/>
                  </a:cubicBezTo>
                  <a:cubicBezTo>
                    <a:pt x="14779" y="14300"/>
                    <a:pt x="14779" y="13728"/>
                    <a:pt x="14779" y="13728"/>
                  </a:cubicBezTo>
                  <a:cubicBezTo>
                    <a:pt x="14832" y="13625"/>
                    <a:pt x="14858" y="13507"/>
                    <a:pt x="14858" y="13386"/>
                  </a:cubicBezTo>
                  <a:lnTo>
                    <a:pt x="14858" y="8138"/>
                  </a:lnTo>
                  <a:cubicBezTo>
                    <a:pt x="14858" y="7751"/>
                    <a:pt x="14561" y="7422"/>
                    <a:pt x="14143" y="7346"/>
                  </a:cubicBezTo>
                  <a:lnTo>
                    <a:pt x="12539" y="7055"/>
                  </a:lnTo>
                  <a:cubicBezTo>
                    <a:pt x="12458" y="6971"/>
                    <a:pt x="12357" y="6904"/>
                    <a:pt x="12246" y="6856"/>
                  </a:cubicBezTo>
                  <a:cubicBezTo>
                    <a:pt x="12372" y="6728"/>
                    <a:pt x="12480" y="6596"/>
                    <a:pt x="12562" y="6489"/>
                  </a:cubicBezTo>
                  <a:cubicBezTo>
                    <a:pt x="12757" y="6231"/>
                    <a:pt x="12921" y="5955"/>
                    <a:pt x="13034" y="5687"/>
                  </a:cubicBezTo>
                  <a:cubicBezTo>
                    <a:pt x="13090" y="5574"/>
                    <a:pt x="13136" y="5462"/>
                    <a:pt x="13175" y="5350"/>
                  </a:cubicBezTo>
                  <a:cubicBezTo>
                    <a:pt x="13327" y="5235"/>
                    <a:pt x="13417" y="5061"/>
                    <a:pt x="13417" y="4881"/>
                  </a:cubicBezTo>
                  <a:lnTo>
                    <a:pt x="13417" y="4436"/>
                  </a:lnTo>
                  <a:cubicBezTo>
                    <a:pt x="13417" y="4309"/>
                    <a:pt x="13374" y="4187"/>
                    <a:pt x="13293" y="4084"/>
                  </a:cubicBezTo>
                  <a:lnTo>
                    <a:pt x="13293" y="3456"/>
                  </a:lnTo>
                  <a:cubicBezTo>
                    <a:pt x="13293" y="2361"/>
                    <a:pt x="12311" y="1470"/>
                    <a:pt x="11104" y="1470"/>
                  </a:cubicBezTo>
                  <a:lnTo>
                    <a:pt x="10395" y="1470"/>
                  </a:lnTo>
                  <a:close/>
                  <a:moveTo>
                    <a:pt x="3416" y="2420"/>
                  </a:moveTo>
                  <a:cubicBezTo>
                    <a:pt x="3733" y="2420"/>
                    <a:pt x="3992" y="2512"/>
                    <a:pt x="4193" y="2701"/>
                  </a:cubicBezTo>
                  <a:cubicBezTo>
                    <a:pt x="4444" y="2936"/>
                    <a:pt x="4735" y="3058"/>
                    <a:pt x="5054" y="3058"/>
                  </a:cubicBezTo>
                  <a:cubicBezTo>
                    <a:pt x="5235" y="3058"/>
                    <a:pt x="5423" y="3017"/>
                    <a:pt x="5611" y="2941"/>
                  </a:cubicBezTo>
                  <a:cubicBezTo>
                    <a:pt x="5654" y="2923"/>
                    <a:pt x="5700" y="2927"/>
                    <a:pt x="5740" y="2951"/>
                  </a:cubicBezTo>
                  <a:cubicBezTo>
                    <a:pt x="5759" y="2962"/>
                    <a:pt x="5774" y="2975"/>
                    <a:pt x="5786" y="2992"/>
                  </a:cubicBezTo>
                  <a:lnTo>
                    <a:pt x="5864" y="2992"/>
                  </a:lnTo>
                  <a:cubicBezTo>
                    <a:pt x="5942" y="2992"/>
                    <a:pt x="6005" y="3049"/>
                    <a:pt x="6005" y="3119"/>
                  </a:cubicBezTo>
                  <a:lnTo>
                    <a:pt x="6005" y="3329"/>
                  </a:lnTo>
                  <a:cubicBezTo>
                    <a:pt x="6005" y="3372"/>
                    <a:pt x="5983" y="3412"/>
                    <a:pt x="5943" y="3436"/>
                  </a:cubicBezTo>
                  <a:lnTo>
                    <a:pt x="5802" y="3517"/>
                  </a:lnTo>
                  <a:lnTo>
                    <a:pt x="5797" y="3569"/>
                  </a:lnTo>
                  <a:cubicBezTo>
                    <a:pt x="5752" y="3873"/>
                    <a:pt x="5561" y="4269"/>
                    <a:pt x="5290" y="4625"/>
                  </a:cubicBezTo>
                  <a:cubicBezTo>
                    <a:pt x="4947" y="5077"/>
                    <a:pt x="4630" y="5279"/>
                    <a:pt x="4463" y="5279"/>
                  </a:cubicBezTo>
                  <a:lnTo>
                    <a:pt x="3709" y="5279"/>
                  </a:lnTo>
                  <a:cubicBezTo>
                    <a:pt x="3542" y="5279"/>
                    <a:pt x="3219" y="5077"/>
                    <a:pt x="2876" y="4625"/>
                  </a:cubicBezTo>
                  <a:cubicBezTo>
                    <a:pt x="2605" y="4269"/>
                    <a:pt x="2419" y="3873"/>
                    <a:pt x="2375" y="3569"/>
                  </a:cubicBezTo>
                  <a:lnTo>
                    <a:pt x="2364" y="3517"/>
                  </a:lnTo>
                  <a:lnTo>
                    <a:pt x="2229" y="3436"/>
                  </a:lnTo>
                  <a:cubicBezTo>
                    <a:pt x="2189" y="3412"/>
                    <a:pt x="2167" y="3372"/>
                    <a:pt x="2167" y="3329"/>
                  </a:cubicBezTo>
                  <a:lnTo>
                    <a:pt x="2167" y="3119"/>
                  </a:lnTo>
                  <a:cubicBezTo>
                    <a:pt x="2167" y="3049"/>
                    <a:pt x="2230" y="2992"/>
                    <a:pt x="2307" y="2992"/>
                  </a:cubicBezTo>
                  <a:lnTo>
                    <a:pt x="2364" y="2992"/>
                  </a:lnTo>
                  <a:lnTo>
                    <a:pt x="2364" y="2767"/>
                  </a:lnTo>
                  <a:cubicBezTo>
                    <a:pt x="2364" y="2719"/>
                    <a:pt x="2395" y="2677"/>
                    <a:pt x="2443" y="2655"/>
                  </a:cubicBezTo>
                  <a:cubicBezTo>
                    <a:pt x="2636" y="2568"/>
                    <a:pt x="3019" y="2420"/>
                    <a:pt x="3416" y="2420"/>
                  </a:cubicBezTo>
                  <a:close/>
                  <a:moveTo>
                    <a:pt x="16816" y="2420"/>
                  </a:moveTo>
                  <a:cubicBezTo>
                    <a:pt x="17133" y="2420"/>
                    <a:pt x="17397" y="2512"/>
                    <a:pt x="17599" y="2701"/>
                  </a:cubicBezTo>
                  <a:cubicBezTo>
                    <a:pt x="17849" y="2936"/>
                    <a:pt x="18135" y="3058"/>
                    <a:pt x="18454" y="3058"/>
                  </a:cubicBezTo>
                  <a:cubicBezTo>
                    <a:pt x="18635" y="3058"/>
                    <a:pt x="18824" y="3017"/>
                    <a:pt x="19011" y="2941"/>
                  </a:cubicBezTo>
                  <a:cubicBezTo>
                    <a:pt x="19054" y="2923"/>
                    <a:pt x="19106" y="2927"/>
                    <a:pt x="19146" y="2951"/>
                  </a:cubicBezTo>
                  <a:cubicBezTo>
                    <a:pt x="19165" y="2962"/>
                    <a:pt x="19180" y="2975"/>
                    <a:pt x="19191" y="2992"/>
                  </a:cubicBezTo>
                  <a:lnTo>
                    <a:pt x="19264" y="2992"/>
                  </a:lnTo>
                  <a:cubicBezTo>
                    <a:pt x="19342" y="2992"/>
                    <a:pt x="19405" y="3049"/>
                    <a:pt x="19405" y="3119"/>
                  </a:cubicBezTo>
                  <a:lnTo>
                    <a:pt x="19405" y="3329"/>
                  </a:lnTo>
                  <a:cubicBezTo>
                    <a:pt x="19405" y="3372"/>
                    <a:pt x="19383" y="3412"/>
                    <a:pt x="19343" y="3436"/>
                  </a:cubicBezTo>
                  <a:lnTo>
                    <a:pt x="19208" y="3517"/>
                  </a:lnTo>
                  <a:lnTo>
                    <a:pt x="19197" y="3569"/>
                  </a:lnTo>
                  <a:cubicBezTo>
                    <a:pt x="19153" y="3873"/>
                    <a:pt x="18967" y="4269"/>
                    <a:pt x="18696" y="4625"/>
                  </a:cubicBezTo>
                  <a:cubicBezTo>
                    <a:pt x="18353" y="5077"/>
                    <a:pt x="18030" y="5279"/>
                    <a:pt x="17863" y="5279"/>
                  </a:cubicBezTo>
                  <a:lnTo>
                    <a:pt x="17109" y="5279"/>
                  </a:lnTo>
                  <a:cubicBezTo>
                    <a:pt x="16942" y="5279"/>
                    <a:pt x="16619" y="5077"/>
                    <a:pt x="16276" y="4625"/>
                  </a:cubicBezTo>
                  <a:cubicBezTo>
                    <a:pt x="16005" y="4269"/>
                    <a:pt x="15819" y="3873"/>
                    <a:pt x="15775" y="3569"/>
                  </a:cubicBezTo>
                  <a:lnTo>
                    <a:pt x="15769" y="3517"/>
                  </a:lnTo>
                  <a:lnTo>
                    <a:pt x="15629" y="3436"/>
                  </a:lnTo>
                  <a:cubicBezTo>
                    <a:pt x="15589" y="3412"/>
                    <a:pt x="15567" y="3372"/>
                    <a:pt x="15567" y="3329"/>
                  </a:cubicBezTo>
                  <a:lnTo>
                    <a:pt x="15567" y="3119"/>
                  </a:lnTo>
                  <a:cubicBezTo>
                    <a:pt x="15567" y="3049"/>
                    <a:pt x="15630" y="2992"/>
                    <a:pt x="15708" y="2992"/>
                  </a:cubicBezTo>
                  <a:lnTo>
                    <a:pt x="15764" y="2992"/>
                  </a:lnTo>
                  <a:lnTo>
                    <a:pt x="15764" y="2767"/>
                  </a:lnTo>
                  <a:cubicBezTo>
                    <a:pt x="15764" y="2719"/>
                    <a:pt x="15795" y="2677"/>
                    <a:pt x="15843" y="2655"/>
                  </a:cubicBezTo>
                  <a:cubicBezTo>
                    <a:pt x="16036" y="2568"/>
                    <a:pt x="16419" y="2420"/>
                    <a:pt x="16816" y="2420"/>
                  </a:cubicBezTo>
                  <a:close/>
                  <a:moveTo>
                    <a:pt x="10080" y="3890"/>
                  </a:moveTo>
                  <a:cubicBezTo>
                    <a:pt x="10396" y="3890"/>
                    <a:pt x="10655" y="3982"/>
                    <a:pt x="10856" y="4171"/>
                  </a:cubicBezTo>
                  <a:cubicBezTo>
                    <a:pt x="11107" y="4406"/>
                    <a:pt x="11398" y="4528"/>
                    <a:pt x="11717" y="4528"/>
                  </a:cubicBezTo>
                  <a:cubicBezTo>
                    <a:pt x="11899" y="4528"/>
                    <a:pt x="12081" y="4487"/>
                    <a:pt x="12269" y="4411"/>
                  </a:cubicBezTo>
                  <a:cubicBezTo>
                    <a:pt x="12312" y="4393"/>
                    <a:pt x="12364" y="4398"/>
                    <a:pt x="12404" y="4421"/>
                  </a:cubicBezTo>
                  <a:cubicBezTo>
                    <a:pt x="12423" y="4432"/>
                    <a:pt x="12438" y="4445"/>
                    <a:pt x="12449" y="4462"/>
                  </a:cubicBezTo>
                  <a:lnTo>
                    <a:pt x="12528" y="4462"/>
                  </a:lnTo>
                  <a:cubicBezTo>
                    <a:pt x="12605" y="4462"/>
                    <a:pt x="12668" y="4519"/>
                    <a:pt x="12668" y="4590"/>
                  </a:cubicBezTo>
                  <a:lnTo>
                    <a:pt x="12668" y="4799"/>
                  </a:lnTo>
                  <a:cubicBezTo>
                    <a:pt x="12668" y="4842"/>
                    <a:pt x="12641" y="4883"/>
                    <a:pt x="12601" y="4906"/>
                  </a:cubicBezTo>
                  <a:lnTo>
                    <a:pt x="12466" y="4988"/>
                  </a:lnTo>
                  <a:lnTo>
                    <a:pt x="12460" y="5039"/>
                  </a:lnTo>
                  <a:cubicBezTo>
                    <a:pt x="12416" y="5343"/>
                    <a:pt x="12225" y="5739"/>
                    <a:pt x="11954" y="6096"/>
                  </a:cubicBezTo>
                  <a:cubicBezTo>
                    <a:pt x="11611" y="6547"/>
                    <a:pt x="11293" y="6749"/>
                    <a:pt x="11126" y="6749"/>
                  </a:cubicBezTo>
                  <a:lnTo>
                    <a:pt x="10372" y="6749"/>
                  </a:lnTo>
                  <a:cubicBezTo>
                    <a:pt x="10206" y="6749"/>
                    <a:pt x="9882" y="6547"/>
                    <a:pt x="9539" y="6096"/>
                  </a:cubicBezTo>
                  <a:cubicBezTo>
                    <a:pt x="9269" y="5739"/>
                    <a:pt x="9077" y="5343"/>
                    <a:pt x="9033" y="5039"/>
                  </a:cubicBezTo>
                  <a:lnTo>
                    <a:pt x="9027" y="4988"/>
                  </a:lnTo>
                  <a:lnTo>
                    <a:pt x="8892" y="4906"/>
                  </a:lnTo>
                  <a:cubicBezTo>
                    <a:pt x="8852" y="4883"/>
                    <a:pt x="8830" y="4842"/>
                    <a:pt x="8830" y="4799"/>
                  </a:cubicBezTo>
                  <a:lnTo>
                    <a:pt x="8830" y="4590"/>
                  </a:lnTo>
                  <a:cubicBezTo>
                    <a:pt x="8830" y="4519"/>
                    <a:pt x="8888" y="4462"/>
                    <a:pt x="8965" y="4462"/>
                  </a:cubicBezTo>
                  <a:lnTo>
                    <a:pt x="9027" y="4462"/>
                  </a:lnTo>
                  <a:lnTo>
                    <a:pt x="9027" y="4237"/>
                  </a:lnTo>
                  <a:cubicBezTo>
                    <a:pt x="9027" y="4189"/>
                    <a:pt x="9053" y="4147"/>
                    <a:pt x="9100" y="4125"/>
                  </a:cubicBezTo>
                  <a:cubicBezTo>
                    <a:pt x="9294" y="4038"/>
                    <a:pt x="9683" y="3890"/>
                    <a:pt x="10080" y="3890"/>
                  </a:cubicBezTo>
                  <a:close/>
                  <a:moveTo>
                    <a:pt x="3197" y="5840"/>
                  </a:moveTo>
                  <a:cubicBezTo>
                    <a:pt x="3312" y="5896"/>
                    <a:pt x="3423" y="5935"/>
                    <a:pt x="3534" y="5953"/>
                  </a:cubicBezTo>
                  <a:cubicBezTo>
                    <a:pt x="3601" y="5964"/>
                    <a:pt x="3653" y="6019"/>
                    <a:pt x="3653" y="6080"/>
                  </a:cubicBezTo>
                  <a:lnTo>
                    <a:pt x="3653" y="6397"/>
                  </a:lnTo>
                  <a:cubicBezTo>
                    <a:pt x="3673" y="6404"/>
                    <a:pt x="3689" y="6413"/>
                    <a:pt x="3703" y="6427"/>
                  </a:cubicBezTo>
                  <a:cubicBezTo>
                    <a:pt x="3730" y="6454"/>
                    <a:pt x="3747" y="6494"/>
                    <a:pt x="3743" y="6530"/>
                  </a:cubicBezTo>
                  <a:cubicBezTo>
                    <a:pt x="3743" y="6530"/>
                    <a:pt x="3664" y="7203"/>
                    <a:pt x="3664" y="7203"/>
                  </a:cubicBezTo>
                  <a:cubicBezTo>
                    <a:pt x="3658" y="7255"/>
                    <a:pt x="3618" y="7302"/>
                    <a:pt x="3562" y="7316"/>
                  </a:cubicBezTo>
                  <a:cubicBezTo>
                    <a:pt x="3550" y="7319"/>
                    <a:pt x="3536" y="7316"/>
                    <a:pt x="3523" y="7316"/>
                  </a:cubicBezTo>
                  <a:cubicBezTo>
                    <a:pt x="3479" y="7316"/>
                    <a:pt x="3437" y="7302"/>
                    <a:pt x="3411" y="7270"/>
                  </a:cubicBezTo>
                  <a:lnTo>
                    <a:pt x="3017" y="6795"/>
                  </a:lnTo>
                  <a:cubicBezTo>
                    <a:pt x="2998" y="6773"/>
                    <a:pt x="2988" y="6746"/>
                    <a:pt x="2988" y="6718"/>
                  </a:cubicBezTo>
                  <a:lnTo>
                    <a:pt x="2988" y="5958"/>
                  </a:lnTo>
                  <a:cubicBezTo>
                    <a:pt x="2988" y="5913"/>
                    <a:pt x="3014" y="5868"/>
                    <a:pt x="3056" y="5845"/>
                  </a:cubicBezTo>
                  <a:cubicBezTo>
                    <a:pt x="3098" y="5822"/>
                    <a:pt x="3153" y="5820"/>
                    <a:pt x="3197" y="5840"/>
                  </a:cubicBezTo>
                  <a:close/>
                  <a:moveTo>
                    <a:pt x="4969" y="5840"/>
                  </a:moveTo>
                  <a:cubicBezTo>
                    <a:pt x="5013" y="5820"/>
                    <a:pt x="5068" y="5822"/>
                    <a:pt x="5110" y="5845"/>
                  </a:cubicBezTo>
                  <a:cubicBezTo>
                    <a:pt x="5152" y="5868"/>
                    <a:pt x="5178" y="5913"/>
                    <a:pt x="5178" y="5958"/>
                  </a:cubicBezTo>
                  <a:lnTo>
                    <a:pt x="5178" y="6718"/>
                  </a:lnTo>
                  <a:cubicBezTo>
                    <a:pt x="5178" y="6746"/>
                    <a:pt x="5168" y="6773"/>
                    <a:pt x="5150" y="6795"/>
                  </a:cubicBezTo>
                  <a:lnTo>
                    <a:pt x="4756" y="7265"/>
                  </a:lnTo>
                  <a:cubicBezTo>
                    <a:pt x="4729" y="7297"/>
                    <a:pt x="4686" y="7316"/>
                    <a:pt x="4643" y="7316"/>
                  </a:cubicBezTo>
                  <a:cubicBezTo>
                    <a:pt x="4630" y="7316"/>
                    <a:pt x="4616" y="7314"/>
                    <a:pt x="4604" y="7311"/>
                  </a:cubicBezTo>
                  <a:cubicBezTo>
                    <a:pt x="4548" y="7297"/>
                    <a:pt x="4508" y="7256"/>
                    <a:pt x="4502" y="7203"/>
                  </a:cubicBezTo>
                  <a:lnTo>
                    <a:pt x="4429" y="6530"/>
                  </a:lnTo>
                  <a:cubicBezTo>
                    <a:pt x="4425" y="6494"/>
                    <a:pt x="4436" y="6454"/>
                    <a:pt x="4463" y="6427"/>
                  </a:cubicBezTo>
                  <a:cubicBezTo>
                    <a:pt x="4478" y="6412"/>
                    <a:pt x="4494" y="6404"/>
                    <a:pt x="4514" y="6397"/>
                  </a:cubicBezTo>
                  <a:lnTo>
                    <a:pt x="4514" y="6080"/>
                  </a:lnTo>
                  <a:cubicBezTo>
                    <a:pt x="4514" y="6019"/>
                    <a:pt x="4565" y="5964"/>
                    <a:pt x="4632" y="5953"/>
                  </a:cubicBezTo>
                  <a:cubicBezTo>
                    <a:pt x="4743" y="5935"/>
                    <a:pt x="4854" y="5895"/>
                    <a:pt x="4969" y="5840"/>
                  </a:cubicBezTo>
                  <a:close/>
                  <a:moveTo>
                    <a:pt x="16597" y="5840"/>
                  </a:moveTo>
                  <a:cubicBezTo>
                    <a:pt x="16711" y="5896"/>
                    <a:pt x="16829" y="5935"/>
                    <a:pt x="16940" y="5953"/>
                  </a:cubicBezTo>
                  <a:cubicBezTo>
                    <a:pt x="17007" y="5964"/>
                    <a:pt x="17053" y="6019"/>
                    <a:pt x="17053" y="6080"/>
                  </a:cubicBezTo>
                  <a:lnTo>
                    <a:pt x="17053" y="6397"/>
                  </a:lnTo>
                  <a:cubicBezTo>
                    <a:pt x="17073" y="6404"/>
                    <a:pt x="17094" y="6413"/>
                    <a:pt x="17109" y="6427"/>
                  </a:cubicBezTo>
                  <a:cubicBezTo>
                    <a:pt x="17135" y="6454"/>
                    <a:pt x="17147" y="6494"/>
                    <a:pt x="17143" y="6530"/>
                  </a:cubicBezTo>
                  <a:cubicBezTo>
                    <a:pt x="17143" y="6530"/>
                    <a:pt x="17064" y="7203"/>
                    <a:pt x="17064" y="7203"/>
                  </a:cubicBezTo>
                  <a:cubicBezTo>
                    <a:pt x="17058" y="7255"/>
                    <a:pt x="17018" y="7302"/>
                    <a:pt x="16963" y="7316"/>
                  </a:cubicBezTo>
                  <a:cubicBezTo>
                    <a:pt x="16950" y="7319"/>
                    <a:pt x="16941" y="7316"/>
                    <a:pt x="16929" y="7316"/>
                  </a:cubicBezTo>
                  <a:cubicBezTo>
                    <a:pt x="16886" y="7316"/>
                    <a:pt x="16843" y="7302"/>
                    <a:pt x="16816" y="7270"/>
                  </a:cubicBezTo>
                  <a:lnTo>
                    <a:pt x="16422" y="6795"/>
                  </a:lnTo>
                  <a:cubicBezTo>
                    <a:pt x="16404" y="6773"/>
                    <a:pt x="16394" y="6746"/>
                    <a:pt x="16394" y="6718"/>
                  </a:cubicBezTo>
                  <a:lnTo>
                    <a:pt x="16394" y="5958"/>
                  </a:lnTo>
                  <a:cubicBezTo>
                    <a:pt x="16394" y="5913"/>
                    <a:pt x="16419" y="5868"/>
                    <a:pt x="16462" y="5845"/>
                  </a:cubicBezTo>
                  <a:cubicBezTo>
                    <a:pt x="16504" y="5822"/>
                    <a:pt x="16553" y="5820"/>
                    <a:pt x="16597" y="5840"/>
                  </a:cubicBezTo>
                  <a:close/>
                  <a:moveTo>
                    <a:pt x="18375" y="5840"/>
                  </a:moveTo>
                  <a:cubicBezTo>
                    <a:pt x="18419" y="5820"/>
                    <a:pt x="18468" y="5822"/>
                    <a:pt x="18510" y="5845"/>
                  </a:cubicBezTo>
                  <a:cubicBezTo>
                    <a:pt x="18553" y="5868"/>
                    <a:pt x="18578" y="5913"/>
                    <a:pt x="18578" y="5958"/>
                  </a:cubicBezTo>
                  <a:lnTo>
                    <a:pt x="18578" y="6718"/>
                  </a:lnTo>
                  <a:cubicBezTo>
                    <a:pt x="18578" y="6746"/>
                    <a:pt x="18568" y="6773"/>
                    <a:pt x="18550" y="6795"/>
                  </a:cubicBezTo>
                  <a:lnTo>
                    <a:pt x="18156" y="7265"/>
                  </a:lnTo>
                  <a:cubicBezTo>
                    <a:pt x="18128" y="7297"/>
                    <a:pt x="18092" y="7316"/>
                    <a:pt x="18049" y="7316"/>
                  </a:cubicBezTo>
                  <a:cubicBezTo>
                    <a:pt x="18036" y="7316"/>
                    <a:pt x="18022" y="7314"/>
                    <a:pt x="18009" y="7311"/>
                  </a:cubicBezTo>
                  <a:cubicBezTo>
                    <a:pt x="17954" y="7297"/>
                    <a:pt x="17914" y="7255"/>
                    <a:pt x="17908" y="7203"/>
                  </a:cubicBezTo>
                  <a:lnTo>
                    <a:pt x="17829" y="6530"/>
                  </a:lnTo>
                  <a:cubicBezTo>
                    <a:pt x="17825" y="6494"/>
                    <a:pt x="17837" y="6454"/>
                    <a:pt x="17863" y="6427"/>
                  </a:cubicBezTo>
                  <a:cubicBezTo>
                    <a:pt x="17878" y="6412"/>
                    <a:pt x="17899" y="6404"/>
                    <a:pt x="17919" y="6397"/>
                  </a:cubicBezTo>
                  <a:lnTo>
                    <a:pt x="17919" y="6080"/>
                  </a:lnTo>
                  <a:cubicBezTo>
                    <a:pt x="17919" y="6019"/>
                    <a:pt x="17965" y="5964"/>
                    <a:pt x="18032" y="5953"/>
                  </a:cubicBezTo>
                  <a:cubicBezTo>
                    <a:pt x="18143" y="5935"/>
                    <a:pt x="18261" y="5895"/>
                    <a:pt x="18375" y="5840"/>
                  </a:cubicBezTo>
                  <a:close/>
                  <a:moveTo>
                    <a:pt x="9860" y="7311"/>
                  </a:moveTo>
                  <a:cubicBezTo>
                    <a:pt x="9975" y="7366"/>
                    <a:pt x="10086" y="7405"/>
                    <a:pt x="10198" y="7423"/>
                  </a:cubicBezTo>
                  <a:cubicBezTo>
                    <a:pt x="10265" y="7434"/>
                    <a:pt x="10316" y="7489"/>
                    <a:pt x="10316" y="7551"/>
                  </a:cubicBezTo>
                  <a:lnTo>
                    <a:pt x="10316" y="7867"/>
                  </a:lnTo>
                  <a:cubicBezTo>
                    <a:pt x="10336" y="7874"/>
                    <a:pt x="10352" y="7883"/>
                    <a:pt x="10367" y="7898"/>
                  </a:cubicBezTo>
                  <a:cubicBezTo>
                    <a:pt x="10393" y="7925"/>
                    <a:pt x="10410" y="7959"/>
                    <a:pt x="10406" y="7995"/>
                  </a:cubicBezTo>
                  <a:cubicBezTo>
                    <a:pt x="10406" y="7995"/>
                    <a:pt x="10327" y="8674"/>
                    <a:pt x="10327" y="8674"/>
                  </a:cubicBezTo>
                  <a:cubicBezTo>
                    <a:pt x="10321" y="8725"/>
                    <a:pt x="10282" y="8767"/>
                    <a:pt x="10226" y="8781"/>
                  </a:cubicBezTo>
                  <a:cubicBezTo>
                    <a:pt x="10214" y="8784"/>
                    <a:pt x="10199" y="8786"/>
                    <a:pt x="10187" y="8786"/>
                  </a:cubicBezTo>
                  <a:cubicBezTo>
                    <a:pt x="10143" y="8786"/>
                    <a:pt x="10101" y="8767"/>
                    <a:pt x="10074" y="8735"/>
                  </a:cubicBezTo>
                  <a:lnTo>
                    <a:pt x="9680" y="8265"/>
                  </a:lnTo>
                  <a:cubicBezTo>
                    <a:pt x="9662" y="8243"/>
                    <a:pt x="9652" y="8211"/>
                    <a:pt x="9652" y="8184"/>
                  </a:cubicBezTo>
                  <a:lnTo>
                    <a:pt x="9652" y="7423"/>
                  </a:lnTo>
                  <a:cubicBezTo>
                    <a:pt x="9652" y="7378"/>
                    <a:pt x="9677" y="7339"/>
                    <a:pt x="9719" y="7316"/>
                  </a:cubicBezTo>
                  <a:cubicBezTo>
                    <a:pt x="9762" y="7293"/>
                    <a:pt x="9817" y="7290"/>
                    <a:pt x="9860" y="7311"/>
                  </a:cubicBezTo>
                  <a:close/>
                  <a:moveTo>
                    <a:pt x="11633" y="7311"/>
                  </a:moveTo>
                  <a:cubicBezTo>
                    <a:pt x="11677" y="7290"/>
                    <a:pt x="11732" y="7293"/>
                    <a:pt x="11774" y="7316"/>
                  </a:cubicBezTo>
                  <a:cubicBezTo>
                    <a:pt x="11816" y="7339"/>
                    <a:pt x="11841" y="7383"/>
                    <a:pt x="11841" y="7428"/>
                  </a:cubicBezTo>
                  <a:lnTo>
                    <a:pt x="11841" y="8189"/>
                  </a:lnTo>
                  <a:cubicBezTo>
                    <a:pt x="11841" y="8216"/>
                    <a:pt x="11831" y="8243"/>
                    <a:pt x="11813" y="8265"/>
                  </a:cubicBezTo>
                  <a:lnTo>
                    <a:pt x="11419" y="8735"/>
                  </a:lnTo>
                  <a:cubicBezTo>
                    <a:pt x="11392" y="8767"/>
                    <a:pt x="11350" y="8786"/>
                    <a:pt x="11307" y="8786"/>
                  </a:cubicBezTo>
                  <a:cubicBezTo>
                    <a:pt x="11294" y="8786"/>
                    <a:pt x="11280" y="8784"/>
                    <a:pt x="11267" y="8781"/>
                  </a:cubicBezTo>
                  <a:cubicBezTo>
                    <a:pt x="11212" y="8767"/>
                    <a:pt x="11172" y="8726"/>
                    <a:pt x="11166" y="8674"/>
                  </a:cubicBezTo>
                  <a:lnTo>
                    <a:pt x="11093" y="7995"/>
                  </a:lnTo>
                  <a:cubicBezTo>
                    <a:pt x="11089" y="7959"/>
                    <a:pt x="11100" y="7925"/>
                    <a:pt x="11126" y="7898"/>
                  </a:cubicBezTo>
                  <a:cubicBezTo>
                    <a:pt x="11141" y="7883"/>
                    <a:pt x="11157" y="7874"/>
                    <a:pt x="11177" y="7867"/>
                  </a:cubicBezTo>
                  <a:lnTo>
                    <a:pt x="11177" y="7551"/>
                  </a:lnTo>
                  <a:cubicBezTo>
                    <a:pt x="11177" y="7489"/>
                    <a:pt x="11228" y="7434"/>
                    <a:pt x="11295" y="7423"/>
                  </a:cubicBezTo>
                  <a:cubicBezTo>
                    <a:pt x="11406" y="7405"/>
                    <a:pt x="11518" y="7365"/>
                    <a:pt x="11633" y="7311"/>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ctr" defTabSz="190548"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grpSp>
      <p:grpSp>
        <p:nvGrpSpPr>
          <p:cNvPr id="9" name="Group 8"/>
          <p:cNvGrpSpPr/>
          <p:nvPr/>
        </p:nvGrpSpPr>
        <p:grpSpPr>
          <a:xfrm>
            <a:off x="1862872" y="4726290"/>
            <a:ext cx="652097" cy="635001"/>
            <a:chOff x="5202628" y="9451842"/>
            <a:chExt cx="1270001" cy="1270001"/>
          </a:xfrm>
        </p:grpSpPr>
        <p:sp>
          <p:nvSpPr>
            <p:cNvPr id="51" name="Shape 626"/>
            <p:cNvSpPr/>
            <p:nvPr/>
          </p:nvSpPr>
          <p:spPr>
            <a:xfrm>
              <a:off x="5202628" y="9451842"/>
              <a:ext cx="1270001" cy="127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621" name="Shape 621"/>
            <p:cNvSpPr/>
            <p:nvPr/>
          </p:nvSpPr>
          <p:spPr>
            <a:xfrm>
              <a:off x="5487181" y="9719183"/>
              <a:ext cx="718352" cy="628471"/>
            </a:xfrm>
            <a:custGeom>
              <a:avLst/>
              <a:gdLst/>
              <a:ahLst/>
              <a:cxnLst>
                <a:cxn ang="0">
                  <a:pos x="wd2" y="hd2"/>
                </a:cxn>
                <a:cxn ang="5400000">
                  <a:pos x="wd2" y="hd2"/>
                </a:cxn>
                <a:cxn ang="10800000">
                  <a:pos x="wd2" y="hd2"/>
                </a:cxn>
                <a:cxn ang="16200000">
                  <a:pos x="wd2" y="hd2"/>
                </a:cxn>
              </a:cxnLst>
              <a:rect l="0" t="0" r="r" b="b"/>
              <a:pathLst>
                <a:path w="21600" h="21600" extrusionOk="0">
                  <a:moveTo>
                    <a:pt x="10124" y="13501"/>
                  </a:moveTo>
                  <a:cubicBezTo>
                    <a:pt x="10124" y="13712"/>
                    <a:pt x="9972" y="13885"/>
                    <a:pt x="9788" y="13885"/>
                  </a:cubicBezTo>
                  <a:lnTo>
                    <a:pt x="5125" y="13877"/>
                  </a:lnTo>
                  <a:cubicBezTo>
                    <a:pt x="5052" y="13851"/>
                    <a:pt x="4888" y="13651"/>
                    <a:pt x="4864" y="13448"/>
                  </a:cubicBezTo>
                  <a:lnTo>
                    <a:pt x="4578" y="11131"/>
                  </a:lnTo>
                  <a:cubicBezTo>
                    <a:pt x="4568" y="11041"/>
                    <a:pt x="4588" y="10951"/>
                    <a:pt x="4630" y="10890"/>
                  </a:cubicBezTo>
                  <a:cubicBezTo>
                    <a:pt x="4676" y="10830"/>
                    <a:pt x="4742" y="10800"/>
                    <a:pt x="4825" y="10800"/>
                  </a:cubicBezTo>
                  <a:lnTo>
                    <a:pt x="9788" y="10800"/>
                  </a:lnTo>
                  <a:cubicBezTo>
                    <a:pt x="9972" y="10800"/>
                    <a:pt x="10124" y="10973"/>
                    <a:pt x="10124" y="11188"/>
                  </a:cubicBezTo>
                  <a:cubicBezTo>
                    <a:pt x="10124" y="11188"/>
                    <a:pt x="10124" y="13501"/>
                    <a:pt x="10124" y="13501"/>
                  </a:cubicBezTo>
                  <a:close/>
                  <a:moveTo>
                    <a:pt x="9788" y="9259"/>
                  </a:moveTo>
                  <a:lnTo>
                    <a:pt x="4825" y="9259"/>
                  </a:lnTo>
                  <a:cubicBezTo>
                    <a:pt x="4346" y="9259"/>
                    <a:pt x="3915" y="9477"/>
                    <a:pt x="3612" y="9881"/>
                  </a:cubicBezTo>
                  <a:cubicBezTo>
                    <a:pt x="3312" y="10275"/>
                    <a:pt x="3177" y="10811"/>
                    <a:pt x="3243" y="11346"/>
                  </a:cubicBezTo>
                  <a:lnTo>
                    <a:pt x="3526" y="13663"/>
                  </a:lnTo>
                  <a:cubicBezTo>
                    <a:pt x="3644" y="14616"/>
                    <a:pt x="4363" y="15418"/>
                    <a:pt x="5095" y="15418"/>
                  </a:cubicBezTo>
                  <a:lnTo>
                    <a:pt x="9788" y="15430"/>
                  </a:lnTo>
                  <a:cubicBezTo>
                    <a:pt x="10718" y="15430"/>
                    <a:pt x="11476" y="14563"/>
                    <a:pt x="11476" y="13501"/>
                  </a:cubicBezTo>
                  <a:lnTo>
                    <a:pt x="11476" y="11188"/>
                  </a:lnTo>
                  <a:cubicBezTo>
                    <a:pt x="11476" y="10122"/>
                    <a:pt x="10718" y="9259"/>
                    <a:pt x="9788" y="9259"/>
                  </a:cubicBezTo>
                  <a:cubicBezTo>
                    <a:pt x="9788" y="9259"/>
                    <a:pt x="9788" y="9259"/>
                    <a:pt x="9788" y="9259"/>
                  </a:cubicBezTo>
                  <a:close/>
                  <a:moveTo>
                    <a:pt x="18898" y="19287"/>
                  </a:moveTo>
                  <a:cubicBezTo>
                    <a:pt x="18898" y="19713"/>
                    <a:pt x="18594" y="20059"/>
                    <a:pt x="18225" y="20059"/>
                  </a:cubicBezTo>
                  <a:lnTo>
                    <a:pt x="3375" y="20059"/>
                  </a:lnTo>
                  <a:cubicBezTo>
                    <a:pt x="3002" y="20059"/>
                    <a:pt x="2699" y="19713"/>
                    <a:pt x="2699" y="19287"/>
                  </a:cubicBezTo>
                  <a:lnTo>
                    <a:pt x="1351" y="8487"/>
                  </a:lnTo>
                  <a:cubicBezTo>
                    <a:pt x="1351" y="8060"/>
                    <a:pt x="1654" y="7715"/>
                    <a:pt x="2023" y="7715"/>
                  </a:cubicBezTo>
                  <a:lnTo>
                    <a:pt x="19573" y="7715"/>
                  </a:lnTo>
                  <a:cubicBezTo>
                    <a:pt x="19946" y="7715"/>
                    <a:pt x="20249" y="8060"/>
                    <a:pt x="20249" y="8487"/>
                  </a:cubicBezTo>
                  <a:cubicBezTo>
                    <a:pt x="20249" y="8487"/>
                    <a:pt x="18898" y="19287"/>
                    <a:pt x="18898" y="19287"/>
                  </a:cubicBezTo>
                  <a:close/>
                  <a:moveTo>
                    <a:pt x="3375" y="2312"/>
                  </a:moveTo>
                  <a:cubicBezTo>
                    <a:pt x="3375" y="1887"/>
                    <a:pt x="3677" y="1544"/>
                    <a:pt x="4050" y="1544"/>
                  </a:cubicBezTo>
                  <a:lnTo>
                    <a:pt x="6750" y="1544"/>
                  </a:lnTo>
                  <a:cubicBezTo>
                    <a:pt x="7121" y="1544"/>
                    <a:pt x="7425" y="1887"/>
                    <a:pt x="7425" y="2312"/>
                  </a:cubicBezTo>
                  <a:cubicBezTo>
                    <a:pt x="7425" y="3590"/>
                    <a:pt x="8332" y="4629"/>
                    <a:pt x="9449" y="4629"/>
                  </a:cubicBezTo>
                  <a:lnTo>
                    <a:pt x="17550" y="4629"/>
                  </a:lnTo>
                  <a:cubicBezTo>
                    <a:pt x="17922" y="4629"/>
                    <a:pt x="18225" y="4975"/>
                    <a:pt x="18225" y="5402"/>
                  </a:cubicBezTo>
                  <a:lnTo>
                    <a:pt x="18225" y="6169"/>
                  </a:lnTo>
                  <a:lnTo>
                    <a:pt x="3375" y="6169"/>
                  </a:lnTo>
                  <a:cubicBezTo>
                    <a:pt x="3375" y="6169"/>
                    <a:pt x="3375" y="2312"/>
                    <a:pt x="3375" y="2312"/>
                  </a:cubicBezTo>
                  <a:close/>
                  <a:moveTo>
                    <a:pt x="19573" y="6169"/>
                  </a:moveTo>
                  <a:lnTo>
                    <a:pt x="19573" y="5402"/>
                  </a:lnTo>
                  <a:cubicBezTo>
                    <a:pt x="19573" y="4124"/>
                    <a:pt x="18667" y="3084"/>
                    <a:pt x="17550" y="3084"/>
                  </a:cubicBezTo>
                  <a:lnTo>
                    <a:pt x="9449" y="3084"/>
                  </a:lnTo>
                  <a:cubicBezTo>
                    <a:pt x="9076" y="3084"/>
                    <a:pt x="8772" y="2738"/>
                    <a:pt x="8772" y="2312"/>
                  </a:cubicBezTo>
                  <a:cubicBezTo>
                    <a:pt x="8772" y="1038"/>
                    <a:pt x="7867" y="0"/>
                    <a:pt x="6750" y="0"/>
                  </a:cubicBezTo>
                  <a:lnTo>
                    <a:pt x="4050" y="0"/>
                  </a:lnTo>
                  <a:cubicBezTo>
                    <a:pt x="2933" y="0"/>
                    <a:pt x="2023" y="1038"/>
                    <a:pt x="2023" y="2312"/>
                  </a:cubicBezTo>
                  <a:lnTo>
                    <a:pt x="2023" y="6169"/>
                  </a:lnTo>
                  <a:cubicBezTo>
                    <a:pt x="910" y="6169"/>
                    <a:pt x="0" y="7210"/>
                    <a:pt x="0" y="8487"/>
                  </a:cubicBezTo>
                  <a:lnTo>
                    <a:pt x="1351" y="19287"/>
                  </a:lnTo>
                  <a:cubicBezTo>
                    <a:pt x="1351" y="20564"/>
                    <a:pt x="2258" y="21600"/>
                    <a:pt x="3375" y="21600"/>
                  </a:cubicBezTo>
                  <a:lnTo>
                    <a:pt x="18225" y="21600"/>
                  </a:lnTo>
                  <a:cubicBezTo>
                    <a:pt x="19339" y="21600"/>
                    <a:pt x="20249" y="20564"/>
                    <a:pt x="20249" y="19287"/>
                  </a:cubicBezTo>
                  <a:lnTo>
                    <a:pt x="21600" y="8487"/>
                  </a:lnTo>
                  <a:cubicBezTo>
                    <a:pt x="21600" y="7210"/>
                    <a:pt x="20690" y="6169"/>
                    <a:pt x="19573" y="6169"/>
                  </a:cubicBezTo>
                  <a:cubicBezTo>
                    <a:pt x="19573" y="6169"/>
                    <a:pt x="19573" y="6169"/>
                    <a:pt x="19573" y="6169"/>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ctr" defTabSz="190548"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grpSp>
      <p:grpSp>
        <p:nvGrpSpPr>
          <p:cNvPr id="11" name="Group 10"/>
          <p:cNvGrpSpPr/>
          <p:nvPr/>
        </p:nvGrpSpPr>
        <p:grpSpPr>
          <a:xfrm>
            <a:off x="6515469" y="4753176"/>
            <a:ext cx="642887" cy="635001"/>
            <a:chOff x="17817964" y="9505614"/>
            <a:chExt cx="1270001" cy="1270001"/>
          </a:xfrm>
        </p:grpSpPr>
        <p:sp>
          <p:nvSpPr>
            <p:cNvPr id="53" name="Shape 614"/>
            <p:cNvSpPr/>
            <p:nvPr/>
          </p:nvSpPr>
          <p:spPr>
            <a:xfrm>
              <a:off x="17817964" y="9505614"/>
              <a:ext cx="1270001" cy="127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rgbClr val="1B6AA3"/>
                </a:solidFill>
                <a:effectLst/>
                <a:uLnTx/>
                <a:uFillTx/>
                <a:latin typeface="Helvetica Light"/>
                <a:sym typeface="Helvetica Light"/>
              </a:endParaRPr>
            </a:p>
          </p:txBody>
        </p:sp>
        <p:sp>
          <p:nvSpPr>
            <p:cNvPr id="39" name="Shape 538"/>
            <p:cNvSpPr/>
            <p:nvPr/>
          </p:nvSpPr>
          <p:spPr>
            <a:xfrm>
              <a:off x="18119082" y="9742999"/>
              <a:ext cx="687715" cy="687690"/>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ctr" defTabSz="190548"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grpSp>
      <p:sp>
        <p:nvSpPr>
          <p:cNvPr id="60" name="Shape 607"/>
          <p:cNvSpPr/>
          <p:nvPr/>
        </p:nvSpPr>
        <p:spPr>
          <a:xfrm rot="11332612" flipV="1">
            <a:off x="5616519" y="2005273"/>
            <a:ext cx="1205682" cy="483148"/>
          </a:xfrm>
          <a:custGeom>
            <a:avLst/>
            <a:gdLst/>
            <a:ahLst/>
            <a:cxnLst>
              <a:cxn ang="0">
                <a:pos x="wd2" y="hd2"/>
              </a:cxn>
              <a:cxn ang="5400000">
                <a:pos x="wd2" y="hd2"/>
              </a:cxn>
              <a:cxn ang="10800000">
                <a:pos x="wd2" y="hd2"/>
              </a:cxn>
              <a:cxn ang="16200000">
                <a:pos x="wd2" y="hd2"/>
              </a:cxn>
            </a:cxnLst>
            <a:rect l="0" t="0" r="r" b="b"/>
            <a:pathLst>
              <a:path w="21600" h="21600" extrusionOk="0">
                <a:moveTo>
                  <a:pt x="0" y="21170"/>
                </a:moveTo>
                <a:lnTo>
                  <a:pt x="7840" y="21600"/>
                </a:lnTo>
                <a:lnTo>
                  <a:pt x="21600" y="0"/>
                </a:lnTo>
              </a:path>
            </a:pathLst>
          </a:custGeom>
          <a:ln w="254000">
            <a:solidFill>
              <a:schemeClr val="accent1"/>
            </a:solidFill>
            <a:miter lim="400000"/>
          </a:ln>
        </p:spPr>
        <p:txBody>
          <a:bodyPr lIns="0" tIns="0" rIns="0" bIns="0" anchor="ct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grpSp>
        <p:nvGrpSpPr>
          <p:cNvPr id="8" name="Group 7"/>
          <p:cNvGrpSpPr/>
          <p:nvPr/>
        </p:nvGrpSpPr>
        <p:grpSpPr>
          <a:xfrm>
            <a:off x="6515469" y="2360894"/>
            <a:ext cx="648371" cy="635001"/>
            <a:chOff x="17832587" y="4721050"/>
            <a:chExt cx="1270001" cy="1270001"/>
          </a:xfrm>
        </p:grpSpPr>
        <p:sp>
          <p:nvSpPr>
            <p:cNvPr id="617" name="Shape 617"/>
            <p:cNvSpPr/>
            <p:nvPr/>
          </p:nvSpPr>
          <p:spPr>
            <a:xfrm>
              <a:off x="17832587" y="4721050"/>
              <a:ext cx="1270001" cy="1270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marL="0" marR="0" lvl="0" indent="0" algn="ctr" defTabSz="343804" eaLnBrk="1" fontAlgn="auto" latinLnBrk="0" hangingPunct="1">
                <a:lnSpc>
                  <a:spcPct val="100000"/>
                </a:lnSpc>
                <a:spcBef>
                  <a:spcPts val="0"/>
                </a:spcBef>
                <a:spcAft>
                  <a:spcPts val="0"/>
                </a:spcAft>
                <a:buClrTx/>
                <a:buSzTx/>
                <a:buFontTx/>
                <a:buNone/>
                <a:tabLst/>
                <a:defRPr sz="3200"/>
              </a:pPr>
              <a:endParaRPr kumimoji="0" sz="3200" b="0" i="0" u="none" strike="noStrike" kern="0" cap="none" spc="0" normalizeH="0" baseline="0" noProof="0" dirty="0">
                <a:ln>
                  <a:noFill/>
                </a:ln>
                <a:solidFill>
                  <a:sysClr val="windowText" lastClr="000000"/>
                </a:solidFill>
                <a:effectLst/>
                <a:uLnTx/>
                <a:uFillTx/>
                <a:latin typeface="Helvetica Light"/>
                <a:sym typeface="Helvetica Light"/>
              </a:endParaRPr>
            </a:p>
          </p:txBody>
        </p:sp>
        <p:sp>
          <p:nvSpPr>
            <p:cNvPr id="47" name="Shape 2028"/>
            <p:cNvSpPr/>
            <p:nvPr/>
          </p:nvSpPr>
          <p:spPr>
            <a:xfrm>
              <a:off x="18093507" y="4921576"/>
              <a:ext cx="762000" cy="817879"/>
            </a:xfrm>
            <a:custGeom>
              <a:avLst/>
              <a:gdLst/>
              <a:ahLst/>
              <a:cxnLst>
                <a:cxn ang="0">
                  <a:pos x="wd2" y="hd2"/>
                </a:cxn>
                <a:cxn ang="5400000">
                  <a:pos x="wd2" y="hd2"/>
                </a:cxn>
                <a:cxn ang="10800000">
                  <a:pos x="wd2" y="hd2"/>
                </a:cxn>
                <a:cxn ang="16200000">
                  <a:pos x="wd2" y="hd2"/>
                </a:cxn>
              </a:cxnLst>
              <a:rect l="0" t="0" r="r" b="b"/>
              <a:pathLst>
                <a:path w="21600" h="21600" extrusionOk="0">
                  <a:moveTo>
                    <a:pt x="8198" y="0"/>
                  </a:moveTo>
                  <a:lnTo>
                    <a:pt x="8198" y="4213"/>
                  </a:lnTo>
                  <a:lnTo>
                    <a:pt x="2918" y="4213"/>
                  </a:lnTo>
                  <a:cubicBezTo>
                    <a:pt x="1303" y="4213"/>
                    <a:pt x="0" y="5516"/>
                    <a:pt x="0" y="7127"/>
                  </a:cubicBezTo>
                  <a:lnTo>
                    <a:pt x="0" y="18686"/>
                  </a:lnTo>
                  <a:cubicBezTo>
                    <a:pt x="0" y="20293"/>
                    <a:pt x="1303" y="21600"/>
                    <a:pt x="2918" y="21600"/>
                  </a:cubicBezTo>
                  <a:lnTo>
                    <a:pt x="18672" y="21600"/>
                  </a:lnTo>
                  <a:cubicBezTo>
                    <a:pt x="20291" y="21600"/>
                    <a:pt x="21600" y="20293"/>
                    <a:pt x="21600" y="18686"/>
                  </a:cubicBezTo>
                  <a:lnTo>
                    <a:pt x="21600" y="7127"/>
                  </a:lnTo>
                  <a:cubicBezTo>
                    <a:pt x="21600" y="5516"/>
                    <a:pt x="20291" y="4213"/>
                    <a:pt x="18672" y="4213"/>
                  </a:cubicBezTo>
                  <a:lnTo>
                    <a:pt x="13776" y="4213"/>
                  </a:lnTo>
                  <a:lnTo>
                    <a:pt x="13776" y="0"/>
                  </a:lnTo>
                  <a:lnTo>
                    <a:pt x="8198" y="0"/>
                  </a:lnTo>
                  <a:close/>
                  <a:moveTo>
                    <a:pt x="9571" y="1385"/>
                  </a:moveTo>
                  <a:lnTo>
                    <a:pt x="12394" y="1385"/>
                  </a:lnTo>
                  <a:lnTo>
                    <a:pt x="12394" y="5675"/>
                  </a:lnTo>
                  <a:lnTo>
                    <a:pt x="9571" y="5675"/>
                  </a:lnTo>
                  <a:cubicBezTo>
                    <a:pt x="9571" y="5675"/>
                    <a:pt x="9571" y="1385"/>
                    <a:pt x="9571" y="1385"/>
                  </a:cubicBezTo>
                  <a:close/>
                  <a:moveTo>
                    <a:pt x="11050" y="2751"/>
                  </a:moveTo>
                  <a:cubicBezTo>
                    <a:pt x="10714" y="2751"/>
                    <a:pt x="10445" y="3032"/>
                    <a:pt x="10445" y="3363"/>
                  </a:cubicBezTo>
                  <a:cubicBezTo>
                    <a:pt x="10445" y="3697"/>
                    <a:pt x="10714" y="3965"/>
                    <a:pt x="11050" y="3965"/>
                  </a:cubicBezTo>
                  <a:cubicBezTo>
                    <a:pt x="11382" y="3965"/>
                    <a:pt x="11654" y="3697"/>
                    <a:pt x="11654" y="3363"/>
                  </a:cubicBezTo>
                  <a:cubicBezTo>
                    <a:pt x="11654" y="3032"/>
                    <a:pt x="11382" y="2751"/>
                    <a:pt x="11050" y="2751"/>
                  </a:cubicBezTo>
                  <a:close/>
                  <a:moveTo>
                    <a:pt x="2918" y="5589"/>
                  </a:moveTo>
                  <a:lnTo>
                    <a:pt x="8189" y="5589"/>
                  </a:lnTo>
                  <a:lnTo>
                    <a:pt x="8189" y="7050"/>
                  </a:lnTo>
                  <a:lnTo>
                    <a:pt x="13776" y="7050"/>
                  </a:lnTo>
                  <a:lnTo>
                    <a:pt x="13776" y="5589"/>
                  </a:lnTo>
                  <a:lnTo>
                    <a:pt x="18672" y="5589"/>
                  </a:lnTo>
                  <a:cubicBezTo>
                    <a:pt x="19526" y="5589"/>
                    <a:pt x="20218" y="6277"/>
                    <a:pt x="20218" y="7127"/>
                  </a:cubicBezTo>
                  <a:cubicBezTo>
                    <a:pt x="20218" y="7127"/>
                    <a:pt x="20218" y="18686"/>
                    <a:pt x="20218" y="18686"/>
                  </a:cubicBezTo>
                  <a:cubicBezTo>
                    <a:pt x="20218" y="19533"/>
                    <a:pt x="19532" y="20224"/>
                    <a:pt x="18682" y="20224"/>
                  </a:cubicBezTo>
                  <a:lnTo>
                    <a:pt x="2918" y="20224"/>
                  </a:lnTo>
                  <a:cubicBezTo>
                    <a:pt x="2068" y="20224"/>
                    <a:pt x="1382" y="19533"/>
                    <a:pt x="1382" y="18686"/>
                  </a:cubicBezTo>
                  <a:lnTo>
                    <a:pt x="1382" y="7127"/>
                  </a:lnTo>
                  <a:cubicBezTo>
                    <a:pt x="1382" y="6277"/>
                    <a:pt x="2068" y="5589"/>
                    <a:pt x="2918" y="5589"/>
                  </a:cubicBezTo>
                  <a:close/>
                  <a:moveTo>
                    <a:pt x="8333" y="8254"/>
                  </a:moveTo>
                  <a:cubicBezTo>
                    <a:pt x="6412" y="8254"/>
                    <a:pt x="6196" y="9751"/>
                    <a:pt x="6173" y="10948"/>
                  </a:cubicBezTo>
                  <a:cubicBezTo>
                    <a:pt x="6146" y="10945"/>
                    <a:pt x="6113" y="10939"/>
                    <a:pt x="6086" y="10939"/>
                  </a:cubicBezTo>
                  <a:cubicBezTo>
                    <a:pt x="5791" y="10939"/>
                    <a:pt x="5750" y="11298"/>
                    <a:pt x="5750" y="11741"/>
                  </a:cubicBezTo>
                  <a:cubicBezTo>
                    <a:pt x="5750" y="12184"/>
                    <a:pt x="6098" y="12830"/>
                    <a:pt x="6394" y="12830"/>
                  </a:cubicBezTo>
                  <a:cubicBezTo>
                    <a:pt x="6430" y="12830"/>
                    <a:pt x="6466" y="12822"/>
                    <a:pt x="6499" y="12801"/>
                  </a:cubicBezTo>
                  <a:cubicBezTo>
                    <a:pt x="6685" y="13225"/>
                    <a:pt x="6936" y="13619"/>
                    <a:pt x="7238" y="13910"/>
                  </a:cubicBezTo>
                  <a:cubicBezTo>
                    <a:pt x="7312" y="13982"/>
                    <a:pt x="7354" y="14078"/>
                    <a:pt x="7354" y="14177"/>
                  </a:cubicBezTo>
                  <a:cubicBezTo>
                    <a:pt x="7354" y="14448"/>
                    <a:pt x="7127" y="14674"/>
                    <a:pt x="6854" y="14674"/>
                  </a:cubicBezTo>
                  <a:lnTo>
                    <a:pt x="6336" y="14674"/>
                  </a:lnTo>
                  <a:cubicBezTo>
                    <a:pt x="5210" y="14674"/>
                    <a:pt x="4301" y="15572"/>
                    <a:pt x="4301" y="16690"/>
                  </a:cubicBezTo>
                  <a:lnTo>
                    <a:pt x="4301" y="17253"/>
                  </a:lnTo>
                  <a:cubicBezTo>
                    <a:pt x="4301" y="17607"/>
                    <a:pt x="4582" y="17893"/>
                    <a:pt x="4934" y="17893"/>
                  </a:cubicBezTo>
                  <a:lnTo>
                    <a:pt x="11731" y="17893"/>
                  </a:lnTo>
                  <a:cubicBezTo>
                    <a:pt x="12084" y="17893"/>
                    <a:pt x="12374" y="17607"/>
                    <a:pt x="12374" y="17253"/>
                  </a:cubicBezTo>
                  <a:lnTo>
                    <a:pt x="12374" y="16690"/>
                  </a:lnTo>
                  <a:cubicBezTo>
                    <a:pt x="12374" y="15572"/>
                    <a:pt x="11463" y="14674"/>
                    <a:pt x="10339" y="14674"/>
                  </a:cubicBezTo>
                  <a:lnTo>
                    <a:pt x="9811" y="14674"/>
                  </a:lnTo>
                  <a:cubicBezTo>
                    <a:pt x="9539" y="14674"/>
                    <a:pt x="9322" y="14448"/>
                    <a:pt x="9322" y="14177"/>
                  </a:cubicBezTo>
                  <a:cubicBezTo>
                    <a:pt x="9322" y="14074"/>
                    <a:pt x="9364" y="13979"/>
                    <a:pt x="9437" y="13910"/>
                  </a:cubicBezTo>
                  <a:cubicBezTo>
                    <a:pt x="9743" y="13613"/>
                    <a:pt x="9999" y="13209"/>
                    <a:pt x="10186" y="12782"/>
                  </a:cubicBezTo>
                  <a:cubicBezTo>
                    <a:pt x="10222" y="12809"/>
                    <a:pt x="10267" y="12830"/>
                    <a:pt x="10310" y="12830"/>
                  </a:cubicBezTo>
                  <a:cubicBezTo>
                    <a:pt x="10606" y="12830"/>
                    <a:pt x="10944" y="12184"/>
                    <a:pt x="10944" y="11741"/>
                  </a:cubicBezTo>
                  <a:cubicBezTo>
                    <a:pt x="10944" y="11298"/>
                    <a:pt x="10904" y="10939"/>
                    <a:pt x="10608" y="10939"/>
                  </a:cubicBezTo>
                  <a:cubicBezTo>
                    <a:pt x="10575" y="10939"/>
                    <a:pt x="10543" y="10948"/>
                    <a:pt x="10502" y="10958"/>
                  </a:cubicBezTo>
                  <a:cubicBezTo>
                    <a:pt x="10483" y="9757"/>
                    <a:pt x="10174" y="8254"/>
                    <a:pt x="8333" y="8254"/>
                  </a:cubicBezTo>
                  <a:close/>
                  <a:moveTo>
                    <a:pt x="10752" y="8865"/>
                  </a:moveTo>
                  <a:cubicBezTo>
                    <a:pt x="10918" y="9229"/>
                    <a:pt x="11029" y="9683"/>
                    <a:pt x="11078" y="10232"/>
                  </a:cubicBezTo>
                  <a:cubicBezTo>
                    <a:pt x="11201" y="10308"/>
                    <a:pt x="11290" y="10420"/>
                    <a:pt x="11366" y="10566"/>
                  </a:cubicBezTo>
                  <a:lnTo>
                    <a:pt x="16445" y="10566"/>
                  </a:lnTo>
                  <a:cubicBezTo>
                    <a:pt x="16707" y="10566"/>
                    <a:pt x="16925" y="10360"/>
                    <a:pt x="16925" y="10098"/>
                  </a:cubicBezTo>
                  <a:lnTo>
                    <a:pt x="16925" y="9343"/>
                  </a:lnTo>
                  <a:cubicBezTo>
                    <a:pt x="16925" y="9079"/>
                    <a:pt x="16707" y="8865"/>
                    <a:pt x="16445" y="8865"/>
                  </a:cubicBezTo>
                  <a:lnTo>
                    <a:pt x="10752" y="8865"/>
                  </a:lnTo>
                  <a:close/>
                  <a:moveTo>
                    <a:pt x="11414" y="12228"/>
                  </a:moveTo>
                  <a:cubicBezTo>
                    <a:pt x="11278" y="12735"/>
                    <a:pt x="10942" y="13271"/>
                    <a:pt x="10483" y="13413"/>
                  </a:cubicBezTo>
                  <a:cubicBezTo>
                    <a:pt x="10470" y="13439"/>
                    <a:pt x="10458" y="13454"/>
                    <a:pt x="10445" y="13480"/>
                  </a:cubicBezTo>
                  <a:lnTo>
                    <a:pt x="10445" y="13929"/>
                  </a:lnTo>
                  <a:lnTo>
                    <a:pt x="16368" y="13929"/>
                  </a:lnTo>
                  <a:cubicBezTo>
                    <a:pt x="16634" y="13929"/>
                    <a:pt x="16848" y="13721"/>
                    <a:pt x="16848" y="13461"/>
                  </a:cubicBezTo>
                  <a:lnTo>
                    <a:pt x="16848" y="12706"/>
                  </a:lnTo>
                  <a:cubicBezTo>
                    <a:pt x="16848" y="12444"/>
                    <a:pt x="16640" y="12228"/>
                    <a:pt x="16378" y="12228"/>
                  </a:cubicBezTo>
                  <a:lnTo>
                    <a:pt x="11414" y="12228"/>
                  </a:lnTo>
                  <a:close/>
                  <a:moveTo>
                    <a:pt x="12595" y="15285"/>
                  </a:moveTo>
                  <a:cubicBezTo>
                    <a:pt x="12851" y="15688"/>
                    <a:pt x="12998" y="16172"/>
                    <a:pt x="12998" y="16680"/>
                  </a:cubicBezTo>
                  <a:lnTo>
                    <a:pt x="12998" y="16986"/>
                  </a:lnTo>
                  <a:lnTo>
                    <a:pt x="16464" y="16986"/>
                  </a:lnTo>
                  <a:cubicBezTo>
                    <a:pt x="16730" y="16986"/>
                    <a:pt x="16944" y="16779"/>
                    <a:pt x="16944" y="16518"/>
                  </a:cubicBezTo>
                  <a:lnTo>
                    <a:pt x="16944" y="15763"/>
                  </a:lnTo>
                  <a:cubicBezTo>
                    <a:pt x="16944" y="15502"/>
                    <a:pt x="16726" y="15285"/>
                    <a:pt x="16464" y="15285"/>
                  </a:cubicBezTo>
                  <a:lnTo>
                    <a:pt x="12595" y="15285"/>
                  </a:lnTo>
                  <a:close/>
                </a:path>
              </a:pathLst>
            </a:custGeom>
            <a:solidFill>
              <a:schemeClr val="bg2"/>
            </a:solidFill>
            <a:ln w="12700">
              <a:miter lim="400000"/>
            </a:ln>
          </p:spPr>
          <p:txBody>
            <a:bodyPr lIns="38100" tIns="38100" rIns="38100" bIns="38100" anchor="ctr"/>
            <a:lstStyle/>
            <a:p>
              <a:pPr marL="0" marR="0" lvl="0" indent="0" algn="ctr" defTabSz="190548"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grpSp>
    </p:spTree>
    <p:extLst>
      <p:ext uri="{BB962C8B-B14F-4D97-AF65-F5344CB8AC3E}">
        <p14:creationId xmlns:p14="http://schemas.microsoft.com/office/powerpoint/2010/main" val="176706528"/>
      </p:ext>
    </p:extLst>
  </p:cSld>
  <p:clrMapOvr>
    <a:masterClrMapping/>
  </p:clrMapOvr>
  <p:transition spd="slow">
    <p:push/>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iterate>
                                    <p:tmAbs val="0"/>
                                  </p:iterate>
                                  <p:childTnLst>
                                    <p:set>
                                      <p:cBhvr>
                                        <p:cTn id="6" fill="hold"/>
                                        <p:tgtEl>
                                          <p:spTgt spid="600"/>
                                        </p:tgtEl>
                                        <p:attrNameLst>
                                          <p:attrName>style.visibility</p:attrName>
                                        </p:attrNameLst>
                                      </p:cBhvr>
                                      <p:to>
                                        <p:strVal val="visible"/>
                                      </p:to>
                                    </p:set>
                                    <p:animEffect transition="in" filter="dissolve">
                                      <p:cBhvr>
                                        <p:cTn id="7" dur="1000"/>
                                        <p:tgtEl>
                                          <p:spTgt spid="600"/>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par>
                          <p:cTn id="12" fill="hold">
                            <p:stCondLst>
                              <p:cond delay="2000"/>
                            </p:stCondLst>
                            <p:childTnLst>
                              <p:par>
                                <p:cTn id="13" presetID="22" presetClass="entr" presetSubtype="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1000"/>
                                        <p:tgtEl>
                                          <p:spTgt spid="5"/>
                                        </p:tgtEl>
                                      </p:cBhvr>
                                    </p:animEffect>
                                  </p:childTnLst>
                                </p:cTn>
                              </p:par>
                            </p:childTnLst>
                          </p:cTn>
                        </p:par>
                        <p:par>
                          <p:cTn id="16" fill="hold">
                            <p:stCondLst>
                              <p:cond delay="3000"/>
                            </p:stCondLst>
                            <p:childTnLst>
                              <p:par>
                                <p:cTn id="17" presetID="22" presetClass="entr" presetSubtype="2" fill="hold" grpId="0" nodeType="afterEffect">
                                  <p:stCondLst>
                                    <p:cond delay="0"/>
                                  </p:stCondLst>
                                  <p:iterate>
                                    <p:tmAbs val="0"/>
                                  </p:iterate>
                                  <p:childTnLst>
                                    <p:set>
                                      <p:cBhvr>
                                        <p:cTn id="18" fill="hold"/>
                                        <p:tgtEl>
                                          <p:spTgt spid="607"/>
                                        </p:tgtEl>
                                        <p:attrNameLst>
                                          <p:attrName>style.visibility</p:attrName>
                                        </p:attrNameLst>
                                      </p:cBhvr>
                                      <p:to>
                                        <p:strVal val="visible"/>
                                      </p:to>
                                    </p:set>
                                    <p:animEffect transition="in" filter="wipe(right)">
                                      <p:cBhvr>
                                        <p:cTn id="19" dur="1000"/>
                                        <p:tgtEl>
                                          <p:spTgt spid="607"/>
                                        </p:tgtEl>
                                      </p:cBhvr>
                                    </p:animEffect>
                                  </p:childTnLst>
                                </p:cTn>
                              </p:par>
                            </p:childTnLst>
                          </p:cTn>
                        </p:par>
                        <p:par>
                          <p:cTn id="20" fill="hold">
                            <p:stCondLst>
                              <p:cond delay="4000"/>
                            </p:stCondLst>
                            <p:childTnLst>
                              <p:par>
                                <p:cTn id="21" presetID="2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childTnLst>
                          </p:cTn>
                        </p:par>
                        <p:par>
                          <p:cTn id="25" fill="hold">
                            <p:stCondLst>
                              <p:cond delay="4500"/>
                            </p:stCondLst>
                            <p:childTnLst>
                              <p:par>
                                <p:cTn id="26" presetID="22" presetClass="entr" presetSubtype="2" fill="hold" grpId="0" nodeType="afterEffect">
                                  <p:stCondLst>
                                    <p:cond delay="0"/>
                                  </p:stCondLst>
                                  <p:iterate>
                                    <p:tmAbs val="0"/>
                                  </p:iterate>
                                  <p:childTnLst>
                                    <p:set>
                                      <p:cBhvr>
                                        <p:cTn id="27" fill="hold"/>
                                        <p:tgtEl>
                                          <p:spTgt spid="601"/>
                                        </p:tgtEl>
                                        <p:attrNameLst>
                                          <p:attrName>style.visibility</p:attrName>
                                        </p:attrNameLst>
                                      </p:cBhvr>
                                      <p:to>
                                        <p:strVal val="visible"/>
                                      </p:to>
                                    </p:set>
                                    <p:animEffect transition="in" filter="wipe(right)">
                                      <p:cBhvr>
                                        <p:cTn id="28" dur="1000"/>
                                        <p:tgtEl>
                                          <p:spTgt spid="601"/>
                                        </p:tgtEl>
                                      </p:cBhvr>
                                    </p:animEffect>
                                  </p:childTnLst>
                                </p:cTn>
                              </p:par>
                            </p:childTnLst>
                          </p:cTn>
                        </p:par>
                        <p:par>
                          <p:cTn id="29" fill="hold">
                            <p:stCondLst>
                              <p:cond delay="5500"/>
                            </p:stCondLst>
                            <p:childTnLst>
                              <p:par>
                                <p:cTn id="30" presetID="22" presetClass="entr" presetSubtype="8" fill="hold" grpId="0" nodeType="afterEffect">
                                  <p:stCondLst>
                                    <p:cond delay="0"/>
                                  </p:stCondLst>
                                  <p:iterate>
                                    <p:tmAbs val="0"/>
                                  </p:iterate>
                                  <p:childTnLst>
                                    <p:set>
                                      <p:cBhvr>
                                        <p:cTn id="31" dur="1" fill="hold">
                                          <p:stCondLst>
                                            <p:cond delay="0"/>
                                          </p:stCondLst>
                                        </p:cTn>
                                        <p:tgtEl>
                                          <p:spTgt spid="60"/>
                                        </p:tgtEl>
                                        <p:attrNameLst>
                                          <p:attrName>style.visibility</p:attrName>
                                        </p:attrNameLst>
                                      </p:cBhvr>
                                      <p:to>
                                        <p:strVal val="visible"/>
                                      </p:to>
                                    </p:set>
                                    <p:animEffect transition="in" filter="wipe(left)">
                                      <p:cBhvr>
                                        <p:cTn id="32" dur="1000"/>
                                        <p:tgtEl>
                                          <p:spTgt spid="60"/>
                                        </p:tgtEl>
                                      </p:cBhvr>
                                    </p:animEffect>
                                  </p:childTnLst>
                                </p:cTn>
                              </p:par>
                            </p:childTnLst>
                          </p:cTn>
                        </p:par>
                        <p:par>
                          <p:cTn id="33" fill="hold">
                            <p:stCondLst>
                              <p:cond delay="6500"/>
                            </p:stCondLst>
                            <p:childTnLst>
                              <p:par>
                                <p:cTn id="34" presetID="53" presetClass="entr" presetSubtype="16"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7000"/>
                            </p:stCondLst>
                            <p:childTnLst>
                              <p:par>
                                <p:cTn id="40" presetID="22" presetClass="entr" presetSubtype="8" fill="hold" grpId="0" nodeType="afterEffect">
                                  <p:stCondLst>
                                    <p:cond delay="0"/>
                                  </p:stCondLst>
                                  <p:iterate>
                                    <p:tmAbs val="0"/>
                                  </p:iterate>
                                  <p:childTnLst>
                                    <p:set>
                                      <p:cBhvr>
                                        <p:cTn id="41" fill="hold"/>
                                        <p:tgtEl>
                                          <p:spTgt spid="604"/>
                                        </p:tgtEl>
                                        <p:attrNameLst>
                                          <p:attrName>style.visibility</p:attrName>
                                        </p:attrNameLst>
                                      </p:cBhvr>
                                      <p:to>
                                        <p:strVal val="visible"/>
                                      </p:to>
                                    </p:set>
                                    <p:animEffect transition="in" filter="wipe(left)">
                                      <p:cBhvr>
                                        <p:cTn id="42" dur="1000"/>
                                        <p:tgtEl>
                                          <p:spTgt spid="604"/>
                                        </p:tgtEl>
                                      </p:cBhvr>
                                    </p:animEffect>
                                  </p:childTnLst>
                                </p:cTn>
                              </p:par>
                            </p:childTnLst>
                          </p:cTn>
                        </p:par>
                        <p:par>
                          <p:cTn id="43" fill="hold">
                            <p:stCondLst>
                              <p:cond delay="8000"/>
                            </p:stCondLst>
                            <p:childTnLst>
                              <p:par>
                                <p:cTn id="44" presetID="22" presetClass="entr" presetSubtype="2" fill="hold" grpId="0" nodeType="afterEffect">
                                  <p:stCondLst>
                                    <p:cond delay="0"/>
                                  </p:stCondLst>
                                  <p:childTnLst>
                                    <p:set>
                                      <p:cBhvr>
                                        <p:cTn id="45" dur="1" fill="hold">
                                          <p:stCondLst>
                                            <p:cond delay="0"/>
                                          </p:stCondLst>
                                        </p:cTn>
                                        <p:tgtEl>
                                          <p:spTgt spid="609"/>
                                        </p:tgtEl>
                                        <p:attrNameLst>
                                          <p:attrName>style.visibility</p:attrName>
                                        </p:attrNameLst>
                                      </p:cBhvr>
                                      <p:to>
                                        <p:strVal val="visible"/>
                                      </p:to>
                                    </p:set>
                                    <p:animEffect transition="in" filter="wipe(right)">
                                      <p:cBhvr>
                                        <p:cTn id="46" dur="500"/>
                                        <p:tgtEl>
                                          <p:spTgt spid="609"/>
                                        </p:tgtEl>
                                      </p:cBhvr>
                                    </p:animEffect>
                                  </p:childTnLst>
                                </p:cTn>
                              </p:par>
                            </p:childTnLst>
                          </p:cTn>
                        </p:par>
                        <p:par>
                          <p:cTn id="47" fill="hold">
                            <p:stCondLst>
                              <p:cond delay="8500"/>
                            </p:stCondLst>
                            <p:childTnLst>
                              <p:par>
                                <p:cTn id="48" presetID="53" presetClass="entr" presetSubtype="16"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childTnLst>
                                </p:cTn>
                              </p:par>
                            </p:childTnLst>
                          </p:cTn>
                        </p:par>
                        <p:par>
                          <p:cTn id="53" fill="hold">
                            <p:stCondLst>
                              <p:cond delay="9000"/>
                            </p:stCondLst>
                            <p:childTnLst>
                              <p:par>
                                <p:cTn id="54" presetID="22" presetClass="entr" presetSubtype="2" fill="hold" grpId="0" nodeType="afterEffect">
                                  <p:stCondLst>
                                    <p:cond delay="0"/>
                                  </p:stCondLst>
                                  <p:iterate>
                                    <p:tmAbs val="0"/>
                                  </p:iterate>
                                  <p:childTnLst>
                                    <p:set>
                                      <p:cBhvr>
                                        <p:cTn id="55" fill="hold"/>
                                        <p:tgtEl>
                                          <p:spTgt spid="602"/>
                                        </p:tgtEl>
                                        <p:attrNameLst>
                                          <p:attrName>style.visibility</p:attrName>
                                        </p:attrNameLst>
                                      </p:cBhvr>
                                      <p:to>
                                        <p:strVal val="visible"/>
                                      </p:to>
                                    </p:set>
                                    <p:animEffect transition="in" filter="wipe(right)">
                                      <p:cBhvr>
                                        <p:cTn id="56" dur="1000"/>
                                        <p:tgtEl>
                                          <p:spTgt spid="602"/>
                                        </p:tgtEl>
                                      </p:cBhvr>
                                    </p:animEffect>
                                  </p:childTnLst>
                                </p:cTn>
                              </p:par>
                            </p:childTnLst>
                          </p:cTn>
                        </p:par>
                        <p:par>
                          <p:cTn id="57" fill="hold">
                            <p:stCondLst>
                              <p:cond delay="10000"/>
                            </p:stCondLst>
                            <p:childTnLst>
                              <p:par>
                                <p:cTn id="58" presetID="22" presetClass="entr" presetSubtype="8" fill="hold" grpId="0" nodeType="afterEffect">
                                  <p:stCondLst>
                                    <p:cond delay="0"/>
                                  </p:stCondLst>
                                  <p:iterate>
                                    <p:tmAbs val="0"/>
                                  </p:iterate>
                                  <p:childTnLst>
                                    <p:set>
                                      <p:cBhvr>
                                        <p:cTn id="59" fill="hold"/>
                                        <p:tgtEl>
                                          <p:spTgt spid="612"/>
                                        </p:tgtEl>
                                        <p:attrNameLst>
                                          <p:attrName>style.visibility</p:attrName>
                                        </p:attrNameLst>
                                      </p:cBhvr>
                                      <p:to>
                                        <p:strVal val="visible"/>
                                      </p:to>
                                    </p:set>
                                    <p:animEffect transition="in" filter="wipe(left)">
                                      <p:cBhvr>
                                        <p:cTn id="60" dur="500"/>
                                        <p:tgtEl>
                                          <p:spTgt spid="612"/>
                                        </p:tgtEl>
                                      </p:cBhvr>
                                    </p:animEffect>
                                  </p:childTnLst>
                                </p:cTn>
                              </p:par>
                            </p:childTnLst>
                          </p:cTn>
                        </p:par>
                        <p:par>
                          <p:cTn id="61" fill="hold">
                            <p:stCondLst>
                              <p:cond delay="10500"/>
                            </p:stCondLst>
                            <p:childTnLst>
                              <p:par>
                                <p:cTn id="62" presetID="53" presetClass="entr" presetSubtype="16"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500" fill="hold"/>
                                        <p:tgtEl>
                                          <p:spTgt spid="10"/>
                                        </p:tgtEl>
                                        <p:attrNameLst>
                                          <p:attrName>ppt_w</p:attrName>
                                        </p:attrNameLst>
                                      </p:cBhvr>
                                      <p:tavLst>
                                        <p:tav tm="0">
                                          <p:val>
                                            <p:fltVal val="0"/>
                                          </p:val>
                                        </p:tav>
                                        <p:tav tm="100000">
                                          <p:val>
                                            <p:strVal val="#ppt_w"/>
                                          </p:val>
                                        </p:tav>
                                      </p:tavLst>
                                    </p:anim>
                                    <p:anim calcmode="lin" valueType="num">
                                      <p:cBhvr>
                                        <p:cTn id="65" dur="500" fill="hold"/>
                                        <p:tgtEl>
                                          <p:spTgt spid="10"/>
                                        </p:tgtEl>
                                        <p:attrNameLst>
                                          <p:attrName>ppt_h</p:attrName>
                                        </p:attrNameLst>
                                      </p:cBhvr>
                                      <p:tavLst>
                                        <p:tav tm="0">
                                          <p:val>
                                            <p:fltVal val="0"/>
                                          </p:val>
                                        </p:tav>
                                        <p:tav tm="100000">
                                          <p:val>
                                            <p:strVal val="#ppt_h"/>
                                          </p:val>
                                        </p:tav>
                                      </p:tavLst>
                                    </p:anim>
                                    <p:animEffect transition="in" filter="fade">
                                      <p:cBhvr>
                                        <p:cTn id="66" dur="500"/>
                                        <p:tgtEl>
                                          <p:spTgt spid="10"/>
                                        </p:tgtEl>
                                      </p:cBhvr>
                                    </p:animEffect>
                                  </p:childTnLst>
                                </p:cTn>
                              </p:par>
                            </p:childTnLst>
                          </p:cTn>
                        </p:par>
                        <p:par>
                          <p:cTn id="67" fill="hold">
                            <p:stCondLst>
                              <p:cond delay="11000"/>
                            </p:stCondLst>
                            <p:childTnLst>
                              <p:par>
                                <p:cTn id="68" presetID="22" presetClass="entr" presetSubtype="8" fill="hold" grpId="0" nodeType="afterEffect">
                                  <p:stCondLst>
                                    <p:cond delay="0"/>
                                  </p:stCondLst>
                                  <p:iterate>
                                    <p:tmAbs val="0"/>
                                  </p:iterate>
                                  <p:childTnLst>
                                    <p:set>
                                      <p:cBhvr>
                                        <p:cTn id="69" fill="hold"/>
                                        <p:tgtEl>
                                          <p:spTgt spid="605"/>
                                        </p:tgtEl>
                                        <p:attrNameLst>
                                          <p:attrName>style.visibility</p:attrName>
                                        </p:attrNameLst>
                                      </p:cBhvr>
                                      <p:to>
                                        <p:strVal val="visible"/>
                                      </p:to>
                                    </p:set>
                                    <p:animEffect transition="in" filter="wipe(left)">
                                      <p:cBhvr>
                                        <p:cTn id="70" dur="1000"/>
                                        <p:tgtEl>
                                          <p:spTgt spid="605"/>
                                        </p:tgtEl>
                                      </p:cBhvr>
                                    </p:animEffect>
                                  </p:childTnLst>
                                </p:cTn>
                              </p:par>
                            </p:childTnLst>
                          </p:cTn>
                        </p:par>
                        <p:par>
                          <p:cTn id="71" fill="hold">
                            <p:stCondLst>
                              <p:cond delay="12000"/>
                            </p:stCondLst>
                            <p:childTnLst>
                              <p:par>
                                <p:cTn id="72" presetID="22" presetClass="entr" presetSubtype="2" fill="hold" grpId="0" nodeType="afterEffect">
                                  <p:stCondLst>
                                    <p:cond delay="0"/>
                                  </p:stCondLst>
                                  <p:iterate>
                                    <p:tmAbs val="0"/>
                                  </p:iterate>
                                  <p:childTnLst>
                                    <p:set>
                                      <p:cBhvr>
                                        <p:cTn id="73" fill="hold"/>
                                        <p:tgtEl>
                                          <p:spTgt spid="50"/>
                                        </p:tgtEl>
                                        <p:attrNameLst>
                                          <p:attrName>style.visibility</p:attrName>
                                        </p:attrNameLst>
                                      </p:cBhvr>
                                      <p:to>
                                        <p:strVal val="visible"/>
                                      </p:to>
                                    </p:set>
                                    <p:animEffect transition="in" filter="wipe(right)">
                                      <p:cBhvr>
                                        <p:cTn id="74" dur="1000"/>
                                        <p:tgtEl>
                                          <p:spTgt spid="50"/>
                                        </p:tgtEl>
                                      </p:cBhvr>
                                    </p:animEffect>
                                  </p:childTnLst>
                                </p:cTn>
                              </p:par>
                            </p:childTnLst>
                          </p:cTn>
                        </p:par>
                        <p:par>
                          <p:cTn id="75" fill="hold">
                            <p:stCondLst>
                              <p:cond delay="13000"/>
                            </p:stCondLst>
                            <p:childTnLst>
                              <p:par>
                                <p:cTn id="76" presetID="53" presetClass="entr" presetSubtype="16" fill="hold" nodeType="after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p:cTn id="78" dur="500" fill="hold"/>
                                        <p:tgtEl>
                                          <p:spTgt spid="9"/>
                                        </p:tgtEl>
                                        <p:attrNameLst>
                                          <p:attrName>ppt_w</p:attrName>
                                        </p:attrNameLst>
                                      </p:cBhvr>
                                      <p:tavLst>
                                        <p:tav tm="0">
                                          <p:val>
                                            <p:fltVal val="0"/>
                                          </p:val>
                                        </p:tav>
                                        <p:tav tm="100000">
                                          <p:val>
                                            <p:strVal val="#ppt_w"/>
                                          </p:val>
                                        </p:tav>
                                      </p:tavLst>
                                    </p:anim>
                                    <p:anim calcmode="lin" valueType="num">
                                      <p:cBhvr>
                                        <p:cTn id="79" dur="500" fill="hold"/>
                                        <p:tgtEl>
                                          <p:spTgt spid="9"/>
                                        </p:tgtEl>
                                        <p:attrNameLst>
                                          <p:attrName>ppt_h</p:attrName>
                                        </p:attrNameLst>
                                      </p:cBhvr>
                                      <p:tavLst>
                                        <p:tav tm="0">
                                          <p:val>
                                            <p:fltVal val="0"/>
                                          </p:val>
                                        </p:tav>
                                        <p:tav tm="100000">
                                          <p:val>
                                            <p:strVal val="#ppt_h"/>
                                          </p:val>
                                        </p:tav>
                                      </p:tavLst>
                                    </p:anim>
                                    <p:animEffect transition="in" filter="fade">
                                      <p:cBhvr>
                                        <p:cTn id="80" dur="500"/>
                                        <p:tgtEl>
                                          <p:spTgt spid="9"/>
                                        </p:tgtEl>
                                      </p:cBhvr>
                                    </p:animEffect>
                                  </p:childTnLst>
                                </p:cTn>
                              </p:par>
                            </p:childTnLst>
                          </p:cTn>
                        </p:par>
                        <p:par>
                          <p:cTn id="81" fill="hold">
                            <p:stCondLst>
                              <p:cond delay="13500"/>
                            </p:stCondLst>
                            <p:childTnLst>
                              <p:par>
                                <p:cTn id="82" presetID="22" presetClass="entr" presetSubtype="2" fill="hold" grpId="0" nodeType="afterEffect">
                                  <p:stCondLst>
                                    <p:cond delay="0"/>
                                  </p:stCondLst>
                                  <p:iterate>
                                    <p:tmAbs val="0"/>
                                  </p:iterate>
                                  <p:childTnLst>
                                    <p:set>
                                      <p:cBhvr>
                                        <p:cTn id="83" fill="hold"/>
                                        <p:tgtEl>
                                          <p:spTgt spid="603"/>
                                        </p:tgtEl>
                                        <p:attrNameLst>
                                          <p:attrName>style.visibility</p:attrName>
                                        </p:attrNameLst>
                                      </p:cBhvr>
                                      <p:to>
                                        <p:strVal val="visible"/>
                                      </p:to>
                                    </p:set>
                                    <p:animEffect transition="in" filter="wipe(right)">
                                      <p:cBhvr>
                                        <p:cTn id="84" dur="1000"/>
                                        <p:tgtEl>
                                          <p:spTgt spid="603"/>
                                        </p:tgtEl>
                                      </p:cBhvr>
                                    </p:animEffect>
                                  </p:childTnLst>
                                </p:cTn>
                              </p:par>
                            </p:childTnLst>
                          </p:cTn>
                        </p:par>
                        <p:par>
                          <p:cTn id="85" fill="hold">
                            <p:stCondLst>
                              <p:cond delay="14500"/>
                            </p:stCondLst>
                            <p:childTnLst>
                              <p:par>
                                <p:cTn id="86" presetID="22" presetClass="entr" presetSubtype="8" fill="hold" grpId="0" nodeType="afterEffect">
                                  <p:stCondLst>
                                    <p:cond delay="0"/>
                                  </p:stCondLst>
                                  <p:iterate>
                                    <p:tmAbs val="0"/>
                                  </p:iterate>
                                  <p:childTnLst>
                                    <p:set>
                                      <p:cBhvr>
                                        <p:cTn id="87" fill="hold"/>
                                        <p:tgtEl>
                                          <p:spTgt spid="52"/>
                                        </p:tgtEl>
                                        <p:attrNameLst>
                                          <p:attrName>style.visibility</p:attrName>
                                        </p:attrNameLst>
                                      </p:cBhvr>
                                      <p:to>
                                        <p:strVal val="visible"/>
                                      </p:to>
                                    </p:set>
                                    <p:animEffect transition="in" filter="wipe(left)">
                                      <p:cBhvr>
                                        <p:cTn id="88" dur="1000"/>
                                        <p:tgtEl>
                                          <p:spTgt spid="52"/>
                                        </p:tgtEl>
                                      </p:cBhvr>
                                    </p:animEffect>
                                  </p:childTnLst>
                                </p:cTn>
                              </p:par>
                            </p:childTnLst>
                          </p:cTn>
                        </p:par>
                        <p:par>
                          <p:cTn id="89" fill="hold">
                            <p:stCondLst>
                              <p:cond delay="15500"/>
                            </p:stCondLst>
                            <p:childTnLst>
                              <p:par>
                                <p:cTn id="90" presetID="53" presetClass="entr" presetSubtype="16" fill="hold" nodeType="after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childTnLst>
                          </p:cTn>
                        </p:par>
                        <p:par>
                          <p:cTn id="95" fill="hold">
                            <p:stCondLst>
                              <p:cond delay="16000"/>
                            </p:stCondLst>
                            <p:childTnLst>
                              <p:par>
                                <p:cTn id="96" presetID="22" presetClass="entr" presetSubtype="8" fill="hold" grpId="0" nodeType="afterEffect">
                                  <p:stCondLst>
                                    <p:cond delay="0"/>
                                  </p:stCondLst>
                                  <p:iterate>
                                    <p:tmAbs val="0"/>
                                  </p:iterate>
                                  <p:childTnLst>
                                    <p:set>
                                      <p:cBhvr>
                                        <p:cTn id="97" fill="hold"/>
                                        <p:tgtEl>
                                          <p:spTgt spid="606"/>
                                        </p:tgtEl>
                                        <p:attrNameLst>
                                          <p:attrName>style.visibility</p:attrName>
                                        </p:attrNameLst>
                                      </p:cBhvr>
                                      <p:to>
                                        <p:strVal val="visible"/>
                                      </p:to>
                                    </p:set>
                                    <p:animEffect transition="in" filter="wipe(left)">
                                      <p:cBhvr>
                                        <p:cTn id="98" dur="1000"/>
                                        <p:tgtEl>
                                          <p:spTgt spid="606"/>
                                        </p:tgtEl>
                                      </p:cBhvr>
                                    </p:animEffect>
                                  </p:childTnLst>
                                </p:cTn>
                              </p:par>
                            </p:childTnLst>
                          </p:cTn>
                        </p:par>
                        <p:par>
                          <p:cTn id="99" fill="hold">
                            <p:stCondLst>
                              <p:cond delay="17000"/>
                            </p:stCondLst>
                            <p:childTnLst>
                              <p:par>
                                <p:cTn id="100" presetID="22" presetClass="entr" presetSubtype="2" fill="hold" grpId="0" nodeType="afterEffect">
                                  <p:stCondLst>
                                    <p:cond delay="0"/>
                                  </p:stCondLst>
                                  <p:iterate>
                                    <p:tmAbs val="0"/>
                                  </p:iterate>
                                  <p:childTnLst>
                                    <p:set>
                                      <p:cBhvr>
                                        <p:cTn id="101" fill="hold"/>
                                        <p:tgtEl>
                                          <p:spTgt spid="58"/>
                                        </p:tgtEl>
                                        <p:attrNameLst>
                                          <p:attrName>style.visibility</p:attrName>
                                        </p:attrNameLst>
                                      </p:cBhvr>
                                      <p:to>
                                        <p:strVal val="visible"/>
                                      </p:to>
                                    </p:set>
                                    <p:animEffect transition="in" filter="wipe(right)">
                                      <p:cBhvr>
                                        <p:cTn id="102" dur="1000"/>
                                        <p:tgtEl>
                                          <p:spTgt spid="58"/>
                                        </p:tgtEl>
                                      </p:cBhvr>
                                    </p:animEffect>
                                  </p:childTnLst>
                                </p:cTn>
                              </p:par>
                            </p:childTnLst>
                          </p:cTn>
                        </p:par>
                        <p:par>
                          <p:cTn id="103" fill="hold">
                            <p:stCondLst>
                              <p:cond delay="18000"/>
                            </p:stCondLst>
                            <p:childTnLst>
                              <p:par>
                                <p:cTn id="104" presetID="53" presetClass="entr" presetSubtype="16" fill="hold" nodeType="afterEffect">
                                  <p:stCondLst>
                                    <p:cond delay="0"/>
                                  </p:stCondLst>
                                  <p:childTnLst>
                                    <p:set>
                                      <p:cBhvr>
                                        <p:cTn id="105" dur="1" fill="hold">
                                          <p:stCondLst>
                                            <p:cond delay="0"/>
                                          </p:stCondLst>
                                        </p:cTn>
                                        <p:tgtEl>
                                          <p:spTgt spid="12"/>
                                        </p:tgtEl>
                                        <p:attrNameLst>
                                          <p:attrName>style.visibility</p:attrName>
                                        </p:attrNameLst>
                                      </p:cBhvr>
                                      <p:to>
                                        <p:strVal val="visible"/>
                                      </p:to>
                                    </p:set>
                                    <p:anim calcmode="lin" valueType="num">
                                      <p:cBhvr>
                                        <p:cTn id="106" dur="500" fill="hold"/>
                                        <p:tgtEl>
                                          <p:spTgt spid="12"/>
                                        </p:tgtEl>
                                        <p:attrNameLst>
                                          <p:attrName>ppt_w</p:attrName>
                                        </p:attrNameLst>
                                      </p:cBhvr>
                                      <p:tavLst>
                                        <p:tav tm="0">
                                          <p:val>
                                            <p:fltVal val="0"/>
                                          </p:val>
                                        </p:tav>
                                        <p:tav tm="100000">
                                          <p:val>
                                            <p:strVal val="#ppt_w"/>
                                          </p:val>
                                        </p:tav>
                                      </p:tavLst>
                                    </p:anim>
                                    <p:anim calcmode="lin" valueType="num">
                                      <p:cBhvr>
                                        <p:cTn id="107" dur="500" fill="hold"/>
                                        <p:tgtEl>
                                          <p:spTgt spid="12"/>
                                        </p:tgtEl>
                                        <p:attrNameLst>
                                          <p:attrName>ppt_h</p:attrName>
                                        </p:attrNameLst>
                                      </p:cBhvr>
                                      <p:tavLst>
                                        <p:tav tm="0">
                                          <p:val>
                                            <p:fltVal val="0"/>
                                          </p:val>
                                        </p:tav>
                                        <p:tav tm="100000">
                                          <p:val>
                                            <p:strVal val="#ppt_h"/>
                                          </p:val>
                                        </p:tav>
                                      </p:tavLst>
                                    </p:anim>
                                    <p:animEffect transition="in" filter="fade">
                                      <p:cBhvr>
                                        <p:cTn id="108" dur="500"/>
                                        <p:tgtEl>
                                          <p:spTgt spid="12"/>
                                        </p:tgtEl>
                                      </p:cBhvr>
                                    </p:animEffect>
                                  </p:childTnLst>
                                </p:cTn>
                              </p:par>
                            </p:childTnLst>
                          </p:cTn>
                        </p:par>
                        <p:par>
                          <p:cTn id="109" fill="hold">
                            <p:stCondLst>
                              <p:cond delay="18500"/>
                            </p:stCondLst>
                            <p:childTnLst>
                              <p:par>
                                <p:cTn id="110" presetID="22" presetClass="entr" presetSubtype="2" fill="hold" grpId="0" nodeType="afterEffect">
                                  <p:stCondLst>
                                    <p:cond delay="0"/>
                                  </p:stCondLst>
                                  <p:iterate>
                                    <p:tmAbs val="0"/>
                                  </p:iterate>
                                  <p:childTnLst>
                                    <p:set>
                                      <p:cBhvr>
                                        <p:cTn id="111" fill="hold"/>
                                        <p:tgtEl>
                                          <p:spTgt spid="43"/>
                                        </p:tgtEl>
                                        <p:attrNameLst>
                                          <p:attrName>style.visibility</p:attrName>
                                        </p:attrNameLst>
                                      </p:cBhvr>
                                      <p:to>
                                        <p:strVal val="visible"/>
                                      </p:to>
                                    </p:set>
                                    <p:animEffect transition="in" filter="wipe(right)">
                                      <p:cBhvr>
                                        <p:cTn id="112" dur="1000"/>
                                        <p:tgtEl>
                                          <p:spTgt spid="43"/>
                                        </p:tgtEl>
                                      </p:cBhvr>
                                    </p:animEffect>
                                  </p:childTnLst>
                                </p:cTn>
                              </p:par>
                            </p:childTnLst>
                          </p:cTn>
                        </p:par>
                        <p:par>
                          <p:cTn id="113" fill="hold">
                            <p:stCondLst>
                              <p:cond delay="19500"/>
                            </p:stCondLst>
                            <p:childTnLst>
                              <p:par>
                                <p:cTn id="114" presetID="22" presetClass="entr" presetSubtype="8" fill="hold" grpId="0" nodeType="afterEffect">
                                  <p:stCondLst>
                                    <p:cond delay="0"/>
                                  </p:stCondLst>
                                  <p:iterate>
                                    <p:tmAbs val="0"/>
                                  </p:iterate>
                                  <p:childTnLst>
                                    <p:set>
                                      <p:cBhvr>
                                        <p:cTn id="115" fill="hold"/>
                                        <p:tgtEl>
                                          <p:spTgt spid="61"/>
                                        </p:tgtEl>
                                        <p:attrNameLst>
                                          <p:attrName>style.visibility</p:attrName>
                                        </p:attrNameLst>
                                      </p:cBhvr>
                                      <p:to>
                                        <p:strVal val="visible"/>
                                      </p:to>
                                    </p:set>
                                    <p:animEffect transition="in" filter="wipe(left)">
                                      <p:cBhvr>
                                        <p:cTn id="116" dur="1000"/>
                                        <p:tgtEl>
                                          <p:spTgt spid="61"/>
                                        </p:tgtEl>
                                      </p:cBhvr>
                                    </p:animEffect>
                                  </p:childTnLst>
                                </p:cTn>
                              </p:par>
                            </p:childTnLst>
                          </p:cTn>
                        </p:par>
                        <p:par>
                          <p:cTn id="117" fill="hold">
                            <p:stCondLst>
                              <p:cond delay="20500"/>
                            </p:stCondLst>
                            <p:childTnLst>
                              <p:par>
                                <p:cTn id="118" presetID="53" presetClass="entr" presetSubtype="16" fill="hold" nodeType="afterEffect">
                                  <p:stCondLst>
                                    <p:cond delay="0"/>
                                  </p:stCondLst>
                                  <p:childTnLst>
                                    <p:set>
                                      <p:cBhvr>
                                        <p:cTn id="119" dur="1" fill="hold">
                                          <p:stCondLst>
                                            <p:cond delay="0"/>
                                          </p:stCondLst>
                                        </p:cTn>
                                        <p:tgtEl>
                                          <p:spTgt spid="13"/>
                                        </p:tgtEl>
                                        <p:attrNameLst>
                                          <p:attrName>style.visibility</p:attrName>
                                        </p:attrNameLst>
                                      </p:cBhvr>
                                      <p:to>
                                        <p:strVal val="visible"/>
                                      </p:to>
                                    </p:set>
                                    <p:anim calcmode="lin" valueType="num">
                                      <p:cBhvr>
                                        <p:cTn id="120" dur="500" fill="hold"/>
                                        <p:tgtEl>
                                          <p:spTgt spid="13"/>
                                        </p:tgtEl>
                                        <p:attrNameLst>
                                          <p:attrName>ppt_w</p:attrName>
                                        </p:attrNameLst>
                                      </p:cBhvr>
                                      <p:tavLst>
                                        <p:tav tm="0">
                                          <p:val>
                                            <p:fltVal val="0"/>
                                          </p:val>
                                        </p:tav>
                                        <p:tav tm="100000">
                                          <p:val>
                                            <p:strVal val="#ppt_w"/>
                                          </p:val>
                                        </p:tav>
                                      </p:tavLst>
                                    </p:anim>
                                    <p:anim calcmode="lin" valueType="num">
                                      <p:cBhvr>
                                        <p:cTn id="121" dur="500" fill="hold"/>
                                        <p:tgtEl>
                                          <p:spTgt spid="13"/>
                                        </p:tgtEl>
                                        <p:attrNameLst>
                                          <p:attrName>ppt_h</p:attrName>
                                        </p:attrNameLst>
                                      </p:cBhvr>
                                      <p:tavLst>
                                        <p:tav tm="0">
                                          <p:val>
                                            <p:fltVal val="0"/>
                                          </p:val>
                                        </p:tav>
                                        <p:tav tm="100000">
                                          <p:val>
                                            <p:strVal val="#ppt_h"/>
                                          </p:val>
                                        </p:tav>
                                      </p:tavLst>
                                    </p:anim>
                                    <p:animEffect transition="in" filter="fade">
                                      <p:cBhvr>
                                        <p:cTn id="122" dur="500"/>
                                        <p:tgtEl>
                                          <p:spTgt spid="13"/>
                                        </p:tgtEl>
                                      </p:cBhvr>
                                    </p:animEffect>
                                  </p:childTnLst>
                                </p:cTn>
                              </p:par>
                            </p:childTnLst>
                          </p:cTn>
                        </p:par>
                        <p:par>
                          <p:cTn id="123" fill="hold">
                            <p:stCondLst>
                              <p:cond delay="21000"/>
                            </p:stCondLst>
                            <p:childTnLst>
                              <p:par>
                                <p:cTn id="124" presetID="22" presetClass="entr" presetSubtype="2" fill="hold" grpId="0" nodeType="afterEffect">
                                  <p:stCondLst>
                                    <p:cond delay="0"/>
                                  </p:stCondLst>
                                  <p:iterate>
                                    <p:tmAbs val="0"/>
                                  </p:iterate>
                                  <p:childTnLst>
                                    <p:set>
                                      <p:cBhvr>
                                        <p:cTn id="125" fill="hold"/>
                                        <p:tgtEl>
                                          <p:spTgt spid="42"/>
                                        </p:tgtEl>
                                        <p:attrNameLst>
                                          <p:attrName>style.visibility</p:attrName>
                                        </p:attrNameLst>
                                      </p:cBhvr>
                                      <p:to>
                                        <p:strVal val="visible"/>
                                      </p:to>
                                    </p:set>
                                    <p:animEffect transition="in" filter="wipe(right)">
                                      <p:cBhvr>
                                        <p:cTn id="126"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advAuto="0"/>
      <p:bldP spid="50" grpId="0" animBg="1" advAuto="0"/>
      <p:bldP spid="609" grpId="0" animBg="1"/>
      <p:bldP spid="612" grpId="0" animBg="1" advAuto="0"/>
      <p:bldP spid="52" grpId="0" animBg="1" advAuto="0"/>
      <p:bldP spid="61" grpId="0" animBg="1" advAuto="0"/>
      <p:bldP spid="600" grpId="0" animBg="1" advAuto="0"/>
      <p:bldP spid="601" grpId="0" animBg="1" advAuto="0"/>
      <p:bldP spid="602" grpId="0" animBg="1" advAuto="0"/>
      <p:bldP spid="603" grpId="0" animBg="1" advAuto="0"/>
      <p:bldP spid="604" grpId="0" animBg="1" advAuto="0"/>
      <p:bldP spid="605" grpId="0" animBg="1" advAuto="0"/>
      <p:bldP spid="606" grpId="0" animBg="1" advAuto="0"/>
      <p:bldP spid="607" grpId="0" animBg="1" advAuto="0"/>
      <p:bldP spid="42" grpId="0" animBg="1" advAuto="0"/>
      <p:bldP spid="43" grpId="0" animBg="1" advAuto="0"/>
      <p:bldP spid="60" grpId="0" animBg="1" advAuto="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412608" y="1568046"/>
            <a:ext cx="3747457" cy="5303520"/>
          </a:xfrm>
          <a:prstGeom prst="rect">
            <a:avLst/>
          </a:prstGeom>
          <a:solidFill>
            <a:schemeClr val="accent6">
              <a:alpha val="70000"/>
            </a:schemeClr>
          </a:solid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777" tIns="50777" rIns="50777" bIns="50777" numCol="1" spcCol="38077" rtlCol="0" anchor="ctr">
            <a:spAutoFit/>
          </a:bodyPr>
          <a:lstStyle/>
          <a:p>
            <a:pPr marL="0" marR="0" lvl="0" indent="0" algn="ctr" defTabSz="825086" rtl="0" eaLnBrk="1" fontAlgn="auto" latinLnBrk="1"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Helvetica Light"/>
              <a:sym typeface="Helvetica Light"/>
            </a:endParaRPr>
          </a:p>
        </p:txBody>
      </p:sp>
      <p:sp>
        <p:nvSpPr>
          <p:cNvPr id="1087" name="Shape 1087"/>
          <p:cNvSpPr>
            <a:spLocks noGrp="1"/>
          </p:cNvSpPr>
          <p:nvPr>
            <p:ph type="sldNum" sz="quarter" idx="2"/>
          </p:nvPr>
        </p:nvSpPr>
        <p:spPr>
          <a:xfrm>
            <a:off x="8639027" y="6578600"/>
            <a:ext cx="139388" cy="203200"/>
          </a:xfrm>
          <a:prstGeom prst="rect">
            <a:avLst/>
          </a:prstGeom>
          <a:extLst>
            <a:ext uri="{C572A759-6A51-4108-AA02-DFA0A04FC94B}">
              <ma14:wrappingTextBoxFlag xmlns:ma14="http://schemas.microsoft.com/office/mac/drawingml/2011/main" xmlns="" val="1"/>
            </a:ext>
          </a:extLst>
        </p:spPr>
        <p:txBody>
          <a:bodyPr/>
          <a:lstStyle/>
          <a:p>
            <a:pPr marL="0" marR="0" lvl="0" indent="0" algn="ctr" defTabSz="343804" eaLnBrk="1" fontAlgn="auto" latinLnBrk="0" hangingPunct="1">
              <a:lnSpc>
                <a:spcPct val="100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ysClr val="windowText" lastClr="000000"/>
                </a:solidFill>
                <a:effectLst/>
                <a:uLnTx/>
                <a:uFillTx/>
                <a:latin typeface="Roboto Regular"/>
                <a:sym typeface="Roboto Regular"/>
              </a:rPr>
              <a:pPr marL="0" marR="0" lvl="0" indent="0" algn="ctr" defTabSz="343804" eaLnBrk="1" fontAlgn="auto" latinLnBrk="0" hangingPunct="1">
                <a:lnSpc>
                  <a:spcPct val="100000"/>
                </a:lnSpc>
                <a:spcBef>
                  <a:spcPts val="0"/>
                </a:spcBef>
                <a:spcAft>
                  <a:spcPts val="0"/>
                </a:spcAft>
                <a:buClrTx/>
                <a:buSzTx/>
                <a:buFontTx/>
                <a:buNone/>
                <a:tabLst/>
                <a:defRPr/>
              </a:pPr>
              <a:t>43</a:t>
            </a:fld>
            <a:endParaRPr kumimoji="0" sz="800" b="0" i="0" u="none" strike="noStrike" kern="0" cap="none" spc="0" normalizeH="0" baseline="0" noProof="0">
              <a:ln>
                <a:noFill/>
              </a:ln>
              <a:solidFill>
                <a:sysClr val="windowText" lastClr="000000"/>
              </a:solidFill>
              <a:effectLst/>
              <a:uLnTx/>
              <a:uFillTx/>
              <a:latin typeface="Roboto Regular"/>
              <a:sym typeface="Roboto Regular"/>
            </a:endParaRPr>
          </a:p>
        </p:txBody>
      </p:sp>
      <p:sp>
        <p:nvSpPr>
          <p:cNvPr id="1089" name="Shape 1089"/>
          <p:cNvSpPr/>
          <p:nvPr/>
        </p:nvSpPr>
        <p:spPr>
          <a:xfrm>
            <a:off x="5997032" y="1930670"/>
            <a:ext cx="2842168" cy="81253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l" defTabSz="344103" eaLnBrk="1" fontAlgn="auto" latinLnBrk="0" hangingPunct="1">
              <a:lnSpc>
                <a:spcPct val="110000"/>
              </a:lnSpc>
              <a:spcBef>
                <a:spcPts val="0"/>
              </a:spcBef>
              <a:spcAft>
                <a:spcPts val="0"/>
              </a:spcAft>
              <a:buClrTx/>
              <a:buSzTx/>
              <a:buFontTx/>
              <a:buNone/>
              <a:tabLst/>
              <a:defRPr sz="1800"/>
            </a:pPr>
            <a:r>
              <a:rPr kumimoji="0" lang="en-US" sz="1600" b="1" i="0" u="none" strike="noStrike" kern="0" cap="none" spc="0" normalizeH="0" baseline="0" noProof="0" dirty="0">
                <a:ln>
                  <a:noFill/>
                </a:ln>
                <a:solidFill>
                  <a:srgbClr val="FFFFFF"/>
                </a:solidFill>
                <a:effectLst/>
                <a:uLnTx/>
                <a:uFillTx/>
                <a:latin typeface="Roboto Bold"/>
                <a:ea typeface="Roboto Bold"/>
                <a:cs typeface="Roboto Bold"/>
                <a:sym typeface="Roboto Bold"/>
              </a:rPr>
              <a:t>Each job seeker customer has a one-on-one meetings with staff</a:t>
            </a:r>
            <a:endParaRPr kumimoji="0" sz="1600" b="1" i="0" u="none" strike="noStrike" kern="0" cap="none" spc="0" normalizeH="0" baseline="0" noProof="0" dirty="0">
              <a:ln>
                <a:noFill/>
              </a:ln>
              <a:solidFill>
                <a:srgbClr val="FFFFFF"/>
              </a:solidFill>
              <a:effectLst/>
              <a:uLnTx/>
              <a:uFillTx/>
              <a:latin typeface="Roboto Bold"/>
              <a:ea typeface="Roboto Bold"/>
              <a:cs typeface="Roboto Bold"/>
              <a:sym typeface="Roboto Bold"/>
            </a:endParaRPr>
          </a:p>
        </p:txBody>
      </p:sp>
      <p:sp>
        <p:nvSpPr>
          <p:cNvPr id="1090" name="Shape 1090"/>
          <p:cNvSpPr/>
          <p:nvPr/>
        </p:nvSpPr>
        <p:spPr>
          <a:xfrm>
            <a:off x="5997033" y="3140643"/>
            <a:ext cx="2537367" cy="8125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344103" eaLnBrk="1" fontAlgn="auto" latinLnBrk="0" hangingPunct="1">
              <a:lnSpc>
                <a:spcPct val="110000"/>
              </a:lnSpc>
              <a:spcBef>
                <a:spcPts val="0"/>
              </a:spcBef>
              <a:spcAft>
                <a:spcPts val="0"/>
              </a:spcAft>
              <a:buClrTx/>
              <a:buSzTx/>
              <a:buFontTx/>
              <a:buNone/>
              <a:tabLst/>
              <a:defRPr sz="1800"/>
            </a:pPr>
            <a:r>
              <a:rPr kumimoji="0" lang="en-US" sz="1600" b="1" i="0" u="none" strike="noStrike" kern="0" cap="none" spc="0" normalizeH="0" baseline="0" noProof="0" dirty="0">
                <a:ln>
                  <a:noFill/>
                </a:ln>
                <a:solidFill>
                  <a:srgbClr val="84CBC5"/>
                </a:solidFill>
                <a:effectLst/>
                <a:uLnTx/>
                <a:uFillTx/>
                <a:latin typeface="Roboto Bold"/>
                <a:ea typeface="Roboto Bold"/>
                <a:cs typeface="Roboto Bold"/>
                <a:sym typeface="Roboto Bold"/>
              </a:rPr>
              <a:t>Allows customers to be served by any staff</a:t>
            </a:r>
            <a:endParaRPr kumimoji="0" sz="1600" b="1" i="0" u="none" strike="noStrike" kern="0" cap="none" spc="0" normalizeH="0" baseline="0" noProof="0" dirty="0">
              <a:ln>
                <a:noFill/>
              </a:ln>
              <a:solidFill>
                <a:srgbClr val="84CBC5"/>
              </a:solidFill>
              <a:effectLst/>
              <a:uLnTx/>
              <a:uFillTx/>
              <a:latin typeface="Roboto Bold"/>
              <a:ea typeface="Roboto Bold"/>
              <a:cs typeface="Roboto Bold"/>
              <a:sym typeface="Roboto Bold"/>
            </a:endParaRPr>
          </a:p>
          <a:p>
            <a:pPr marL="0" marR="0" lvl="0" indent="0" algn="l" defTabSz="344103" eaLnBrk="1" fontAlgn="auto" latinLnBrk="0" hangingPunct="1">
              <a:lnSpc>
                <a:spcPct val="110000"/>
              </a:lnSpc>
              <a:spcBef>
                <a:spcPts val="0"/>
              </a:spcBef>
              <a:spcAft>
                <a:spcPts val="0"/>
              </a:spcAft>
              <a:buClrTx/>
              <a:buSzTx/>
              <a:buFontTx/>
              <a:buNone/>
              <a:tabLst/>
              <a:defRPr sz="1800"/>
            </a:pPr>
            <a:r>
              <a:rPr kumimoji="0" sz="1600" b="0" i="0" u="none" strike="noStrike" kern="0" cap="none" spc="0" normalizeH="0" baseline="0" noProof="0" dirty="0">
                <a:ln>
                  <a:noFill/>
                </a:ln>
                <a:solidFill>
                  <a:srgbClr val="222B31"/>
                </a:solidFill>
                <a:effectLst/>
                <a:uLnTx/>
                <a:uFillTx/>
                <a:latin typeface="Roboto Light"/>
                <a:ea typeface="Roboto Light"/>
                <a:cs typeface="Roboto Light"/>
                <a:sym typeface="Roboto Light"/>
              </a:rPr>
              <a:t>.</a:t>
            </a:r>
          </a:p>
        </p:txBody>
      </p:sp>
      <p:sp>
        <p:nvSpPr>
          <p:cNvPr id="1091" name="Shape 1091"/>
          <p:cNvSpPr/>
          <p:nvPr/>
        </p:nvSpPr>
        <p:spPr>
          <a:xfrm>
            <a:off x="6017652" y="4221942"/>
            <a:ext cx="2537367" cy="52065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l" defTabSz="344103" eaLnBrk="1" fontAlgn="auto" latinLnBrk="0" hangingPunct="1">
              <a:lnSpc>
                <a:spcPct val="110000"/>
              </a:lnSpc>
              <a:spcBef>
                <a:spcPts val="0"/>
              </a:spcBef>
              <a:spcAft>
                <a:spcPts val="0"/>
              </a:spcAft>
              <a:buClrTx/>
              <a:buSzTx/>
              <a:buFontTx/>
              <a:buNone/>
              <a:tabLst/>
              <a:defRPr sz="1800"/>
            </a:pPr>
            <a:r>
              <a:rPr kumimoji="0" lang="en-US" sz="1600" b="1" i="0" u="none" strike="noStrike" kern="0" cap="none" spc="0" normalizeH="0" baseline="0" noProof="0" dirty="0">
                <a:ln>
                  <a:noFill/>
                </a:ln>
                <a:solidFill>
                  <a:srgbClr val="FFFFFF"/>
                </a:solidFill>
                <a:effectLst/>
                <a:uLnTx/>
                <a:uFillTx/>
                <a:latin typeface="Roboto Bold"/>
                <a:ea typeface="Roboto Bold"/>
                <a:cs typeface="Roboto Bold"/>
                <a:sym typeface="Roboto Bold"/>
              </a:rPr>
              <a:t>Gives “value-added” services</a:t>
            </a:r>
            <a:endParaRPr kumimoji="0" sz="1600" b="1" i="0" u="none" strike="noStrike" kern="0" cap="none" spc="0" normalizeH="0" baseline="0" noProof="0" dirty="0">
              <a:ln>
                <a:noFill/>
              </a:ln>
              <a:solidFill>
                <a:srgbClr val="FFFFFF"/>
              </a:solidFill>
              <a:effectLst/>
              <a:uLnTx/>
              <a:uFillTx/>
              <a:latin typeface="Roboto Bold"/>
              <a:ea typeface="Roboto Bold"/>
              <a:cs typeface="Roboto Bold"/>
              <a:sym typeface="Roboto Bold"/>
            </a:endParaRPr>
          </a:p>
        </p:txBody>
      </p:sp>
      <p:sp>
        <p:nvSpPr>
          <p:cNvPr id="1092" name="Shape 1092"/>
          <p:cNvSpPr/>
          <p:nvPr/>
        </p:nvSpPr>
        <p:spPr>
          <a:xfrm>
            <a:off x="6017652" y="5279980"/>
            <a:ext cx="2973948" cy="81253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l" defTabSz="344103" eaLnBrk="1" fontAlgn="auto" latinLnBrk="0" hangingPunct="1">
              <a:lnSpc>
                <a:spcPct val="110000"/>
              </a:lnSpc>
              <a:spcBef>
                <a:spcPts val="0"/>
              </a:spcBef>
              <a:spcAft>
                <a:spcPts val="0"/>
              </a:spcAft>
              <a:buClrTx/>
              <a:buSzTx/>
              <a:buFontTx/>
              <a:buNone/>
              <a:tabLst/>
              <a:defRPr sz="1800"/>
            </a:pPr>
            <a:r>
              <a:rPr kumimoji="0" lang="en-US" sz="1600" b="1" i="0" u="none" strike="noStrike" kern="0" cap="none" spc="0" normalizeH="0" baseline="0" noProof="0" dirty="0">
                <a:ln>
                  <a:noFill/>
                </a:ln>
                <a:solidFill>
                  <a:srgbClr val="F47264"/>
                </a:solidFill>
                <a:effectLst/>
                <a:uLnTx/>
                <a:uFillTx/>
                <a:latin typeface="Roboto Bold"/>
                <a:ea typeface="Roboto Bold"/>
                <a:cs typeface="Roboto Bold"/>
                <a:sym typeface="Roboto Bold"/>
              </a:rPr>
              <a:t>Continuous engagement until the customer enters unsubsidized employment</a:t>
            </a:r>
          </a:p>
        </p:txBody>
      </p:sp>
      <p:sp>
        <p:nvSpPr>
          <p:cNvPr id="1093" name="Shape 1093"/>
          <p:cNvSpPr/>
          <p:nvPr/>
        </p:nvSpPr>
        <p:spPr>
          <a:xfrm>
            <a:off x="4324088" y="1219223"/>
            <a:ext cx="4079701" cy="143471"/>
          </a:xfrm>
          <a:prstGeom prst="rect">
            <a:avLst/>
          </a:prstGeom>
          <a:solidFill>
            <a:schemeClr val="accent4"/>
          </a:solidFill>
          <a:ln w="12700">
            <a:miter lim="400000"/>
          </a:ln>
        </p:spPr>
        <p:txBody>
          <a:bodyPr lIns="0" tIns="0" rIns="0" bIns="0" anchor="ctr"/>
          <a:lstStyle/>
          <a:p>
            <a:pPr marL="0" marR="0" lvl="0" indent="0" algn="ctr" defTabSz="344103" eaLnBrk="1" fontAlgn="auto" latinLnBrk="0" hangingPunct="1">
              <a:lnSpc>
                <a:spcPct val="100000"/>
              </a:lnSpc>
              <a:spcBef>
                <a:spcPts val="0"/>
              </a:spcBef>
              <a:spcAft>
                <a:spcPts val="0"/>
              </a:spcAft>
              <a:buClrTx/>
              <a:buSzTx/>
              <a:buFontTx/>
              <a:buNone/>
              <a:tabLst/>
              <a:defRPr sz="3200"/>
            </a:pPr>
            <a:endParaRPr kumimoji="0" sz="1300" b="0" i="0" u="none" strike="noStrike" kern="0" cap="none" spc="0" normalizeH="0" baseline="0" noProof="0">
              <a:ln>
                <a:noFill/>
              </a:ln>
              <a:solidFill>
                <a:sysClr val="windowText" lastClr="000000"/>
              </a:solidFill>
              <a:effectLst/>
              <a:uLnTx/>
              <a:uFillTx/>
              <a:latin typeface="Helvetica Light"/>
              <a:sym typeface="Helvetica Light"/>
            </a:endParaRPr>
          </a:p>
        </p:txBody>
      </p:sp>
      <p:sp>
        <p:nvSpPr>
          <p:cNvPr id="25" name="Rectangle 24"/>
          <p:cNvSpPr/>
          <p:nvPr/>
        </p:nvSpPr>
        <p:spPr>
          <a:xfrm>
            <a:off x="-6384" y="6332409"/>
            <a:ext cx="996984" cy="594324"/>
          </a:xfrm>
          <a:prstGeom prst="rect">
            <a:avLst/>
          </a:prstGeom>
          <a:solidFill>
            <a:schemeClr val="bg2"/>
          </a:solidFill>
          <a:ln w="12700" cap="flat">
            <a:solidFill>
              <a:schemeClr val="bg2"/>
            </a:solid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448" tIns="50448" rIns="50448" bIns="50448" numCol="1" spcCol="37748" rtlCol="0" anchor="ctr">
            <a:spAutoFit/>
          </a:bodyPr>
          <a:lstStyle/>
          <a:p>
            <a:pPr marL="0" marR="0" lvl="0" indent="0" algn="ctr" defTabSz="819164" rtl="0" eaLnBrk="1" fontAlgn="auto" latinLnBrk="1"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Helvetica Light"/>
              <a:sym typeface="Helvetica Light"/>
            </a:endParaRPr>
          </a:p>
        </p:txBody>
      </p:sp>
      <p:grpSp>
        <p:nvGrpSpPr>
          <p:cNvPr id="8" name="Group 7"/>
          <p:cNvGrpSpPr/>
          <p:nvPr/>
        </p:nvGrpSpPr>
        <p:grpSpPr>
          <a:xfrm>
            <a:off x="5011542" y="1923808"/>
            <a:ext cx="804131" cy="836666"/>
            <a:chOff x="5013608" y="1982574"/>
            <a:chExt cx="804131" cy="836666"/>
          </a:xfrm>
        </p:grpSpPr>
        <p:sp>
          <p:nvSpPr>
            <p:cNvPr id="6" name="Oval 5"/>
            <p:cNvSpPr/>
            <p:nvPr/>
          </p:nvSpPr>
          <p:spPr>
            <a:xfrm>
              <a:off x="5041329" y="1982574"/>
              <a:ext cx="776410" cy="836666"/>
            </a:xfrm>
            <a:prstGeom prst="ellipse">
              <a:avLst/>
            </a:prstGeom>
            <a:solidFill>
              <a:schemeClr val="bg2"/>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777" tIns="50777" rIns="50777" bIns="50777" numCol="1" spcCol="38077" rtlCol="0" anchor="ctr">
              <a:spAutoFit/>
            </a:bodyPr>
            <a:lstStyle/>
            <a:p>
              <a:pPr marL="0" marR="0" lvl="0" indent="0" algn="ctr" defTabSz="825086" rtl="0" eaLnBrk="1" fontAlgn="auto" latinLnBrk="1"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Helvetica Light"/>
                <a:sym typeface="Helvetica Light"/>
              </a:endParaRPr>
            </a:p>
          </p:txBody>
        </p:sp>
        <p:grpSp>
          <p:nvGrpSpPr>
            <p:cNvPr id="2" name="Group 1"/>
            <p:cNvGrpSpPr/>
            <p:nvPr/>
          </p:nvGrpSpPr>
          <p:grpSpPr>
            <a:xfrm>
              <a:off x="5013608" y="2034890"/>
              <a:ext cx="753234" cy="732034"/>
              <a:chOff x="5105400" y="2108959"/>
              <a:chExt cx="582285" cy="605649"/>
            </a:xfrm>
          </p:grpSpPr>
          <p:sp>
            <p:nvSpPr>
              <p:cNvPr id="1094" name="Shape 1094"/>
              <p:cNvSpPr/>
              <p:nvPr/>
            </p:nvSpPr>
            <p:spPr>
              <a:xfrm>
                <a:off x="5105400" y="2108959"/>
                <a:ext cx="582285" cy="60564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marL="0" marR="0" lvl="0" indent="0" algn="ctr" defTabSz="344103" eaLnBrk="1" fontAlgn="auto" latinLnBrk="0" hangingPunct="1">
                  <a:lnSpc>
                    <a:spcPct val="100000"/>
                  </a:lnSpc>
                  <a:spcBef>
                    <a:spcPts val="0"/>
                  </a:spcBef>
                  <a:spcAft>
                    <a:spcPts val="0"/>
                  </a:spcAft>
                  <a:buClrTx/>
                  <a:buSzTx/>
                  <a:buFontTx/>
                  <a:buNone/>
                  <a:tabLst/>
                  <a:defRPr sz="3200"/>
                </a:pPr>
                <a:endParaRPr kumimoji="0" sz="1300" b="0" i="0" u="none" strike="noStrike" kern="0" cap="none" spc="0" normalizeH="0" baseline="0" noProof="0">
                  <a:ln>
                    <a:noFill/>
                  </a:ln>
                  <a:solidFill>
                    <a:sysClr val="windowText" lastClr="000000"/>
                  </a:solidFill>
                  <a:effectLst/>
                  <a:uLnTx/>
                  <a:uFillTx/>
                  <a:latin typeface="Helvetica Light"/>
                  <a:sym typeface="Helvetica Light"/>
                </a:endParaRPr>
              </a:p>
            </p:txBody>
          </p:sp>
          <p:sp>
            <p:nvSpPr>
              <p:cNvPr id="31" name="Shape 1098"/>
              <p:cNvSpPr/>
              <p:nvPr/>
            </p:nvSpPr>
            <p:spPr>
              <a:xfrm>
                <a:off x="5265333" y="2209800"/>
                <a:ext cx="297267" cy="382215"/>
              </a:xfrm>
              <a:custGeom>
                <a:avLst/>
                <a:gdLst/>
                <a:ahLst/>
                <a:cxnLst>
                  <a:cxn ang="0">
                    <a:pos x="wd2" y="hd2"/>
                  </a:cxn>
                  <a:cxn ang="5400000">
                    <a:pos x="wd2" y="hd2"/>
                  </a:cxn>
                  <a:cxn ang="10800000">
                    <a:pos x="wd2" y="hd2"/>
                  </a:cxn>
                  <a:cxn ang="16200000">
                    <a:pos x="wd2" y="hd2"/>
                  </a:cxn>
                </a:cxnLst>
                <a:rect l="0" t="0" r="r" b="b"/>
                <a:pathLst>
                  <a:path w="21600" h="21600" extrusionOk="0">
                    <a:moveTo>
                      <a:pt x="19938" y="11186"/>
                    </a:moveTo>
                    <a:lnTo>
                      <a:pt x="16200" y="11186"/>
                    </a:lnTo>
                    <a:lnTo>
                      <a:pt x="16200" y="7714"/>
                    </a:lnTo>
                    <a:lnTo>
                      <a:pt x="19938" y="7714"/>
                    </a:lnTo>
                    <a:cubicBezTo>
                      <a:pt x="19938" y="7714"/>
                      <a:pt x="19938" y="11186"/>
                      <a:pt x="19938" y="11186"/>
                    </a:cubicBezTo>
                    <a:close/>
                    <a:moveTo>
                      <a:pt x="19938" y="15814"/>
                    </a:moveTo>
                    <a:lnTo>
                      <a:pt x="16200" y="15814"/>
                    </a:lnTo>
                    <a:lnTo>
                      <a:pt x="16200" y="11958"/>
                    </a:lnTo>
                    <a:lnTo>
                      <a:pt x="19938" y="11958"/>
                    </a:lnTo>
                    <a:cubicBezTo>
                      <a:pt x="19938" y="11958"/>
                      <a:pt x="19938" y="15814"/>
                      <a:pt x="19938" y="15814"/>
                    </a:cubicBezTo>
                    <a:close/>
                    <a:moveTo>
                      <a:pt x="19938" y="20057"/>
                    </a:moveTo>
                    <a:lnTo>
                      <a:pt x="16200" y="20057"/>
                    </a:lnTo>
                    <a:lnTo>
                      <a:pt x="16200" y="16586"/>
                    </a:lnTo>
                    <a:lnTo>
                      <a:pt x="19938" y="16586"/>
                    </a:lnTo>
                    <a:cubicBezTo>
                      <a:pt x="19938" y="16586"/>
                      <a:pt x="19938" y="20057"/>
                      <a:pt x="19938" y="20057"/>
                    </a:cubicBezTo>
                    <a:close/>
                    <a:moveTo>
                      <a:pt x="15077" y="5672"/>
                    </a:moveTo>
                    <a:cubicBezTo>
                      <a:pt x="14995" y="5595"/>
                      <a:pt x="14955" y="5505"/>
                      <a:pt x="14955" y="5400"/>
                    </a:cubicBezTo>
                    <a:lnTo>
                      <a:pt x="14955" y="1929"/>
                    </a:lnTo>
                    <a:cubicBezTo>
                      <a:pt x="14955" y="1824"/>
                      <a:pt x="14995" y="1734"/>
                      <a:pt x="15077" y="1658"/>
                    </a:cubicBezTo>
                    <a:cubicBezTo>
                      <a:pt x="15159" y="1581"/>
                      <a:pt x="15256" y="1543"/>
                      <a:pt x="15369" y="1543"/>
                    </a:cubicBezTo>
                    <a:lnTo>
                      <a:pt x="16200" y="1543"/>
                    </a:lnTo>
                    <a:cubicBezTo>
                      <a:pt x="16313" y="1543"/>
                      <a:pt x="16410" y="1581"/>
                      <a:pt x="16492" y="1658"/>
                    </a:cubicBezTo>
                    <a:cubicBezTo>
                      <a:pt x="16574" y="1734"/>
                      <a:pt x="16615" y="1824"/>
                      <a:pt x="16615" y="1929"/>
                    </a:cubicBezTo>
                    <a:lnTo>
                      <a:pt x="16615" y="5400"/>
                    </a:lnTo>
                    <a:cubicBezTo>
                      <a:pt x="16615" y="5505"/>
                      <a:pt x="16574" y="5595"/>
                      <a:pt x="16492" y="5672"/>
                    </a:cubicBezTo>
                    <a:cubicBezTo>
                      <a:pt x="16410" y="5748"/>
                      <a:pt x="16313" y="5786"/>
                      <a:pt x="16200" y="5786"/>
                    </a:cubicBezTo>
                    <a:lnTo>
                      <a:pt x="15369" y="5786"/>
                    </a:lnTo>
                    <a:cubicBezTo>
                      <a:pt x="15256" y="5786"/>
                      <a:pt x="15159" y="5748"/>
                      <a:pt x="15077" y="5672"/>
                    </a:cubicBezTo>
                    <a:cubicBezTo>
                      <a:pt x="15077" y="5672"/>
                      <a:pt x="15077" y="5672"/>
                      <a:pt x="15077" y="5672"/>
                    </a:cubicBezTo>
                    <a:close/>
                    <a:moveTo>
                      <a:pt x="15369" y="11186"/>
                    </a:moveTo>
                    <a:lnTo>
                      <a:pt x="11216" y="11186"/>
                    </a:lnTo>
                    <a:lnTo>
                      <a:pt x="11216" y="7714"/>
                    </a:lnTo>
                    <a:lnTo>
                      <a:pt x="15369" y="7714"/>
                    </a:lnTo>
                    <a:cubicBezTo>
                      <a:pt x="15369" y="7714"/>
                      <a:pt x="15369" y="11186"/>
                      <a:pt x="15369" y="11186"/>
                    </a:cubicBezTo>
                    <a:close/>
                    <a:moveTo>
                      <a:pt x="15369" y="15814"/>
                    </a:moveTo>
                    <a:lnTo>
                      <a:pt x="11216" y="15814"/>
                    </a:lnTo>
                    <a:lnTo>
                      <a:pt x="11216" y="11958"/>
                    </a:lnTo>
                    <a:lnTo>
                      <a:pt x="15369" y="11958"/>
                    </a:lnTo>
                    <a:cubicBezTo>
                      <a:pt x="15369" y="11958"/>
                      <a:pt x="15369" y="15814"/>
                      <a:pt x="15369" y="15814"/>
                    </a:cubicBezTo>
                    <a:close/>
                    <a:moveTo>
                      <a:pt x="15369" y="20057"/>
                    </a:moveTo>
                    <a:lnTo>
                      <a:pt x="11216" y="20057"/>
                    </a:lnTo>
                    <a:lnTo>
                      <a:pt x="11216" y="16586"/>
                    </a:lnTo>
                    <a:lnTo>
                      <a:pt x="15369" y="16586"/>
                    </a:lnTo>
                    <a:cubicBezTo>
                      <a:pt x="15369" y="16586"/>
                      <a:pt x="15369" y="20057"/>
                      <a:pt x="15369" y="20057"/>
                    </a:cubicBezTo>
                    <a:close/>
                    <a:moveTo>
                      <a:pt x="10385" y="11186"/>
                    </a:moveTo>
                    <a:lnTo>
                      <a:pt x="6231" y="11186"/>
                    </a:lnTo>
                    <a:lnTo>
                      <a:pt x="6231" y="7714"/>
                    </a:lnTo>
                    <a:lnTo>
                      <a:pt x="10385" y="7714"/>
                    </a:lnTo>
                    <a:cubicBezTo>
                      <a:pt x="10385" y="7714"/>
                      <a:pt x="10385" y="11186"/>
                      <a:pt x="10385" y="11186"/>
                    </a:cubicBezTo>
                    <a:close/>
                    <a:moveTo>
                      <a:pt x="10385" y="15814"/>
                    </a:moveTo>
                    <a:lnTo>
                      <a:pt x="6231" y="15814"/>
                    </a:lnTo>
                    <a:lnTo>
                      <a:pt x="6231" y="11958"/>
                    </a:lnTo>
                    <a:lnTo>
                      <a:pt x="10385" y="11958"/>
                    </a:lnTo>
                    <a:cubicBezTo>
                      <a:pt x="10385" y="11958"/>
                      <a:pt x="10385" y="15814"/>
                      <a:pt x="10385" y="15814"/>
                    </a:cubicBezTo>
                    <a:close/>
                    <a:moveTo>
                      <a:pt x="10385" y="20057"/>
                    </a:moveTo>
                    <a:lnTo>
                      <a:pt x="6231" y="20057"/>
                    </a:lnTo>
                    <a:lnTo>
                      <a:pt x="6231" y="16586"/>
                    </a:lnTo>
                    <a:lnTo>
                      <a:pt x="10385" y="16586"/>
                    </a:lnTo>
                    <a:cubicBezTo>
                      <a:pt x="10385" y="16586"/>
                      <a:pt x="10385" y="20057"/>
                      <a:pt x="10385" y="20057"/>
                    </a:cubicBezTo>
                    <a:close/>
                    <a:moveTo>
                      <a:pt x="5108" y="5672"/>
                    </a:moveTo>
                    <a:cubicBezTo>
                      <a:pt x="5026" y="5595"/>
                      <a:pt x="4985" y="5505"/>
                      <a:pt x="4985" y="5400"/>
                    </a:cubicBezTo>
                    <a:lnTo>
                      <a:pt x="4985" y="1929"/>
                    </a:lnTo>
                    <a:cubicBezTo>
                      <a:pt x="4985" y="1824"/>
                      <a:pt x="5026" y="1734"/>
                      <a:pt x="5108" y="1658"/>
                    </a:cubicBezTo>
                    <a:cubicBezTo>
                      <a:pt x="5191" y="1581"/>
                      <a:pt x="5288" y="1543"/>
                      <a:pt x="5400" y="1543"/>
                    </a:cubicBezTo>
                    <a:lnTo>
                      <a:pt x="6231" y="1543"/>
                    </a:lnTo>
                    <a:cubicBezTo>
                      <a:pt x="6343" y="1543"/>
                      <a:pt x="6441" y="1581"/>
                      <a:pt x="6523" y="1658"/>
                    </a:cubicBezTo>
                    <a:cubicBezTo>
                      <a:pt x="6605" y="1734"/>
                      <a:pt x="6646" y="1824"/>
                      <a:pt x="6646" y="1929"/>
                    </a:cubicBezTo>
                    <a:lnTo>
                      <a:pt x="6646" y="5400"/>
                    </a:lnTo>
                    <a:cubicBezTo>
                      <a:pt x="6646" y="5505"/>
                      <a:pt x="6605" y="5595"/>
                      <a:pt x="6523" y="5672"/>
                    </a:cubicBezTo>
                    <a:cubicBezTo>
                      <a:pt x="6441" y="5748"/>
                      <a:pt x="6343" y="5786"/>
                      <a:pt x="6231" y="5786"/>
                    </a:cubicBezTo>
                    <a:lnTo>
                      <a:pt x="5400" y="5786"/>
                    </a:lnTo>
                    <a:cubicBezTo>
                      <a:pt x="5288" y="5786"/>
                      <a:pt x="5191" y="5748"/>
                      <a:pt x="5108" y="5672"/>
                    </a:cubicBezTo>
                    <a:cubicBezTo>
                      <a:pt x="5108" y="5672"/>
                      <a:pt x="5108" y="5672"/>
                      <a:pt x="5108" y="5672"/>
                    </a:cubicBezTo>
                    <a:close/>
                    <a:moveTo>
                      <a:pt x="5400" y="11186"/>
                    </a:moveTo>
                    <a:lnTo>
                      <a:pt x="1662" y="11186"/>
                    </a:lnTo>
                    <a:lnTo>
                      <a:pt x="1662" y="7714"/>
                    </a:lnTo>
                    <a:lnTo>
                      <a:pt x="5400" y="7714"/>
                    </a:lnTo>
                    <a:cubicBezTo>
                      <a:pt x="5400" y="7714"/>
                      <a:pt x="5400" y="11186"/>
                      <a:pt x="5400" y="11186"/>
                    </a:cubicBezTo>
                    <a:close/>
                    <a:moveTo>
                      <a:pt x="5400" y="15814"/>
                    </a:moveTo>
                    <a:lnTo>
                      <a:pt x="1662" y="15814"/>
                    </a:lnTo>
                    <a:lnTo>
                      <a:pt x="1662" y="11958"/>
                    </a:lnTo>
                    <a:lnTo>
                      <a:pt x="5400" y="11958"/>
                    </a:lnTo>
                    <a:cubicBezTo>
                      <a:pt x="5400" y="11958"/>
                      <a:pt x="5400" y="15814"/>
                      <a:pt x="5400" y="15814"/>
                    </a:cubicBezTo>
                    <a:close/>
                    <a:moveTo>
                      <a:pt x="5400" y="20057"/>
                    </a:moveTo>
                    <a:lnTo>
                      <a:pt x="1662" y="20057"/>
                    </a:lnTo>
                    <a:lnTo>
                      <a:pt x="1662" y="16586"/>
                    </a:lnTo>
                    <a:lnTo>
                      <a:pt x="5400" y="16586"/>
                    </a:lnTo>
                    <a:cubicBezTo>
                      <a:pt x="5400" y="16586"/>
                      <a:pt x="5400" y="20057"/>
                      <a:pt x="5400" y="20057"/>
                    </a:cubicBezTo>
                    <a:close/>
                    <a:moveTo>
                      <a:pt x="21107" y="3544"/>
                    </a:moveTo>
                    <a:cubicBezTo>
                      <a:pt x="20778" y="3239"/>
                      <a:pt x="20389" y="3086"/>
                      <a:pt x="19939" y="3086"/>
                    </a:cubicBezTo>
                    <a:lnTo>
                      <a:pt x="18277" y="3086"/>
                    </a:lnTo>
                    <a:lnTo>
                      <a:pt x="18277" y="1929"/>
                    </a:lnTo>
                    <a:cubicBezTo>
                      <a:pt x="18277" y="1399"/>
                      <a:pt x="18074" y="944"/>
                      <a:pt x="17667" y="567"/>
                    </a:cubicBezTo>
                    <a:cubicBezTo>
                      <a:pt x="17260" y="189"/>
                      <a:pt x="16771" y="0"/>
                      <a:pt x="16200" y="0"/>
                    </a:cubicBezTo>
                    <a:lnTo>
                      <a:pt x="15369" y="0"/>
                    </a:lnTo>
                    <a:cubicBezTo>
                      <a:pt x="14798" y="0"/>
                      <a:pt x="14310" y="189"/>
                      <a:pt x="13903" y="567"/>
                    </a:cubicBezTo>
                    <a:cubicBezTo>
                      <a:pt x="13496" y="944"/>
                      <a:pt x="13292" y="1399"/>
                      <a:pt x="13292" y="1929"/>
                    </a:cubicBezTo>
                    <a:lnTo>
                      <a:pt x="13292" y="3086"/>
                    </a:lnTo>
                    <a:lnTo>
                      <a:pt x="8308" y="3086"/>
                    </a:lnTo>
                    <a:lnTo>
                      <a:pt x="8308" y="1929"/>
                    </a:lnTo>
                    <a:cubicBezTo>
                      <a:pt x="8308" y="1399"/>
                      <a:pt x="8105" y="944"/>
                      <a:pt x="7698" y="567"/>
                    </a:cubicBezTo>
                    <a:cubicBezTo>
                      <a:pt x="7291" y="189"/>
                      <a:pt x="6802" y="0"/>
                      <a:pt x="6231" y="0"/>
                    </a:cubicBezTo>
                    <a:lnTo>
                      <a:pt x="5400" y="0"/>
                    </a:lnTo>
                    <a:cubicBezTo>
                      <a:pt x="4829" y="0"/>
                      <a:pt x="4340" y="189"/>
                      <a:pt x="3933" y="567"/>
                    </a:cubicBezTo>
                    <a:cubicBezTo>
                      <a:pt x="3526" y="944"/>
                      <a:pt x="3323" y="1399"/>
                      <a:pt x="3323" y="1929"/>
                    </a:cubicBezTo>
                    <a:lnTo>
                      <a:pt x="3323" y="3086"/>
                    </a:lnTo>
                    <a:lnTo>
                      <a:pt x="1662" y="3086"/>
                    </a:lnTo>
                    <a:cubicBezTo>
                      <a:pt x="1211" y="3086"/>
                      <a:pt x="822" y="3239"/>
                      <a:pt x="493" y="3544"/>
                    </a:cubicBezTo>
                    <a:cubicBezTo>
                      <a:pt x="164" y="3849"/>
                      <a:pt x="0" y="4211"/>
                      <a:pt x="0" y="4629"/>
                    </a:cubicBezTo>
                    <a:lnTo>
                      <a:pt x="0" y="20058"/>
                    </a:lnTo>
                    <a:cubicBezTo>
                      <a:pt x="0" y="20475"/>
                      <a:pt x="164" y="20836"/>
                      <a:pt x="493" y="21142"/>
                    </a:cubicBezTo>
                    <a:cubicBezTo>
                      <a:pt x="822" y="21448"/>
                      <a:pt x="1211" y="21600"/>
                      <a:pt x="1662" y="21600"/>
                    </a:cubicBezTo>
                    <a:lnTo>
                      <a:pt x="19938" y="21600"/>
                    </a:lnTo>
                    <a:cubicBezTo>
                      <a:pt x="20389" y="21600"/>
                      <a:pt x="20778" y="21448"/>
                      <a:pt x="21107" y="21142"/>
                    </a:cubicBezTo>
                    <a:cubicBezTo>
                      <a:pt x="21436" y="20836"/>
                      <a:pt x="21600" y="20475"/>
                      <a:pt x="21600" y="20058"/>
                    </a:cubicBezTo>
                    <a:lnTo>
                      <a:pt x="21600" y="4629"/>
                    </a:lnTo>
                    <a:cubicBezTo>
                      <a:pt x="21600" y="4211"/>
                      <a:pt x="21436" y="3849"/>
                      <a:pt x="21107" y="3544"/>
                    </a:cubicBezTo>
                    <a:cubicBezTo>
                      <a:pt x="21107" y="3544"/>
                      <a:pt x="21107" y="3544"/>
                      <a:pt x="21107" y="3544"/>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ctr" defTabSz="1907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3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grpSp>
      </p:grpSp>
      <p:grpSp>
        <p:nvGrpSpPr>
          <p:cNvPr id="9" name="Group 8"/>
          <p:cNvGrpSpPr/>
          <p:nvPr/>
        </p:nvGrpSpPr>
        <p:grpSpPr>
          <a:xfrm>
            <a:off x="5029200" y="4132059"/>
            <a:ext cx="788539" cy="836666"/>
            <a:chOff x="5029200" y="4132059"/>
            <a:chExt cx="788539" cy="836666"/>
          </a:xfrm>
        </p:grpSpPr>
        <p:sp>
          <p:nvSpPr>
            <p:cNvPr id="29" name="Oval 28"/>
            <p:cNvSpPr/>
            <p:nvPr/>
          </p:nvSpPr>
          <p:spPr>
            <a:xfrm>
              <a:off x="5029222" y="4132059"/>
              <a:ext cx="788517" cy="836666"/>
            </a:xfrm>
            <a:prstGeom prst="ellipse">
              <a:avLst/>
            </a:prstGeom>
            <a:solidFill>
              <a:schemeClr val="bg2"/>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777" tIns="50777" rIns="50777" bIns="50777" numCol="1" spcCol="38077" rtlCol="0" anchor="ctr">
              <a:spAutoFit/>
            </a:bodyPr>
            <a:lstStyle/>
            <a:p>
              <a:pPr marL="0" marR="0" lvl="0" indent="0" algn="ctr" defTabSz="825086" rtl="0" eaLnBrk="1" fontAlgn="auto" latinLnBrk="1"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Helvetica Light"/>
                <a:sym typeface="Helvetica Light"/>
              </a:endParaRPr>
            </a:p>
          </p:txBody>
        </p:sp>
        <p:grpSp>
          <p:nvGrpSpPr>
            <p:cNvPr id="4" name="Group 3"/>
            <p:cNvGrpSpPr/>
            <p:nvPr/>
          </p:nvGrpSpPr>
          <p:grpSpPr>
            <a:xfrm>
              <a:off x="5029200" y="4191000"/>
              <a:ext cx="712339" cy="721885"/>
              <a:chOff x="5043112" y="4297746"/>
              <a:chExt cx="582285" cy="605649"/>
            </a:xfrm>
          </p:grpSpPr>
          <p:sp>
            <p:nvSpPr>
              <p:cNvPr id="1100" name="Shape 1100"/>
              <p:cNvSpPr/>
              <p:nvPr/>
            </p:nvSpPr>
            <p:spPr>
              <a:xfrm>
                <a:off x="5043112" y="4297746"/>
                <a:ext cx="582285" cy="60564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marL="0" marR="0" lvl="0" indent="0" algn="ctr" defTabSz="344103" eaLnBrk="1" fontAlgn="auto" latinLnBrk="0" hangingPunct="1">
                  <a:lnSpc>
                    <a:spcPct val="100000"/>
                  </a:lnSpc>
                  <a:spcBef>
                    <a:spcPts val="0"/>
                  </a:spcBef>
                  <a:spcAft>
                    <a:spcPts val="0"/>
                  </a:spcAft>
                  <a:buClrTx/>
                  <a:buSzTx/>
                  <a:buFontTx/>
                  <a:buNone/>
                  <a:tabLst/>
                  <a:defRPr sz="3200"/>
                </a:pPr>
                <a:endParaRPr kumimoji="0" sz="1300" b="0" i="0" u="none" strike="noStrike" kern="0" cap="none" spc="0" normalizeH="0" baseline="0" noProof="0">
                  <a:ln>
                    <a:noFill/>
                  </a:ln>
                  <a:solidFill>
                    <a:sysClr val="windowText" lastClr="000000"/>
                  </a:solidFill>
                  <a:effectLst/>
                  <a:uLnTx/>
                  <a:uFillTx/>
                  <a:latin typeface="Helvetica Light"/>
                  <a:sym typeface="Helvetica Light"/>
                </a:endParaRPr>
              </a:p>
            </p:txBody>
          </p:sp>
          <p:sp>
            <p:nvSpPr>
              <p:cNvPr id="32" name="Shape 541"/>
              <p:cNvSpPr/>
              <p:nvPr/>
            </p:nvSpPr>
            <p:spPr>
              <a:xfrm>
                <a:off x="5186835" y="4416883"/>
                <a:ext cx="336387" cy="364772"/>
              </a:xfrm>
              <a:custGeom>
                <a:avLst/>
                <a:gdLst/>
                <a:ahLst/>
                <a:cxnLst>
                  <a:cxn ang="0">
                    <a:pos x="wd2" y="hd2"/>
                  </a:cxn>
                  <a:cxn ang="5400000">
                    <a:pos x="wd2" y="hd2"/>
                  </a:cxn>
                  <a:cxn ang="10800000">
                    <a:pos x="wd2" y="hd2"/>
                  </a:cxn>
                  <a:cxn ang="16200000">
                    <a:pos x="wd2" y="hd2"/>
                  </a:cxn>
                </a:cxnLst>
                <a:rect l="0" t="0" r="r" b="b"/>
                <a:pathLst>
                  <a:path w="21600" h="21600" extrusionOk="0">
                    <a:moveTo>
                      <a:pt x="2887" y="0"/>
                    </a:moveTo>
                    <a:cubicBezTo>
                      <a:pt x="2408" y="0"/>
                      <a:pt x="2017" y="357"/>
                      <a:pt x="2017" y="795"/>
                    </a:cubicBezTo>
                    <a:lnTo>
                      <a:pt x="2017" y="9673"/>
                    </a:lnTo>
                    <a:cubicBezTo>
                      <a:pt x="2017" y="10110"/>
                      <a:pt x="2408" y="10468"/>
                      <a:pt x="2887" y="10468"/>
                    </a:cubicBezTo>
                    <a:cubicBezTo>
                      <a:pt x="3366" y="10468"/>
                      <a:pt x="3757" y="10110"/>
                      <a:pt x="3757" y="9673"/>
                    </a:cubicBezTo>
                    <a:lnTo>
                      <a:pt x="3757" y="1589"/>
                    </a:lnTo>
                    <a:lnTo>
                      <a:pt x="12607" y="1589"/>
                    </a:lnTo>
                    <a:lnTo>
                      <a:pt x="12607" y="7685"/>
                    </a:lnTo>
                    <a:cubicBezTo>
                      <a:pt x="12607" y="8122"/>
                      <a:pt x="12998" y="8480"/>
                      <a:pt x="13477" y="8480"/>
                    </a:cubicBezTo>
                    <a:lnTo>
                      <a:pt x="19713" y="8480"/>
                    </a:lnTo>
                    <a:cubicBezTo>
                      <a:pt x="19757" y="8480"/>
                      <a:pt x="19817" y="8481"/>
                      <a:pt x="19860" y="8468"/>
                    </a:cubicBezTo>
                    <a:lnTo>
                      <a:pt x="19860" y="20011"/>
                    </a:lnTo>
                    <a:lnTo>
                      <a:pt x="3757" y="20011"/>
                    </a:lnTo>
                    <a:lnTo>
                      <a:pt x="3757" y="16829"/>
                    </a:lnTo>
                    <a:cubicBezTo>
                      <a:pt x="3757" y="16391"/>
                      <a:pt x="3366" y="16034"/>
                      <a:pt x="2887" y="16034"/>
                    </a:cubicBezTo>
                    <a:cubicBezTo>
                      <a:pt x="2408" y="16034"/>
                      <a:pt x="2017" y="16391"/>
                      <a:pt x="2017" y="16829"/>
                    </a:cubicBezTo>
                    <a:lnTo>
                      <a:pt x="2017" y="20805"/>
                    </a:lnTo>
                    <a:cubicBezTo>
                      <a:pt x="2017" y="21243"/>
                      <a:pt x="2408" y="21600"/>
                      <a:pt x="2887" y="21600"/>
                    </a:cubicBezTo>
                    <a:lnTo>
                      <a:pt x="20730" y="21600"/>
                    </a:lnTo>
                    <a:cubicBezTo>
                      <a:pt x="21209" y="21600"/>
                      <a:pt x="21600" y="21243"/>
                      <a:pt x="21600" y="20805"/>
                    </a:cubicBezTo>
                    <a:lnTo>
                      <a:pt x="21600" y="6744"/>
                    </a:lnTo>
                    <a:cubicBezTo>
                      <a:pt x="21600" y="6519"/>
                      <a:pt x="21501" y="6307"/>
                      <a:pt x="21327" y="6161"/>
                    </a:cubicBezTo>
                    <a:lnTo>
                      <a:pt x="14317" y="211"/>
                    </a:lnTo>
                    <a:cubicBezTo>
                      <a:pt x="14158" y="79"/>
                      <a:pt x="13943" y="0"/>
                      <a:pt x="13725" y="0"/>
                    </a:cubicBezTo>
                    <a:lnTo>
                      <a:pt x="2887" y="0"/>
                    </a:lnTo>
                    <a:close/>
                    <a:moveTo>
                      <a:pt x="14347" y="2411"/>
                    </a:moveTo>
                    <a:lnTo>
                      <a:pt x="19612" y="6890"/>
                    </a:lnTo>
                    <a:lnTo>
                      <a:pt x="14347" y="6890"/>
                    </a:lnTo>
                    <a:cubicBezTo>
                      <a:pt x="14347" y="6890"/>
                      <a:pt x="14347" y="2411"/>
                      <a:pt x="14347" y="2411"/>
                    </a:cubicBezTo>
                    <a:close/>
                    <a:moveTo>
                      <a:pt x="7665" y="8599"/>
                    </a:moveTo>
                    <a:cubicBezTo>
                      <a:pt x="7442" y="8610"/>
                      <a:pt x="7224" y="8702"/>
                      <a:pt x="7064" y="8867"/>
                    </a:cubicBezTo>
                    <a:cubicBezTo>
                      <a:pt x="6745" y="9198"/>
                      <a:pt x="6773" y="9701"/>
                      <a:pt x="7136" y="9992"/>
                    </a:cubicBezTo>
                    <a:lnTo>
                      <a:pt x="9981" y="12299"/>
                    </a:lnTo>
                    <a:lnTo>
                      <a:pt x="870" y="12299"/>
                    </a:lnTo>
                    <a:cubicBezTo>
                      <a:pt x="392" y="12299"/>
                      <a:pt x="0" y="12656"/>
                      <a:pt x="0" y="13094"/>
                    </a:cubicBezTo>
                    <a:cubicBezTo>
                      <a:pt x="0" y="13531"/>
                      <a:pt x="392" y="13888"/>
                      <a:pt x="870" y="13888"/>
                    </a:cubicBezTo>
                    <a:lnTo>
                      <a:pt x="9939" y="13888"/>
                    </a:lnTo>
                    <a:lnTo>
                      <a:pt x="7136" y="16168"/>
                    </a:lnTo>
                    <a:cubicBezTo>
                      <a:pt x="6773" y="16460"/>
                      <a:pt x="6744" y="16962"/>
                      <a:pt x="7064" y="17293"/>
                    </a:cubicBezTo>
                    <a:cubicBezTo>
                      <a:pt x="7238" y="17465"/>
                      <a:pt x="7473" y="17558"/>
                      <a:pt x="7720" y="17558"/>
                    </a:cubicBezTo>
                    <a:cubicBezTo>
                      <a:pt x="7923" y="17558"/>
                      <a:pt x="8125" y="17494"/>
                      <a:pt x="8300" y="17362"/>
                    </a:cubicBezTo>
                    <a:lnTo>
                      <a:pt x="12826" y="13677"/>
                    </a:lnTo>
                    <a:cubicBezTo>
                      <a:pt x="13014" y="13532"/>
                      <a:pt x="13115" y="13307"/>
                      <a:pt x="13115" y="13082"/>
                    </a:cubicBezTo>
                    <a:cubicBezTo>
                      <a:pt x="13115" y="12857"/>
                      <a:pt x="13014" y="12641"/>
                      <a:pt x="12826" y="12483"/>
                    </a:cubicBezTo>
                    <a:lnTo>
                      <a:pt x="8300" y="8802"/>
                    </a:lnTo>
                    <a:cubicBezTo>
                      <a:pt x="8118" y="8656"/>
                      <a:pt x="7888" y="8587"/>
                      <a:pt x="7665" y="8599"/>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ctr" defTabSz="190548"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grpSp>
      </p:grpSp>
      <p:grpSp>
        <p:nvGrpSpPr>
          <p:cNvPr id="10" name="Group 9"/>
          <p:cNvGrpSpPr/>
          <p:nvPr/>
        </p:nvGrpSpPr>
        <p:grpSpPr>
          <a:xfrm>
            <a:off x="5041329" y="5201420"/>
            <a:ext cx="776410" cy="836666"/>
            <a:chOff x="5041329" y="5201420"/>
            <a:chExt cx="776410" cy="836666"/>
          </a:xfrm>
        </p:grpSpPr>
        <p:sp>
          <p:nvSpPr>
            <p:cNvPr id="30" name="Oval 29"/>
            <p:cNvSpPr/>
            <p:nvPr/>
          </p:nvSpPr>
          <p:spPr>
            <a:xfrm>
              <a:off x="5041329" y="5201420"/>
              <a:ext cx="776410" cy="836666"/>
            </a:xfrm>
            <a:prstGeom prst="ellipse">
              <a:avLst/>
            </a:prstGeom>
            <a:solidFill>
              <a:schemeClr val="bg2"/>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777" tIns="50777" rIns="50777" bIns="50777" numCol="1" spcCol="38077" rtlCol="0" anchor="ctr">
              <a:spAutoFit/>
            </a:bodyPr>
            <a:lstStyle/>
            <a:p>
              <a:pPr marL="0" marR="0" lvl="0" indent="0" algn="ctr" defTabSz="825086" rtl="0" eaLnBrk="1" fontAlgn="auto" latinLnBrk="1"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Helvetica Light"/>
                <a:sym typeface="Helvetica Light"/>
              </a:endParaRPr>
            </a:p>
          </p:txBody>
        </p:sp>
        <p:grpSp>
          <p:nvGrpSpPr>
            <p:cNvPr id="7" name="Group 6"/>
            <p:cNvGrpSpPr/>
            <p:nvPr/>
          </p:nvGrpSpPr>
          <p:grpSpPr>
            <a:xfrm>
              <a:off x="5083233" y="5241880"/>
              <a:ext cx="676143" cy="727046"/>
              <a:chOff x="5167139" y="5258469"/>
              <a:chExt cx="582285" cy="568506"/>
            </a:xfrm>
          </p:grpSpPr>
          <p:sp>
            <p:nvSpPr>
              <p:cNvPr id="1097" name="Shape 1097"/>
              <p:cNvSpPr/>
              <p:nvPr/>
            </p:nvSpPr>
            <p:spPr>
              <a:xfrm>
                <a:off x="5167139" y="5258469"/>
                <a:ext cx="582285" cy="5685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marL="0" marR="0" lvl="0" indent="0" algn="ctr" defTabSz="344103" eaLnBrk="1" fontAlgn="auto" latinLnBrk="0" hangingPunct="1">
                  <a:lnSpc>
                    <a:spcPct val="100000"/>
                  </a:lnSpc>
                  <a:spcBef>
                    <a:spcPts val="0"/>
                  </a:spcBef>
                  <a:spcAft>
                    <a:spcPts val="0"/>
                  </a:spcAft>
                  <a:buClrTx/>
                  <a:buSzTx/>
                  <a:buFontTx/>
                  <a:buNone/>
                  <a:tabLst/>
                  <a:defRPr sz="3200"/>
                </a:pPr>
                <a:endParaRPr kumimoji="0" sz="1300" b="0" i="0" u="none" strike="noStrike" kern="0" cap="none" spc="0" normalizeH="0" baseline="0" noProof="0">
                  <a:ln>
                    <a:noFill/>
                  </a:ln>
                  <a:solidFill>
                    <a:sysClr val="windowText" lastClr="000000"/>
                  </a:solidFill>
                  <a:effectLst/>
                  <a:uLnTx/>
                  <a:uFillTx/>
                  <a:latin typeface="Helvetica Light"/>
                  <a:sym typeface="Helvetica Light"/>
                </a:endParaRPr>
              </a:p>
            </p:txBody>
          </p:sp>
          <p:pic>
            <p:nvPicPr>
              <p:cNvPr id="3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70978" y="5361855"/>
                <a:ext cx="405154"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3" name="Group 2"/>
          <p:cNvGrpSpPr/>
          <p:nvPr/>
        </p:nvGrpSpPr>
        <p:grpSpPr>
          <a:xfrm>
            <a:off x="5011542" y="3080007"/>
            <a:ext cx="847092" cy="836666"/>
            <a:chOff x="5011542" y="3080007"/>
            <a:chExt cx="710441" cy="836666"/>
          </a:xfrm>
        </p:grpSpPr>
        <p:sp>
          <p:nvSpPr>
            <p:cNvPr id="28" name="Oval 27"/>
            <p:cNvSpPr/>
            <p:nvPr/>
          </p:nvSpPr>
          <p:spPr>
            <a:xfrm>
              <a:off x="5011542" y="3080007"/>
              <a:ext cx="710441" cy="836666"/>
            </a:xfrm>
            <a:prstGeom prst="ellipse">
              <a:avLst/>
            </a:prstGeom>
            <a:solidFill>
              <a:schemeClr val="bg2"/>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777" tIns="50777" rIns="50777" bIns="50777" numCol="1" spcCol="38077" rtlCol="0" anchor="ctr">
              <a:spAutoFit/>
            </a:bodyPr>
            <a:lstStyle/>
            <a:p>
              <a:pPr marL="0" marR="0" lvl="0" indent="0" algn="ctr" defTabSz="825086" rtl="0" eaLnBrk="1" fontAlgn="auto" latinLnBrk="1" hangingPunct="0">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srgbClr val="FFFFFF"/>
                </a:solidFill>
                <a:effectLst/>
                <a:uLnTx/>
                <a:uFillTx/>
                <a:latin typeface="Helvetica Light"/>
                <a:sym typeface="Helvetica Light"/>
              </a:endParaRPr>
            </a:p>
          </p:txBody>
        </p:sp>
        <p:sp>
          <p:nvSpPr>
            <p:cNvPr id="1103" name="Shape 1103"/>
            <p:cNvSpPr/>
            <p:nvPr/>
          </p:nvSpPr>
          <p:spPr>
            <a:xfrm>
              <a:off x="5036524" y="3124200"/>
              <a:ext cx="651161" cy="7380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marL="0" marR="0" lvl="0" indent="0" algn="ctr" defTabSz="344103" eaLnBrk="1" fontAlgn="auto" latinLnBrk="0" hangingPunct="1">
                <a:lnSpc>
                  <a:spcPct val="100000"/>
                </a:lnSpc>
                <a:spcBef>
                  <a:spcPts val="0"/>
                </a:spcBef>
                <a:spcAft>
                  <a:spcPts val="0"/>
                </a:spcAft>
                <a:buClrTx/>
                <a:buSzTx/>
                <a:buFontTx/>
                <a:buNone/>
                <a:tabLst/>
                <a:defRPr sz="3200"/>
              </a:pPr>
              <a:endParaRPr kumimoji="0" sz="1300" b="0" i="0" u="none" strike="noStrike" kern="0" cap="none" spc="0" normalizeH="0" baseline="0" noProof="0">
                <a:ln>
                  <a:noFill/>
                </a:ln>
                <a:solidFill>
                  <a:sysClr val="windowText" lastClr="000000"/>
                </a:solidFill>
                <a:effectLst/>
                <a:uLnTx/>
                <a:uFillTx/>
                <a:latin typeface="Helvetica Light"/>
                <a:sym typeface="Helvetica Light"/>
              </a:endParaRPr>
            </a:p>
          </p:txBody>
        </p:sp>
        <p:sp>
          <p:nvSpPr>
            <p:cNvPr id="34" name="Shape 4918"/>
            <p:cNvSpPr/>
            <p:nvPr/>
          </p:nvSpPr>
          <p:spPr>
            <a:xfrm>
              <a:off x="5172794" y="3284761"/>
              <a:ext cx="364818" cy="427158"/>
            </a:xfrm>
            <a:custGeom>
              <a:avLst/>
              <a:gdLst/>
              <a:ahLst/>
              <a:cxnLst>
                <a:cxn ang="0">
                  <a:pos x="wd2" y="hd2"/>
                </a:cxn>
                <a:cxn ang="5400000">
                  <a:pos x="wd2" y="hd2"/>
                </a:cxn>
                <a:cxn ang="10800000">
                  <a:pos x="wd2" y="hd2"/>
                </a:cxn>
                <a:cxn ang="16200000">
                  <a:pos x="wd2" y="hd2"/>
                </a:cxn>
              </a:cxnLst>
              <a:rect l="0" t="0" r="r" b="b"/>
              <a:pathLst>
                <a:path w="21600" h="21600" extrusionOk="0">
                  <a:moveTo>
                    <a:pt x="3731" y="0"/>
                  </a:moveTo>
                  <a:cubicBezTo>
                    <a:pt x="2524" y="0"/>
                    <a:pt x="1542" y="890"/>
                    <a:pt x="1542" y="1986"/>
                  </a:cubicBezTo>
                  <a:lnTo>
                    <a:pt x="1542" y="2614"/>
                  </a:lnTo>
                  <a:cubicBezTo>
                    <a:pt x="1461" y="2717"/>
                    <a:pt x="1413" y="2839"/>
                    <a:pt x="1413" y="2966"/>
                  </a:cubicBezTo>
                  <a:lnTo>
                    <a:pt x="1413" y="3410"/>
                  </a:lnTo>
                  <a:cubicBezTo>
                    <a:pt x="1413" y="3591"/>
                    <a:pt x="1502" y="3764"/>
                    <a:pt x="1655" y="3880"/>
                  </a:cubicBezTo>
                  <a:cubicBezTo>
                    <a:pt x="1693" y="3991"/>
                    <a:pt x="1740" y="4104"/>
                    <a:pt x="1795" y="4217"/>
                  </a:cubicBezTo>
                  <a:cubicBezTo>
                    <a:pt x="1908" y="4484"/>
                    <a:pt x="2072" y="4761"/>
                    <a:pt x="2268" y="5018"/>
                  </a:cubicBezTo>
                  <a:cubicBezTo>
                    <a:pt x="2350" y="5126"/>
                    <a:pt x="2457" y="5258"/>
                    <a:pt x="2583" y="5386"/>
                  </a:cubicBezTo>
                  <a:cubicBezTo>
                    <a:pt x="2473" y="5434"/>
                    <a:pt x="2377" y="5502"/>
                    <a:pt x="2296" y="5585"/>
                  </a:cubicBezTo>
                  <a:lnTo>
                    <a:pt x="715" y="5876"/>
                  </a:lnTo>
                  <a:cubicBezTo>
                    <a:pt x="298" y="5953"/>
                    <a:pt x="0" y="6281"/>
                    <a:pt x="0" y="6667"/>
                  </a:cubicBezTo>
                  <a:lnTo>
                    <a:pt x="0" y="11915"/>
                  </a:lnTo>
                  <a:cubicBezTo>
                    <a:pt x="0" y="12037"/>
                    <a:pt x="32" y="12154"/>
                    <a:pt x="84" y="12258"/>
                  </a:cubicBezTo>
                  <a:lnTo>
                    <a:pt x="84" y="12829"/>
                  </a:lnTo>
                  <a:cubicBezTo>
                    <a:pt x="84" y="13221"/>
                    <a:pt x="435" y="13539"/>
                    <a:pt x="867" y="13539"/>
                  </a:cubicBezTo>
                  <a:cubicBezTo>
                    <a:pt x="1024" y="13539"/>
                    <a:pt x="1166" y="13500"/>
                    <a:pt x="1289" y="13427"/>
                  </a:cubicBezTo>
                  <a:lnTo>
                    <a:pt x="1289" y="18859"/>
                  </a:lnTo>
                  <a:cubicBezTo>
                    <a:pt x="1289" y="19562"/>
                    <a:pt x="1920" y="20130"/>
                    <a:pt x="2696" y="20130"/>
                  </a:cubicBezTo>
                  <a:cubicBezTo>
                    <a:pt x="3471" y="20130"/>
                    <a:pt x="4097" y="19562"/>
                    <a:pt x="4097" y="18859"/>
                  </a:cubicBezTo>
                  <a:cubicBezTo>
                    <a:pt x="4097" y="19562"/>
                    <a:pt x="4729" y="20130"/>
                    <a:pt x="5504" y="20130"/>
                  </a:cubicBezTo>
                  <a:cubicBezTo>
                    <a:pt x="6279" y="20130"/>
                    <a:pt x="6905" y="19562"/>
                    <a:pt x="6905" y="18859"/>
                  </a:cubicBezTo>
                  <a:lnTo>
                    <a:pt x="6905" y="15887"/>
                  </a:lnTo>
                  <a:cubicBezTo>
                    <a:pt x="6240" y="15645"/>
                    <a:pt x="5769" y="15055"/>
                    <a:pt x="5769" y="14366"/>
                  </a:cubicBezTo>
                  <a:lnTo>
                    <a:pt x="5769" y="13952"/>
                  </a:lnTo>
                  <a:cubicBezTo>
                    <a:pt x="5714" y="13789"/>
                    <a:pt x="5684" y="13625"/>
                    <a:pt x="5684" y="13452"/>
                  </a:cubicBezTo>
                  <a:lnTo>
                    <a:pt x="5684" y="8204"/>
                  </a:lnTo>
                  <a:cubicBezTo>
                    <a:pt x="5684" y="7379"/>
                    <a:pt x="6330" y="6662"/>
                    <a:pt x="7221" y="6499"/>
                  </a:cubicBezTo>
                  <a:lnTo>
                    <a:pt x="7705" y="6407"/>
                  </a:lnTo>
                  <a:cubicBezTo>
                    <a:pt x="7652" y="6306"/>
                    <a:pt x="7601" y="6206"/>
                    <a:pt x="7558" y="6106"/>
                  </a:cubicBezTo>
                  <a:cubicBezTo>
                    <a:pt x="7526" y="6038"/>
                    <a:pt x="7497" y="5970"/>
                    <a:pt x="7468" y="5902"/>
                  </a:cubicBezTo>
                  <a:cubicBezTo>
                    <a:pt x="7458" y="5890"/>
                    <a:pt x="7450" y="5878"/>
                    <a:pt x="7440" y="5866"/>
                  </a:cubicBezTo>
                  <a:lnTo>
                    <a:pt x="5876" y="5585"/>
                  </a:lnTo>
                  <a:cubicBezTo>
                    <a:pt x="5795" y="5501"/>
                    <a:pt x="5694" y="5434"/>
                    <a:pt x="5583" y="5386"/>
                  </a:cubicBezTo>
                  <a:cubicBezTo>
                    <a:pt x="5709" y="5258"/>
                    <a:pt x="5817" y="5130"/>
                    <a:pt x="5898" y="5023"/>
                  </a:cubicBezTo>
                  <a:cubicBezTo>
                    <a:pt x="6094" y="4766"/>
                    <a:pt x="6258" y="4484"/>
                    <a:pt x="6371" y="4217"/>
                  </a:cubicBezTo>
                  <a:cubicBezTo>
                    <a:pt x="6427" y="4104"/>
                    <a:pt x="6472" y="3991"/>
                    <a:pt x="6512" y="3880"/>
                  </a:cubicBezTo>
                  <a:cubicBezTo>
                    <a:pt x="6663" y="3764"/>
                    <a:pt x="6754" y="3591"/>
                    <a:pt x="6754" y="3410"/>
                  </a:cubicBezTo>
                  <a:lnTo>
                    <a:pt x="6754" y="2966"/>
                  </a:lnTo>
                  <a:cubicBezTo>
                    <a:pt x="6754" y="2838"/>
                    <a:pt x="6711" y="2717"/>
                    <a:pt x="6630" y="2614"/>
                  </a:cubicBezTo>
                  <a:lnTo>
                    <a:pt x="6630" y="1986"/>
                  </a:lnTo>
                  <a:cubicBezTo>
                    <a:pt x="6630" y="890"/>
                    <a:pt x="5648" y="0"/>
                    <a:pt x="4440" y="0"/>
                  </a:cubicBezTo>
                  <a:lnTo>
                    <a:pt x="3731" y="0"/>
                  </a:lnTo>
                  <a:close/>
                  <a:moveTo>
                    <a:pt x="17131" y="0"/>
                  </a:moveTo>
                  <a:cubicBezTo>
                    <a:pt x="15924" y="0"/>
                    <a:pt x="14942" y="890"/>
                    <a:pt x="14942" y="1986"/>
                  </a:cubicBezTo>
                  <a:lnTo>
                    <a:pt x="14942" y="2614"/>
                  </a:lnTo>
                  <a:cubicBezTo>
                    <a:pt x="14861" y="2717"/>
                    <a:pt x="14818" y="2839"/>
                    <a:pt x="14818" y="2966"/>
                  </a:cubicBezTo>
                  <a:lnTo>
                    <a:pt x="14818" y="3410"/>
                  </a:lnTo>
                  <a:cubicBezTo>
                    <a:pt x="14818" y="3591"/>
                    <a:pt x="14908" y="3764"/>
                    <a:pt x="15060" y="3880"/>
                  </a:cubicBezTo>
                  <a:cubicBezTo>
                    <a:pt x="15099" y="3991"/>
                    <a:pt x="15145" y="4104"/>
                    <a:pt x="15201" y="4217"/>
                  </a:cubicBezTo>
                  <a:cubicBezTo>
                    <a:pt x="15314" y="4484"/>
                    <a:pt x="15478" y="4761"/>
                    <a:pt x="15674" y="5018"/>
                  </a:cubicBezTo>
                  <a:cubicBezTo>
                    <a:pt x="15755" y="5126"/>
                    <a:pt x="15862" y="5258"/>
                    <a:pt x="15989" y="5386"/>
                  </a:cubicBezTo>
                  <a:cubicBezTo>
                    <a:pt x="15878" y="5434"/>
                    <a:pt x="15777" y="5502"/>
                    <a:pt x="15696" y="5585"/>
                  </a:cubicBezTo>
                  <a:lnTo>
                    <a:pt x="14126" y="5871"/>
                  </a:lnTo>
                  <a:cubicBezTo>
                    <a:pt x="14117" y="5881"/>
                    <a:pt x="14113" y="5891"/>
                    <a:pt x="14104" y="5902"/>
                  </a:cubicBezTo>
                  <a:cubicBezTo>
                    <a:pt x="14075" y="5971"/>
                    <a:pt x="14040" y="6039"/>
                    <a:pt x="14008" y="6106"/>
                  </a:cubicBezTo>
                  <a:cubicBezTo>
                    <a:pt x="13966" y="6205"/>
                    <a:pt x="13920" y="6308"/>
                    <a:pt x="13867" y="6407"/>
                  </a:cubicBezTo>
                  <a:lnTo>
                    <a:pt x="14374" y="6499"/>
                  </a:lnTo>
                  <a:cubicBezTo>
                    <a:pt x="15267" y="6661"/>
                    <a:pt x="15910" y="7377"/>
                    <a:pt x="15910" y="8204"/>
                  </a:cubicBezTo>
                  <a:lnTo>
                    <a:pt x="15910" y="13447"/>
                  </a:lnTo>
                  <a:cubicBezTo>
                    <a:pt x="15910" y="13621"/>
                    <a:pt x="15886" y="13794"/>
                    <a:pt x="15831" y="13958"/>
                  </a:cubicBezTo>
                  <a:lnTo>
                    <a:pt x="15831" y="14366"/>
                  </a:lnTo>
                  <a:cubicBezTo>
                    <a:pt x="15831" y="15055"/>
                    <a:pt x="15360" y="15645"/>
                    <a:pt x="14695" y="15887"/>
                  </a:cubicBezTo>
                  <a:lnTo>
                    <a:pt x="14695" y="18859"/>
                  </a:lnTo>
                  <a:cubicBezTo>
                    <a:pt x="14695" y="19562"/>
                    <a:pt x="15321" y="20130"/>
                    <a:pt x="16096" y="20130"/>
                  </a:cubicBezTo>
                  <a:cubicBezTo>
                    <a:pt x="16871" y="20130"/>
                    <a:pt x="17503" y="19562"/>
                    <a:pt x="17503" y="18859"/>
                  </a:cubicBezTo>
                  <a:cubicBezTo>
                    <a:pt x="17503" y="19562"/>
                    <a:pt x="18129" y="20130"/>
                    <a:pt x="18904" y="20130"/>
                  </a:cubicBezTo>
                  <a:cubicBezTo>
                    <a:pt x="19679" y="20130"/>
                    <a:pt x="20306" y="19562"/>
                    <a:pt x="20306" y="18859"/>
                  </a:cubicBezTo>
                  <a:lnTo>
                    <a:pt x="20306" y="13427"/>
                  </a:lnTo>
                  <a:cubicBezTo>
                    <a:pt x="20429" y="13500"/>
                    <a:pt x="20576" y="13539"/>
                    <a:pt x="20733" y="13539"/>
                  </a:cubicBezTo>
                  <a:cubicBezTo>
                    <a:pt x="21165" y="13539"/>
                    <a:pt x="21516" y="13221"/>
                    <a:pt x="21516" y="12829"/>
                  </a:cubicBezTo>
                  <a:lnTo>
                    <a:pt x="21516" y="12258"/>
                  </a:lnTo>
                  <a:cubicBezTo>
                    <a:pt x="21568" y="12154"/>
                    <a:pt x="21600" y="12037"/>
                    <a:pt x="21600" y="11915"/>
                  </a:cubicBezTo>
                  <a:lnTo>
                    <a:pt x="21600" y="6667"/>
                  </a:lnTo>
                  <a:cubicBezTo>
                    <a:pt x="21600" y="6281"/>
                    <a:pt x="21297" y="5952"/>
                    <a:pt x="20880" y="5876"/>
                  </a:cubicBezTo>
                  <a:lnTo>
                    <a:pt x="19281" y="5585"/>
                  </a:lnTo>
                  <a:cubicBezTo>
                    <a:pt x="19200" y="5501"/>
                    <a:pt x="19099" y="5434"/>
                    <a:pt x="18989" y="5386"/>
                  </a:cubicBezTo>
                  <a:cubicBezTo>
                    <a:pt x="19115" y="5258"/>
                    <a:pt x="19223" y="5130"/>
                    <a:pt x="19304" y="5023"/>
                  </a:cubicBezTo>
                  <a:cubicBezTo>
                    <a:pt x="19500" y="4766"/>
                    <a:pt x="19658" y="4484"/>
                    <a:pt x="19771" y="4217"/>
                  </a:cubicBezTo>
                  <a:cubicBezTo>
                    <a:pt x="19826" y="4104"/>
                    <a:pt x="19879" y="3991"/>
                    <a:pt x="19917" y="3880"/>
                  </a:cubicBezTo>
                  <a:cubicBezTo>
                    <a:pt x="20069" y="3764"/>
                    <a:pt x="20154" y="3591"/>
                    <a:pt x="20154" y="3410"/>
                  </a:cubicBezTo>
                  <a:lnTo>
                    <a:pt x="20154" y="2966"/>
                  </a:lnTo>
                  <a:cubicBezTo>
                    <a:pt x="20154" y="2838"/>
                    <a:pt x="20111" y="2717"/>
                    <a:pt x="20030" y="2614"/>
                  </a:cubicBezTo>
                  <a:lnTo>
                    <a:pt x="20030" y="1986"/>
                  </a:lnTo>
                  <a:cubicBezTo>
                    <a:pt x="20030" y="890"/>
                    <a:pt x="19048" y="0"/>
                    <a:pt x="17841" y="0"/>
                  </a:cubicBezTo>
                  <a:lnTo>
                    <a:pt x="17131" y="0"/>
                  </a:lnTo>
                  <a:close/>
                  <a:moveTo>
                    <a:pt x="10395" y="1470"/>
                  </a:moveTo>
                  <a:cubicBezTo>
                    <a:pt x="9187" y="1470"/>
                    <a:pt x="8206" y="2361"/>
                    <a:pt x="8206" y="3456"/>
                  </a:cubicBezTo>
                  <a:lnTo>
                    <a:pt x="8206" y="4084"/>
                  </a:lnTo>
                  <a:cubicBezTo>
                    <a:pt x="8125" y="4188"/>
                    <a:pt x="8076" y="4309"/>
                    <a:pt x="8076" y="4436"/>
                  </a:cubicBezTo>
                  <a:lnTo>
                    <a:pt x="8076" y="4881"/>
                  </a:lnTo>
                  <a:cubicBezTo>
                    <a:pt x="8076" y="5062"/>
                    <a:pt x="8166" y="5235"/>
                    <a:pt x="8318" y="5350"/>
                  </a:cubicBezTo>
                  <a:cubicBezTo>
                    <a:pt x="8357" y="5462"/>
                    <a:pt x="8403" y="5574"/>
                    <a:pt x="8459" y="5687"/>
                  </a:cubicBezTo>
                  <a:cubicBezTo>
                    <a:pt x="8572" y="5955"/>
                    <a:pt x="8736" y="6231"/>
                    <a:pt x="8932" y="6489"/>
                  </a:cubicBezTo>
                  <a:cubicBezTo>
                    <a:pt x="9013" y="6596"/>
                    <a:pt x="9120" y="6728"/>
                    <a:pt x="9247" y="6856"/>
                  </a:cubicBezTo>
                  <a:cubicBezTo>
                    <a:pt x="9136" y="6904"/>
                    <a:pt x="9041" y="6972"/>
                    <a:pt x="8960" y="7055"/>
                  </a:cubicBezTo>
                  <a:lnTo>
                    <a:pt x="7378" y="7346"/>
                  </a:lnTo>
                  <a:cubicBezTo>
                    <a:pt x="6962" y="7423"/>
                    <a:pt x="6663" y="7752"/>
                    <a:pt x="6663" y="8138"/>
                  </a:cubicBezTo>
                  <a:lnTo>
                    <a:pt x="6663" y="13386"/>
                  </a:lnTo>
                  <a:cubicBezTo>
                    <a:pt x="6663" y="13507"/>
                    <a:pt x="6695" y="13625"/>
                    <a:pt x="6748" y="13728"/>
                  </a:cubicBezTo>
                  <a:lnTo>
                    <a:pt x="6748" y="14300"/>
                  </a:lnTo>
                  <a:cubicBezTo>
                    <a:pt x="6748" y="14691"/>
                    <a:pt x="7098" y="15009"/>
                    <a:pt x="7530" y="15009"/>
                  </a:cubicBezTo>
                  <a:cubicBezTo>
                    <a:pt x="7688" y="15009"/>
                    <a:pt x="7830" y="14970"/>
                    <a:pt x="7952" y="14897"/>
                  </a:cubicBezTo>
                  <a:lnTo>
                    <a:pt x="7952" y="20329"/>
                  </a:lnTo>
                  <a:cubicBezTo>
                    <a:pt x="7952" y="21032"/>
                    <a:pt x="8584" y="21600"/>
                    <a:pt x="9359" y="21600"/>
                  </a:cubicBezTo>
                  <a:cubicBezTo>
                    <a:pt x="10134" y="21600"/>
                    <a:pt x="10761" y="21032"/>
                    <a:pt x="10761" y="20329"/>
                  </a:cubicBezTo>
                  <a:cubicBezTo>
                    <a:pt x="10761" y="21032"/>
                    <a:pt x="11392" y="21600"/>
                    <a:pt x="12168" y="21600"/>
                  </a:cubicBezTo>
                  <a:cubicBezTo>
                    <a:pt x="12942" y="21600"/>
                    <a:pt x="13569" y="21032"/>
                    <a:pt x="13569" y="20329"/>
                  </a:cubicBezTo>
                  <a:lnTo>
                    <a:pt x="13569" y="14897"/>
                  </a:lnTo>
                  <a:cubicBezTo>
                    <a:pt x="13692" y="14969"/>
                    <a:pt x="13839" y="15009"/>
                    <a:pt x="13997" y="15009"/>
                  </a:cubicBezTo>
                  <a:cubicBezTo>
                    <a:pt x="14429" y="15009"/>
                    <a:pt x="14779" y="14691"/>
                    <a:pt x="14779" y="14300"/>
                  </a:cubicBezTo>
                  <a:cubicBezTo>
                    <a:pt x="14779" y="14300"/>
                    <a:pt x="14779" y="13728"/>
                    <a:pt x="14779" y="13728"/>
                  </a:cubicBezTo>
                  <a:cubicBezTo>
                    <a:pt x="14832" y="13625"/>
                    <a:pt x="14858" y="13507"/>
                    <a:pt x="14858" y="13386"/>
                  </a:cubicBezTo>
                  <a:lnTo>
                    <a:pt x="14858" y="8138"/>
                  </a:lnTo>
                  <a:cubicBezTo>
                    <a:pt x="14858" y="7751"/>
                    <a:pt x="14561" y="7422"/>
                    <a:pt x="14143" y="7346"/>
                  </a:cubicBezTo>
                  <a:lnTo>
                    <a:pt x="12539" y="7055"/>
                  </a:lnTo>
                  <a:cubicBezTo>
                    <a:pt x="12458" y="6971"/>
                    <a:pt x="12357" y="6904"/>
                    <a:pt x="12246" y="6856"/>
                  </a:cubicBezTo>
                  <a:cubicBezTo>
                    <a:pt x="12372" y="6728"/>
                    <a:pt x="12480" y="6596"/>
                    <a:pt x="12562" y="6489"/>
                  </a:cubicBezTo>
                  <a:cubicBezTo>
                    <a:pt x="12757" y="6231"/>
                    <a:pt x="12921" y="5955"/>
                    <a:pt x="13034" y="5687"/>
                  </a:cubicBezTo>
                  <a:cubicBezTo>
                    <a:pt x="13090" y="5574"/>
                    <a:pt x="13136" y="5462"/>
                    <a:pt x="13175" y="5350"/>
                  </a:cubicBezTo>
                  <a:cubicBezTo>
                    <a:pt x="13327" y="5235"/>
                    <a:pt x="13417" y="5061"/>
                    <a:pt x="13417" y="4881"/>
                  </a:cubicBezTo>
                  <a:lnTo>
                    <a:pt x="13417" y="4436"/>
                  </a:lnTo>
                  <a:cubicBezTo>
                    <a:pt x="13417" y="4309"/>
                    <a:pt x="13374" y="4187"/>
                    <a:pt x="13293" y="4084"/>
                  </a:cubicBezTo>
                  <a:lnTo>
                    <a:pt x="13293" y="3456"/>
                  </a:lnTo>
                  <a:cubicBezTo>
                    <a:pt x="13293" y="2361"/>
                    <a:pt x="12311" y="1470"/>
                    <a:pt x="11104" y="1470"/>
                  </a:cubicBezTo>
                  <a:lnTo>
                    <a:pt x="10395" y="1470"/>
                  </a:lnTo>
                  <a:close/>
                  <a:moveTo>
                    <a:pt x="3416" y="2420"/>
                  </a:moveTo>
                  <a:cubicBezTo>
                    <a:pt x="3733" y="2420"/>
                    <a:pt x="3992" y="2512"/>
                    <a:pt x="4193" y="2701"/>
                  </a:cubicBezTo>
                  <a:cubicBezTo>
                    <a:pt x="4444" y="2936"/>
                    <a:pt x="4735" y="3058"/>
                    <a:pt x="5054" y="3058"/>
                  </a:cubicBezTo>
                  <a:cubicBezTo>
                    <a:pt x="5235" y="3058"/>
                    <a:pt x="5423" y="3017"/>
                    <a:pt x="5611" y="2941"/>
                  </a:cubicBezTo>
                  <a:cubicBezTo>
                    <a:pt x="5654" y="2923"/>
                    <a:pt x="5700" y="2927"/>
                    <a:pt x="5740" y="2951"/>
                  </a:cubicBezTo>
                  <a:cubicBezTo>
                    <a:pt x="5759" y="2962"/>
                    <a:pt x="5774" y="2975"/>
                    <a:pt x="5786" y="2992"/>
                  </a:cubicBezTo>
                  <a:lnTo>
                    <a:pt x="5864" y="2992"/>
                  </a:lnTo>
                  <a:cubicBezTo>
                    <a:pt x="5942" y="2992"/>
                    <a:pt x="6005" y="3049"/>
                    <a:pt x="6005" y="3119"/>
                  </a:cubicBezTo>
                  <a:lnTo>
                    <a:pt x="6005" y="3329"/>
                  </a:lnTo>
                  <a:cubicBezTo>
                    <a:pt x="6005" y="3372"/>
                    <a:pt x="5983" y="3412"/>
                    <a:pt x="5943" y="3436"/>
                  </a:cubicBezTo>
                  <a:lnTo>
                    <a:pt x="5802" y="3517"/>
                  </a:lnTo>
                  <a:lnTo>
                    <a:pt x="5797" y="3569"/>
                  </a:lnTo>
                  <a:cubicBezTo>
                    <a:pt x="5752" y="3873"/>
                    <a:pt x="5561" y="4269"/>
                    <a:pt x="5290" y="4625"/>
                  </a:cubicBezTo>
                  <a:cubicBezTo>
                    <a:pt x="4947" y="5077"/>
                    <a:pt x="4630" y="5279"/>
                    <a:pt x="4463" y="5279"/>
                  </a:cubicBezTo>
                  <a:lnTo>
                    <a:pt x="3709" y="5279"/>
                  </a:lnTo>
                  <a:cubicBezTo>
                    <a:pt x="3542" y="5279"/>
                    <a:pt x="3219" y="5077"/>
                    <a:pt x="2876" y="4625"/>
                  </a:cubicBezTo>
                  <a:cubicBezTo>
                    <a:pt x="2605" y="4269"/>
                    <a:pt x="2419" y="3873"/>
                    <a:pt x="2375" y="3569"/>
                  </a:cubicBezTo>
                  <a:lnTo>
                    <a:pt x="2364" y="3517"/>
                  </a:lnTo>
                  <a:lnTo>
                    <a:pt x="2229" y="3436"/>
                  </a:lnTo>
                  <a:cubicBezTo>
                    <a:pt x="2189" y="3412"/>
                    <a:pt x="2167" y="3372"/>
                    <a:pt x="2167" y="3329"/>
                  </a:cubicBezTo>
                  <a:lnTo>
                    <a:pt x="2167" y="3119"/>
                  </a:lnTo>
                  <a:cubicBezTo>
                    <a:pt x="2167" y="3049"/>
                    <a:pt x="2230" y="2992"/>
                    <a:pt x="2307" y="2992"/>
                  </a:cubicBezTo>
                  <a:lnTo>
                    <a:pt x="2364" y="2992"/>
                  </a:lnTo>
                  <a:lnTo>
                    <a:pt x="2364" y="2767"/>
                  </a:lnTo>
                  <a:cubicBezTo>
                    <a:pt x="2364" y="2719"/>
                    <a:pt x="2395" y="2677"/>
                    <a:pt x="2443" y="2655"/>
                  </a:cubicBezTo>
                  <a:cubicBezTo>
                    <a:pt x="2636" y="2568"/>
                    <a:pt x="3019" y="2420"/>
                    <a:pt x="3416" y="2420"/>
                  </a:cubicBezTo>
                  <a:close/>
                  <a:moveTo>
                    <a:pt x="16816" y="2420"/>
                  </a:moveTo>
                  <a:cubicBezTo>
                    <a:pt x="17133" y="2420"/>
                    <a:pt x="17397" y="2512"/>
                    <a:pt x="17599" y="2701"/>
                  </a:cubicBezTo>
                  <a:cubicBezTo>
                    <a:pt x="17849" y="2936"/>
                    <a:pt x="18135" y="3058"/>
                    <a:pt x="18454" y="3058"/>
                  </a:cubicBezTo>
                  <a:cubicBezTo>
                    <a:pt x="18635" y="3058"/>
                    <a:pt x="18824" y="3017"/>
                    <a:pt x="19011" y="2941"/>
                  </a:cubicBezTo>
                  <a:cubicBezTo>
                    <a:pt x="19054" y="2923"/>
                    <a:pt x="19106" y="2927"/>
                    <a:pt x="19146" y="2951"/>
                  </a:cubicBezTo>
                  <a:cubicBezTo>
                    <a:pt x="19165" y="2962"/>
                    <a:pt x="19180" y="2975"/>
                    <a:pt x="19191" y="2992"/>
                  </a:cubicBezTo>
                  <a:lnTo>
                    <a:pt x="19264" y="2992"/>
                  </a:lnTo>
                  <a:cubicBezTo>
                    <a:pt x="19342" y="2992"/>
                    <a:pt x="19405" y="3049"/>
                    <a:pt x="19405" y="3119"/>
                  </a:cubicBezTo>
                  <a:lnTo>
                    <a:pt x="19405" y="3329"/>
                  </a:lnTo>
                  <a:cubicBezTo>
                    <a:pt x="19405" y="3372"/>
                    <a:pt x="19383" y="3412"/>
                    <a:pt x="19343" y="3436"/>
                  </a:cubicBezTo>
                  <a:lnTo>
                    <a:pt x="19208" y="3517"/>
                  </a:lnTo>
                  <a:lnTo>
                    <a:pt x="19197" y="3569"/>
                  </a:lnTo>
                  <a:cubicBezTo>
                    <a:pt x="19153" y="3873"/>
                    <a:pt x="18967" y="4269"/>
                    <a:pt x="18696" y="4625"/>
                  </a:cubicBezTo>
                  <a:cubicBezTo>
                    <a:pt x="18353" y="5077"/>
                    <a:pt x="18030" y="5279"/>
                    <a:pt x="17863" y="5279"/>
                  </a:cubicBezTo>
                  <a:lnTo>
                    <a:pt x="17109" y="5279"/>
                  </a:lnTo>
                  <a:cubicBezTo>
                    <a:pt x="16942" y="5279"/>
                    <a:pt x="16619" y="5077"/>
                    <a:pt x="16276" y="4625"/>
                  </a:cubicBezTo>
                  <a:cubicBezTo>
                    <a:pt x="16005" y="4269"/>
                    <a:pt x="15819" y="3873"/>
                    <a:pt x="15775" y="3569"/>
                  </a:cubicBezTo>
                  <a:lnTo>
                    <a:pt x="15769" y="3517"/>
                  </a:lnTo>
                  <a:lnTo>
                    <a:pt x="15629" y="3436"/>
                  </a:lnTo>
                  <a:cubicBezTo>
                    <a:pt x="15589" y="3412"/>
                    <a:pt x="15567" y="3372"/>
                    <a:pt x="15567" y="3329"/>
                  </a:cubicBezTo>
                  <a:lnTo>
                    <a:pt x="15567" y="3119"/>
                  </a:lnTo>
                  <a:cubicBezTo>
                    <a:pt x="15567" y="3049"/>
                    <a:pt x="15630" y="2992"/>
                    <a:pt x="15708" y="2992"/>
                  </a:cubicBezTo>
                  <a:lnTo>
                    <a:pt x="15764" y="2992"/>
                  </a:lnTo>
                  <a:lnTo>
                    <a:pt x="15764" y="2767"/>
                  </a:lnTo>
                  <a:cubicBezTo>
                    <a:pt x="15764" y="2719"/>
                    <a:pt x="15795" y="2677"/>
                    <a:pt x="15843" y="2655"/>
                  </a:cubicBezTo>
                  <a:cubicBezTo>
                    <a:pt x="16036" y="2568"/>
                    <a:pt x="16419" y="2420"/>
                    <a:pt x="16816" y="2420"/>
                  </a:cubicBezTo>
                  <a:close/>
                  <a:moveTo>
                    <a:pt x="10080" y="3890"/>
                  </a:moveTo>
                  <a:cubicBezTo>
                    <a:pt x="10396" y="3890"/>
                    <a:pt x="10655" y="3982"/>
                    <a:pt x="10856" y="4171"/>
                  </a:cubicBezTo>
                  <a:cubicBezTo>
                    <a:pt x="11107" y="4406"/>
                    <a:pt x="11398" y="4528"/>
                    <a:pt x="11717" y="4528"/>
                  </a:cubicBezTo>
                  <a:cubicBezTo>
                    <a:pt x="11899" y="4528"/>
                    <a:pt x="12081" y="4487"/>
                    <a:pt x="12269" y="4411"/>
                  </a:cubicBezTo>
                  <a:cubicBezTo>
                    <a:pt x="12312" y="4393"/>
                    <a:pt x="12364" y="4398"/>
                    <a:pt x="12404" y="4421"/>
                  </a:cubicBezTo>
                  <a:cubicBezTo>
                    <a:pt x="12423" y="4432"/>
                    <a:pt x="12438" y="4445"/>
                    <a:pt x="12449" y="4462"/>
                  </a:cubicBezTo>
                  <a:lnTo>
                    <a:pt x="12528" y="4462"/>
                  </a:lnTo>
                  <a:cubicBezTo>
                    <a:pt x="12605" y="4462"/>
                    <a:pt x="12668" y="4519"/>
                    <a:pt x="12668" y="4590"/>
                  </a:cubicBezTo>
                  <a:lnTo>
                    <a:pt x="12668" y="4799"/>
                  </a:lnTo>
                  <a:cubicBezTo>
                    <a:pt x="12668" y="4842"/>
                    <a:pt x="12641" y="4883"/>
                    <a:pt x="12601" y="4906"/>
                  </a:cubicBezTo>
                  <a:lnTo>
                    <a:pt x="12466" y="4988"/>
                  </a:lnTo>
                  <a:lnTo>
                    <a:pt x="12460" y="5039"/>
                  </a:lnTo>
                  <a:cubicBezTo>
                    <a:pt x="12416" y="5343"/>
                    <a:pt x="12225" y="5739"/>
                    <a:pt x="11954" y="6096"/>
                  </a:cubicBezTo>
                  <a:cubicBezTo>
                    <a:pt x="11611" y="6547"/>
                    <a:pt x="11293" y="6749"/>
                    <a:pt x="11126" y="6749"/>
                  </a:cubicBezTo>
                  <a:lnTo>
                    <a:pt x="10372" y="6749"/>
                  </a:lnTo>
                  <a:cubicBezTo>
                    <a:pt x="10206" y="6749"/>
                    <a:pt x="9882" y="6547"/>
                    <a:pt x="9539" y="6096"/>
                  </a:cubicBezTo>
                  <a:cubicBezTo>
                    <a:pt x="9269" y="5739"/>
                    <a:pt x="9077" y="5343"/>
                    <a:pt x="9033" y="5039"/>
                  </a:cubicBezTo>
                  <a:lnTo>
                    <a:pt x="9027" y="4988"/>
                  </a:lnTo>
                  <a:lnTo>
                    <a:pt x="8892" y="4906"/>
                  </a:lnTo>
                  <a:cubicBezTo>
                    <a:pt x="8852" y="4883"/>
                    <a:pt x="8830" y="4842"/>
                    <a:pt x="8830" y="4799"/>
                  </a:cubicBezTo>
                  <a:lnTo>
                    <a:pt x="8830" y="4590"/>
                  </a:lnTo>
                  <a:cubicBezTo>
                    <a:pt x="8830" y="4519"/>
                    <a:pt x="8888" y="4462"/>
                    <a:pt x="8965" y="4462"/>
                  </a:cubicBezTo>
                  <a:lnTo>
                    <a:pt x="9027" y="4462"/>
                  </a:lnTo>
                  <a:lnTo>
                    <a:pt x="9027" y="4237"/>
                  </a:lnTo>
                  <a:cubicBezTo>
                    <a:pt x="9027" y="4189"/>
                    <a:pt x="9053" y="4147"/>
                    <a:pt x="9100" y="4125"/>
                  </a:cubicBezTo>
                  <a:cubicBezTo>
                    <a:pt x="9294" y="4038"/>
                    <a:pt x="9683" y="3890"/>
                    <a:pt x="10080" y="3890"/>
                  </a:cubicBezTo>
                  <a:close/>
                  <a:moveTo>
                    <a:pt x="3197" y="5840"/>
                  </a:moveTo>
                  <a:cubicBezTo>
                    <a:pt x="3312" y="5896"/>
                    <a:pt x="3423" y="5935"/>
                    <a:pt x="3534" y="5953"/>
                  </a:cubicBezTo>
                  <a:cubicBezTo>
                    <a:pt x="3601" y="5964"/>
                    <a:pt x="3653" y="6019"/>
                    <a:pt x="3653" y="6080"/>
                  </a:cubicBezTo>
                  <a:lnTo>
                    <a:pt x="3653" y="6397"/>
                  </a:lnTo>
                  <a:cubicBezTo>
                    <a:pt x="3673" y="6404"/>
                    <a:pt x="3689" y="6413"/>
                    <a:pt x="3703" y="6427"/>
                  </a:cubicBezTo>
                  <a:cubicBezTo>
                    <a:pt x="3730" y="6454"/>
                    <a:pt x="3747" y="6494"/>
                    <a:pt x="3743" y="6530"/>
                  </a:cubicBezTo>
                  <a:cubicBezTo>
                    <a:pt x="3743" y="6530"/>
                    <a:pt x="3664" y="7203"/>
                    <a:pt x="3664" y="7203"/>
                  </a:cubicBezTo>
                  <a:cubicBezTo>
                    <a:pt x="3658" y="7255"/>
                    <a:pt x="3618" y="7302"/>
                    <a:pt x="3562" y="7316"/>
                  </a:cubicBezTo>
                  <a:cubicBezTo>
                    <a:pt x="3550" y="7319"/>
                    <a:pt x="3536" y="7316"/>
                    <a:pt x="3523" y="7316"/>
                  </a:cubicBezTo>
                  <a:cubicBezTo>
                    <a:pt x="3479" y="7316"/>
                    <a:pt x="3437" y="7302"/>
                    <a:pt x="3411" y="7270"/>
                  </a:cubicBezTo>
                  <a:lnTo>
                    <a:pt x="3017" y="6795"/>
                  </a:lnTo>
                  <a:cubicBezTo>
                    <a:pt x="2998" y="6773"/>
                    <a:pt x="2988" y="6746"/>
                    <a:pt x="2988" y="6718"/>
                  </a:cubicBezTo>
                  <a:lnTo>
                    <a:pt x="2988" y="5958"/>
                  </a:lnTo>
                  <a:cubicBezTo>
                    <a:pt x="2988" y="5913"/>
                    <a:pt x="3014" y="5868"/>
                    <a:pt x="3056" y="5845"/>
                  </a:cubicBezTo>
                  <a:cubicBezTo>
                    <a:pt x="3098" y="5822"/>
                    <a:pt x="3153" y="5820"/>
                    <a:pt x="3197" y="5840"/>
                  </a:cubicBezTo>
                  <a:close/>
                  <a:moveTo>
                    <a:pt x="4969" y="5840"/>
                  </a:moveTo>
                  <a:cubicBezTo>
                    <a:pt x="5013" y="5820"/>
                    <a:pt x="5068" y="5822"/>
                    <a:pt x="5110" y="5845"/>
                  </a:cubicBezTo>
                  <a:cubicBezTo>
                    <a:pt x="5152" y="5868"/>
                    <a:pt x="5178" y="5913"/>
                    <a:pt x="5178" y="5958"/>
                  </a:cubicBezTo>
                  <a:lnTo>
                    <a:pt x="5178" y="6718"/>
                  </a:lnTo>
                  <a:cubicBezTo>
                    <a:pt x="5178" y="6746"/>
                    <a:pt x="5168" y="6773"/>
                    <a:pt x="5150" y="6795"/>
                  </a:cubicBezTo>
                  <a:lnTo>
                    <a:pt x="4756" y="7265"/>
                  </a:lnTo>
                  <a:cubicBezTo>
                    <a:pt x="4729" y="7297"/>
                    <a:pt x="4686" y="7316"/>
                    <a:pt x="4643" y="7316"/>
                  </a:cubicBezTo>
                  <a:cubicBezTo>
                    <a:pt x="4630" y="7316"/>
                    <a:pt x="4616" y="7314"/>
                    <a:pt x="4604" y="7311"/>
                  </a:cubicBezTo>
                  <a:cubicBezTo>
                    <a:pt x="4548" y="7297"/>
                    <a:pt x="4508" y="7256"/>
                    <a:pt x="4502" y="7203"/>
                  </a:cubicBezTo>
                  <a:lnTo>
                    <a:pt x="4429" y="6530"/>
                  </a:lnTo>
                  <a:cubicBezTo>
                    <a:pt x="4425" y="6494"/>
                    <a:pt x="4436" y="6454"/>
                    <a:pt x="4463" y="6427"/>
                  </a:cubicBezTo>
                  <a:cubicBezTo>
                    <a:pt x="4478" y="6412"/>
                    <a:pt x="4494" y="6404"/>
                    <a:pt x="4514" y="6397"/>
                  </a:cubicBezTo>
                  <a:lnTo>
                    <a:pt x="4514" y="6080"/>
                  </a:lnTo>
                  <a:cubicBezTo>
                    <a:pt x="4514" y="6019"/>
                    <a:pt x="4565" y="5964"/>
                    <a:pt x="4632" y="5953"/>
                  </a:cubicBezTo>
                  <a:cubicBezTo>
                    <a:pt x="4743" y="5935"/>
                    <a:pt x="4854" y="5895"/>
                    <a:pt x="4969" y="5840"/>
                  </a:cubicBezTo>
                  <a:close/>
                  <a:moveTo>
                    <a:pt x="16597" y="5840"/>
                  </a:moveTo>
                  <a:cubicBezTo>
                    <a:pt x="16711" y="5896"/>
                    <a:pt x="16829" y="5935"/>
                    <a:pt x="16940" y="5953"/>
                  </a:cubicBezTo>
                  <a:cubicBezTo>
                    <a:pt x="17007" y="5964"/>
                    <a:pt x="17053" y="6019"/>
                    <a:pt x="17053" y="6080"/>
                  </a:cubicBezTo>
                  <a:lnTo>
                    <a:pt x="17053" y="6397"/>
                  </a:lnTo>
                  <a:cubicBezTo>
                    <a:pt x="17073" y="6404"/>
                    <a:pt x="17094" y="6413"/>
                    <a:pt x="17109" y="6427"/>
                  </a:cubicBezTo>
                  <a:cubicBezTo>
                    <a:pt x="17135" y="6454"/>
                    <a:pt x="17147" y="6494"/>
                    <a:pt x="17143" y="6530"/>
                  </a:cubicBezTo>
                  <a:cubicBezTo>
                    <a:pt x="17143" y="6530"/>
                    <a:pt x="17064" y="7203"/>
                    <a:pt x="17064" y="7203"/>
                  </a:cubicBezTo>
                  <a:cubicBezTo>
                    <a:pt x="17058" y="7255"/>
                    <a:pt x="17018" y="7302"/>
                    <a:pt x="16963" y="7316"/>
                  </a:cubicBezTo>
                  <a:cubicBezTo>
                    <a:pt x="16950" y="7319"/>
                    <a:pt x="16941" y="7316"/>
                    <a:pt x="16929" y="7316"/>
                  </a:cubicBezTo>
                  <a:cubicBezTo>
                    <a:pt x="16886" y="7316"/>
                    <a:pt x="16843" y="7302"/>
                    <a:pt x="16816" y="7270"/>
                  </a:cubicBezTo>
                  <a:lnTo>
                    <a:pt x="16422" y="6795"/>
                  </a:lnTo>
                  <a:cubicBezTo>
                    <a:pt x="16404" y="6773"/>
                    <a:pt x="16394" y="6746"/>
                    <a:pt x="16394" y="6718"/>
                  </a:cubicBezTo>
                  <a:lnTo>
                    <a:pt x="16394" y="5958"/>
                  </a:lnTo>
                  <a:cubicBezTo>
                    <a:pt x="16394" y="5913"/>
                    <a:pt x="16419" y="5868"/>
                    <a:pt x="16462" y="5845"/>
                  </a:cubicBezTo>
                  <a:cubicBezTo>
                    <a:pt x="16504" y="5822"/>
                    <a:pt x="16553" y="5820"/>
                    <a:pt x="16597" y="5840"/>
                  </a:cubicBezTo>
                  <a:close/>
                  <a:moveTo>
                    <a:pt x="18375" y="5840"/>
                  </a:moveTo>
                  <a:cubicBezTo>
                    <a:pt x="18419" y="5820"/>
                    <a:pt x="18468" y="5822"/>
                    <a:pt x="18510" y="5845"/>
                  </a:cubicBezTo>
                  <a:cubicBezTo>
                    <a:pt x="18553" y="5868"/>
                    <a:pt x="18578" y="5913"/>
                    <a:pt x="18578" y="5958"/>
                  </a:cubicBezTo>
                  <a:lnTo>
                    <a:pt x="18578" y="6718"/>
                  </a:lnTo>
                  <a:cubicBezTo>
                    <a:pt x="18578" y="6746"/>
                    <a:pt x="18568" y="6773"/>
                    <a:pt x="18550" y="6795"/>
                  </a:cubicBezTo>
                  <a:lnTo>
                    <a:pt x="18156" y="7265"/>
                  </a:lnTo>
                  <a:cubicBezTo>
                    <a:pt x="18128" y="7297"/>
                    <a:pt x="18092" y="7316"/>
                    <a:pt x="18049" y="7316"/>
                  </a:cubicBezTo>
                  <a:cubicBezTo>
                    <a:pt x="18036" y="7316"/>
                    <a:pt x="18022" y="7314"/>
                    <a:pt x="18009" y="7311"/>
                  </a:cubicBezTo>
                  <a:cubicBezTo>
                    <a:pt x="17954" y="7297"/>
                    <a:pt x="17914" y="7255"/>
                    <a:pt x="17908" y="7203"/>
                  </a:cubicBezTo>
                  <a:lnTo>
                    <a:pt x="17829" y="6530"/>
                  </a:lnTo>
                  <a:cubicBezTo>
                    <a:pt x="17825" y="6494"/>
                    <a:pt x="17837" y="6454"/>
                    <a:pt x="17863" y="6427"/>
                  </a:cubicBezTo>
                  <a:cubicBezTo>
                    <a:pt x="17878" y="6412"/>
                    <a:pt x="17899" y="6404"/>
                    <a:pt x="17919" y="6397"/>
                  </a:cubicBezTo>
                  <a:lnTo>
                    <a:pt x="17919" y="6080"/>
                  </a:lnTo>
                  <a:cubicBezTo>
                    <a:pt x="17919" y="6019"/>
                    <a:pt x="17965" y="5964"/>
                    <a:pt x="18032" y="5953"/>
                  </a:cubicBezTo>
                  <a:cubicBezTo>
                    <a:pt x="18143" y="5935"/>
                    <a:pt x="18261" y="5895"/>
                    <a:pt x="18375" y="5840"/>
                  </a:cubicBezTo>
                  <a:close/>
                  <a:moveTo>
                    <a:pt x="9860" y="7311"/>
                  </a:moveTo>
                  <a:cubicBezTo>
                    <a:pt x="9975" y="7366"/>
                    <a:pt x="10086" y="7405"/>
                    <a:pt x="10198" y="7423"/>
                  </a:cubicBezTo>
                  <a:cubicBezTo>
                    <a:pt x="10265" y="7434"/>
                    <a:pt x="10316" y="7489"/>
                    <a:pt x="10316" y="7551"/>
                  </a:cubicBezTo>
                  <a:lnTo>
                    <a:pt x="10316" y="7867"/>
                  </a:lnTo>
                  <a:cubicBezTo>
                    <a:pt x="10336" y="7874"/>
                    <a:pt x="10352" y="7883"/>
                    <a:pt x="10367" y="7898"/>
                  </a:cubicBezTo>
                  <a:cubicBezTo>
                    <a:pt x="10393" y="7925"/>
                    <a:pt x="10410" y="7959"/>
                    <a:pt x="10406" y="7995"/>
                  </a:cubicBezTo>
                  <a:cubicBezTo>
                    <a:pt x="10406" y="7995"/>
                    <a:pt x="10327" y="8674"/>
                    <a:pt x="10327" y="8674"/>
                  </a:cubicBezTo>
                  <a:cubicBezTo>
                    <a:pt x="10321" y="8725"/>
                    <a:pt x="10282" y="8767"/>
                    <a:pt x="10226" y="8781"/>
                  </a:cubicBezTo>
                  <a:cubicBezTo>
                    <a:pt x="10214" y="8784"/>
                    <a:pt x="10199" y="8786"/>
                    <a:pt x="10187" y="8786"/>
                  </a:cubicBezTo>
                  <a:cubicBezTo>
                    <a:pt x="10143" y="8786"/>
                    <a:pt x="10101" y="8767"/>
                    <a:pt x="10074" y="8735"/>
                  </a:cubicBezTo>
                  <a:lnTo>
                    <a:pt x="9680" y="8265"/>
                  </a:lnTo>
                  <a:cubicBezTo>
                    <a:pt x="9662" y="8243"/>
                    <a:pt x="9652" y="8211"/>
                    <a:pt x="9652" y="8184"/>
                  </a:cubicBezTo>
                  <a:lnTo>
                    <a:pt x="9652" y="7423"/>
                  </a:lnTo>
                  <a:cubicBezTo>
                    <a:pt x="9652" y="7378"/>
                    <a:pt x="9677" y="7339"/>
                    <a:pt x="9719" y="7316"/>
                  </a:cubicBezTo>
                  <a:cubicBezTo>
                    <a:pt x="9762" y="7293"/>
                    <a:pt x="9817" y="7290"/>
                    <a:pt x="9860" y="7311"/>
                  </a:cubicBezTo>
                  <a:close/>
                  <a:moveTo>
                    <a:pt x="11633" y="7311"/>
                  </a:moveTo>
                  <a:cubicBezTo>
                    <a:pt x="11677" y="7290"/>
                    <a:pt x="11732" y="7293"/>
                    <a:pt x="11774" y="7316"/>
                  </a:cubicBezTo>
                  <a:cubicBezTo>
                    <a:pt x="11816" y="7339"/>
                    <a:pt x="11841" y="7383"/>
                    <a:pt x="11841" y="7428"/>
                  </a:cubicBezTo>
                  <a:lnTo>
                    <a:pt x="11841" y="8189"/>
                  </a:lnTo>
                  <a:cubicBezTo>
                    <a:pt x="11841" y="8216"/>
                    <a:pt x="11831" y="8243"/>
                    <a:pt x="11813" y="8265"/>
                  </a:cubicBezTo>
                  <a:lnTo>
                    <a:pt x="11419" y="8735"/>
                  </a:lnTo>
                  <a:cubicBezTo>
                    <a:pt x="11392" y="8767"/>
                    <a:pt x="11350" y="8786"/>
                    <a:pt x="11307" y="8786"/>
                  </a:cubicBezTo>
                  <a:cubicBezTo>
                    <a:pt x="11294" y="8786"/>
                    <a:pt x="11280" y="8784"/>
                    <a:pt x="11267" y="8781"/>
                  </a:cubicBezTo>
                  <a:cubicBezTo>
                    <a:pt x="11212" y="8767"/>
                    <a:pt x="11172" y="8726"/>
                    <a:pt x="11166" y="8674"/>
                  </a:cubicBezTo>
                  <a:lnTo>
                    <a:pt x="11093" y="7995"/>
                  </a:lnTo>
                  <a:cubicBezTo>
                    <a:pt x="11089" y="7959"/>
                    <a:pt x="11100" y="7925"/>
                    <a:pt x="11126" y="7898"/>
                  </a:cubicBezTo>
                  <a:cubicBezTo>
                    <a:pt x="11141" y="7883"/>
                    <a:pt x="11157" y="7874"/>
                    <a:pt x="11177" y="7867"/>
                  </a:cubicBezTo>
                  <a:lnTo>
                    <a:pt x="11177" y="7551"/>
                  </a:lnTo>
                  <a:cubicBezTo>
                    <a:pt x="11177" y="7489"/>
                    <a:pt x="11228" y="7434"/>
                    <a:pt x="11295" y="7423"/>
                  </a:cubicBezTo>
                  <a:cubicBezTo>
                    <a:pt x="11406" y="7405"/>
                    <a:pt x="11518" y="7365"/>
                    <a:pt x="11633" y="7311"/>
                  </a:cubicBezTo>
                  <a:close/>
                </a:path>
              </a:pathLst>
            </a:custGeom>
            <a:solidFill>
              <a:srgbClr val="FFFFFF"/>
            </a:solidFill>
            <a:ln w="12700" cap="flat">
              <a:noFill/>
              <a:miter lim="400000"/>
            </a:ln>
            <a:effectLst/>
          </p:spPr>
          <p:txBody>
            <a:bodyPr wrap="square" lIns="38100" tIns="38100" rIns="38100" bIns="38100" numCol="1" anchor="ctr">
              <a:noAutofit/>
            </a:bodyPr>
            <a:lstStyle/>
            <a:p>
              <a:pPr marL="0" marR="0" lvl="0" indent="0" algn="ctr" defTabSz="190548"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sym typeface="Gill Sans"/>
              </a:endParaRPr>
            </a:p>
          </p:txBody>
        </p:sp>
      </p:grpSp>
      <p:sp>
        <p:nvSpPr>
          <p:cNvPr id="35" name="Shape 1085"/>
          <p:cNvSpPr txBox="1">
            <a:spLocks/>
          </p:cNvSpPr>
          <p:nvPr/>
        </p:nvSpPr>
        <p:spPr>
          <a:xfrm>
            <a:off x="496816" y="22288"/>
            <a:ext cx="7654543" cy="1196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fontScale="92500" lnSpcReduction="10000"/>
          </a:bodyPr>
          <a:lstStyle>
            <a:lvl1pPr algn="l" defTabSz="344111">
              <a:defRPr sz="3800" b="1">
                <a:solidFill>
                  <a:srgbClr val="212830"/>
                </a:solidFill>
                <a:latin typeface="BebasNeueBold"/>
                <a:ea typeface="BebasNeueBold"/>
                <a:cs typeface="BebasNeueBold"/>
                <a:sym typeface="BebasNeueBold"/>
              </a:defRPr>
            </a:lvl1pPr>
            <a:lvl2pPr indent="95352" algn="ctr" defTabSz="344111">
              <a:defRPr sz="3800" b="1">
                <a:solidFill>
                  <a:srgbClr val="212830"/>
                </a:solidFill>
                <a:latin typeface="BebasNeueBold"/>
                <a:ea typeface="BebasNeueBold"/>
                <a:cs typeface="BebasNeueBold"/>
                <a:sym typeface="BebasNeueBold"/>
              </a:defRPr>
            </a:lvl2pPr>
            <a:lvl3pPr indent="190704" algn="ctr" defTabSz="344111">
              <a:defRPr sz="3800" b="1">
                <a:solidFill>
                  <a:srgbClr val="212830"/>
                </a:solidFill>
                <a:latin typeface="BebasNeueBold"/>
                <a:ea typeface="BebasNeueBold"/>
                <a:cs typeface="BebasNeueBold"/>
                <a:sym typeface="BebasNeueBold"/>
              </a:defRPr>
            </a:lvl3pPr>
            <a:lvl4pPr indent="286055" algn="ctr" defTabSz="344111">
              <a:defRPr sz="3800" b="1">
                <a:solidFill>
                  <a:srgbClr val="212830"/>
                </a:solidFill>
                <a:latin typeface="BebasNeueBold"/>
                <a:ea typeface="BebasNeueBold"/>
                <a:cs typeface="BebasNeueBold"/>
                <a:sym typeface="BebasNeueBold"/>
              </a:defRPr>
            </a:lvl4pPr>
            <a:lvl5pPr indent="381383" algn="ctr" defTabSz="344111">
              <a:defRPr sz="3800" b="1">
                <a:solidFill>
                  <a:srgbClr val="212830"/>
                </a:solidFill>
                <a:latin typeface="BebasNeueBold"/>
                <a:ea typeface="BebasNeueBold"/>
                <a:cs typeface="BebasNeueBold"/>
                <a:sym typeface="BebasNeueBold"/>
              </a:defRPr>
            </a:lvl5pPr>
            <a:lvl6pPr indent="476595" algn="ctr" defTabSz="344111">
              <a:defRPr sz="3800" b="1">
                <a:solidFill>
                  <a:srgbClr val="212830"/>
                </a:solidFill>
                <a:latin typeface="BebasNeueBold"/>
                <a:ea typeface="BebasNeueBold"/>
                <a:cs typeface="BebasNeueBold"/>
                <a:sym typeface="BebasNeueBold"/>
              </a:defRPr>
            </a:lvl6pPr>
            <a:lvl7pPr indent="571807" algn="ctr" defTabSz="344111">
              <a:defRPr sz="3800" b="1">
                <a:solidFill>
                  <a:srgbClr val="212830"/>
                </a:solidFill>
                <a:latin typeface="BebasNeueBold"/>
                <a:ea typeface="BebasNeueBold"/>
                <a:cs typeface="BebasNeueBold"/>
                <a:sym typeface="BebasNeueBold"/>
              </a:defRPr>
            </a:lvl7pPr>
            <a:lvl8pPr indent="667134" algn="ctr" defTabSz="344111">
              <a:defRPr sz="3800" b="1">
                <a:solidFill>
                  <a:srgbClr val="212830"/>
                </a:solidFill>
                <a:latin typeface="BebasNeueBold"/>
                <a:ea typeface="BebasNeueBold"/>
                <a:cs typeface="BebasNeueBold"/>
                <a:sym typeface="BebasNeueBold"/>
              </a:defRPr>
            </a:lvl8pPr>
            <a:lvl9pPr indent="762486" algn="ctr" defTabSz="344111">
              <a:defRPr sz="3800" b="1">
                <a:solidFill>
                  <a:srgbClr val="212830"/>
                </a:solidFill>
                <a:latin typeface="BebasNeueBold"/>
                <a:ea typeface="BebasNeueBold"/>
                <a:cs typeface="BebasNeueBold"/>
                <a:sym typeface="BebasNeueBold"/>
              </a:defRPr>
            </a:lvl9pPr>
          </a:lstStyle>
          <a:p>
            <a:pPr marL="0" marR="0" lvl="0" indent="0" algn="l" defTabSz="344111" eaLnBrk="1" fontAlgn="auto" latinLnBrk="0" hangingPunct="1">
              <a:lnSpc>
                <a:spcPct val="80000"/>
              </a:lnSpc>
              <a:spcBef>
                <a:spcPts val="0"/>
              </a:spcBef>
              <a:spcAft>
                <a:spcPts val="0"/>
              </a:spcAft>
              <a:buClrTx/>
              <a:buSzTx/>
              <a:buFontTx/>
              <a:buNone/>
              <a:tabLst/>
              <a:defRPr sz="1800" b="0">
                <a:solidFill>
                  <a:srgbClr val="000000"/>
                </a:solidFill>
              </a:defRPr>
            </a:pPr>
            <a:endParaRPr kumimoji="0" lang="en-US" sz="2500" b="0" i="0" u="none" strike="noStrike" kern="0" cap="none" spc="0" normalizeH="0" baseline="0" noProof="0" dirty="0">
              <a:ln>
                <a:noFill/>
              </a:ln>
              <a:solidFill>
                <a:srgbClr val="000000"/>
              </a:solidFill>
              <a:effectLst/>
              <a:uLnTx/>
              <a:uFillTx/>
              <a:latin typeface="BebasNeueBold"/>
              <a:sym typeface="BebasNeueBold"/>
            </a:endParaRPr>
          </a:p>
          <a:p>
            <a:pPr marL="0" marR="0" lvl="0" indent="0" algn="ctr" defTabSz="344111" eaLnBrk="1" fontAlgn="auto" latinLnBrk="0" hangingPunct="1">
              <a:lnSpc>
                <a:spcPct val="80000"/>
              </a:lnSpc>
              <a:spcBef>
                <a:spcPts val="0"/>
              </a:spcBef>
              <a:spcAft>
                <a:spcPts val="0"/>
              </a:spcAft>
              <a:buClrTx/>
              <a:buSzTx/>
              <a:buFontTx/>
              <a:buNone/>
              <a:tabLst/>
              <a:defRPr sz="1800" b="0">
                <a:solidFill>
                  <a:srgbClr val="000000"/>
                </a:solidFill>
              </a:defRPr>
            </a:pPr>
            <a:r>
              <a:rPr kumimoji="0" lang="en-US" sz="4400" b="0" i="0" u="none" strike="noStrike" kern="0" cap="none" spc="0" normalizeH="0" baseline="0" noProof="0" dirty="0">
                <a:ln>
                  <a:noFill/>
                </a:ln>
                <a:solidFill>
                  <a:srgbClr val="8A9297"/>
                </a:solidFill>
                <a:effectLst/>
                <a:uLnTx/>
                <a:uFillTx/>
                <a:latin typeface="BebasNeueBold"/>
                <a:sym typeface="BebasNeueBold"/>
              </a:rPr>
              <a:t>Better </a:t>
            </a:r>
            <a:r>
              <a:rPr kumimoji="0" lang="en-US" sz="4400" b="0" i="0" u="none" strike="noStrike" kern="0" cap="none" spc="0" normalizeH="0" baseline="0" noProof="0" dirty="0">
                <a:ln>
                  <a:noFill/>
                </a:ln>
                <a:solidFill>
                  <a:srgbClr val="F47264"/>
                </a:solidFill>
                <a:effectLst/>
                <a:uLnTx/>
                <a:uFillTx/>
                <a:latin typeface="BebasNeueBold"/>
                <a:sym typeface="BebasNeueBold"/>
              </a:rPr>
              <a:t>Customer Experience</a:t>
            </a:r>
            <a:br>
              <a:rPr kumimoji="0" lang="en-US" sz="4400" b="0" i="0" u="none" strike="noStrike" kern="0" cap="none" spc="0" normalizeH="0" baseline="0" noProof="0" dirty="0">
                <a:ln>
                  <a:noFill/>
                </a:ln>
                <a:solidFill>
                  <a:srgbClr val="F47264"/>
                </a:solidFill>
                <a:effectLst/>
                <a:uLnTx/>
                <a:uFillTx/>
                <a:latin typeface="BebasNeueBold"/>
                <a:sym typeface="BebasNeueBold"/>
              </a:rPr>
            </a:br>
            <a:r>
              <a:rPr kumimoji="0" lang="en-US" sz="4400" b="0" i="0" u="none" strike="noStrike" kern="0" cap="none" spc="0" normalizeH="0" baseline="0" noProof="0" dirty="0">
                <a:ln>
                  <a:noFill/>
                </a:ln>
                <a:solidFill>
                  <a:srgbClr val="F47264"/>
                </a:solidFill>
                <a:effectLst/>
                <a:uLnTx/>
                <a:uFillTx/>
                <a:latin typeface="BebasNeueBold"/>
                <a:sym typeface="BebasNeueBold"/>
              </a:rPr>
              <a:t>for Job Seekers</a:t>
            </a:r>
          </a:p>
        </p:txBody>
      </p:sp>
      <p:sp>
        <p:nvSpPr>
          <p:cNvPr id="12" name="AutoShape 2" descr="Image result for job seeker"/>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ctr" defTabSz="343804"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a:ln>
                <a:noFill/>
              </a:ln>
              <a:solidFill>
                <a:sysClr val="windowText" lastClr="000000"/>
              </a:solidFill>
              <a:effectLst/>
              <a:uLnTx/>
              <a:uFillTx/>
              <a:latin typeface="Helvetica Light"/>
              <a:sym typeface="Helvetica Light"/>
            </a:endParaRPr>
          </a:p>
        </p:txBody>
      </p:sp>
      <p:sp>
        <p:nvSpPr>
          <p:cNvPr id="36" name="Explosion: 8 Points 35">
            <a:extLst>
              <a:ext uri="{FF2B5EF4-FFF2-40B4-BE49-F238E27FC236}">
                <a16:creationId xmlns:a16="http://schemas.microsoft.com/office/drawing/2014/main" id="{1B4AFAB5-BFA2-40C2-808D-55C34EE39021}"/>
              </a:ext>
            </a:extLst>
          </p:cNvPr>
          <p:cNvSpPr/>
          <p:nvPr/>
        </p:nvSpPr>
        <p:spPr>
          <a:xfrm>
            <a:off x="424753" y="2141603"/>
            <a:ext cx="4631869" cy="3140631"/>
          </a:xfrm>
          <a:prstGeom prst="irregularSeal1">
            <a:avLst/>
          </a:prstGeom>
          <a:blipFill rotWithShape="1">
            <a:blip r:embed="rId4"/>
            <a:srcRect/>
            <a:tile tx="0" ty="0" sx="100000" sy="100000" flip="none" algn="tl"/>
          </a:blipFill>
          <a:ln w="12700" cap="flat">
            <a:noFill/>
            <a:miter lim="400000"/>
          </a:ln>
          <a:effectLst>
            <a:outerShdw blurRad="38100" dist="25400" dir="5400000" rotWithShape="0">
              <a:srgbClr val="000000">
                <a:alpha val="50000"/>
              </a:srgbClr>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1" hangingPunct="0">
              <a:lnSpc>
                <a:spcPct val="100000"/>
              </a:lnSpc>
              <a:spcBef>
                <a:spcPts val="0"/>
              </a:spcBef>
              <a:spcAft>
                <a:spcPts val="0"/>
              </a:spcAft>
              <a:buClrTx/>
              <a:buSzTx/>
              <a:buFontTx/>
              <a:buNone/>
              <a:tabLst/>
            </a:pPr>
            <a:r>
              <a:rPr lang="en-US" sz="2200" dirty="0">
                <a:solidFill>
                  <a:srgbClr val="FFFFFF"/>
                </a:solidFill>
                <a:sym typeface="Helvetica Light"/>
              </a:rPr>
              <a:t>North Carolina</a:t>
            </a:r>
          </a:p>
          <a:p>
            <a:pPr marL="0" marR="0" indent="0" algn="ctr" defTabSz="825500" rtl="0" fontAlgn="auto" latinLnBrk="1" hangingPunct="0">
              <a:lnSpc>
                <a:spcPct val="100000"/>
              </a:lnSpc>
              <a:spcBef>
                <a:spcPts val="0"/>
              </a:spcBef>
              <a:spcAft>
                <a:spcPts val="0"/>
              </a:spcAft>
              <a:buClrTx/>
              <a:buSzTx/>
              <a:buFontTx/>
              <a:buNone/>
              <a:tabLst/>
            </a:pPr>
            <a:r>
              <a:rPr lang="en-US" sz="2200" dirty="0">
                <a:solidFill>
                  <a:srgbClr val="FFFFFF"/>
                </a:solidFill>
                <a:sym typeface="Helvetica Light"/>
              </a:rPr>
              <a:t> principles set by the state WDB</a:t>
            </a:r>
            <a:endParaRPr kumimoji="0" lang="en-US" sz="2200" b="0" i="0" u="none" strike="noStrike" cap="none" spc="0" normalizeH="0" baseline="0" dirty="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422962408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8" fill="hold" grpId="0" nodeType="afterEffect">
                                  <p:stCondLst>
                                    <p:cond delay="0"/>
                                  </p:stCondLst>
                                  <p:iterate>
                                    <p:tmAbs val="0"/>
                                  </p:iterate>
                                  <p:childTnLst>
                                    <p:set>
                                      <p:cBhvr>
                                        <p:cTn id="12" fill="hold"/>
                                        <p:tgtEl>
                                          <p:spTgt spid="35"/>
                                        </p:tgtEl>
                                        <p:attrNameLst>
                                          <p:attrName>style.visibility</p:attrName>
                                        </p:attrNameLst>
                                      </p:cBhvr>
                                      <p:to>
                                        <p:strVal val="visible"/>
                                      </p:to>
                                    </p:set>
                                    <p:anim calcmode="lin" valueType="num">
                                      <p:cBhvr>
                                        <p:cTn id="13" dur="1000" fill="hold"/>
                                        <p:tgtEl>
                                          <p:spTgt spid="35"/>
                                        </p:tgtEl>
                                        <p:attrNameLst>
                                          <p:attrName>ppt_x</p:attrName>
                                        </p:attrNameLst>
                                      </p:cBhvr>
                                      <p:tavLst>
                                        <p:tav tm="0">
                                          <p:val>
                                            <p:strVal val="0-#ppt_w/2"/>
                                          </p:val>
                                        </p:tav>
                                        <p:tav tm="100000">
                                          <p:val>
                                            <p:strVal val="#ppt_x"/>
                                          </p:val>
                                        </p:tav>
                                      </p:tavLst>
                                    </p:anim>
                                    <p:anim calcmode="lin" valueType="num">
                                      <p:cBhvr>
                                        <p:cTn id="14" dur="1000" fill="hold"/>
                                        <p:tgtEl>
                                          <p:spTgt spid="3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iterate>
                                    <p:tmAbs val="0"/>
                                  </p:iterate>
                                  <p:childTnLst>
                                    <p:set>
                                      <p:cBhvr>
                                        <p:cTn id="17" fill="hold"/>
                                        <p:tgtEl>
                                          <p:spTgt spid="1093"/>
                                        </p:tgtEl>
                                        <p:attrNameLst>
                                          <p:attrName>style.visibility</p:attrName>
                                        </p:attrNameLst>
                                      </p:cBhvr>
                                      <p:to>
                                        <p:strVal val="visible"/>
                                      </p:to>
                                    </p:set>
                                    <p:animEffect transition="in" filter="wipe(left)">
                                      <p:cBhvr>
                                        <p:cTn id="18" dur="1000"/>
                                        <p:tgtEl>
                                          <p:spTgt spid="1093"/>
                                        </p:tgtEl>
                                      </p:cBhvr>
                                    </p:animEffect>
                                  </p:childTnLst>
                                </p:cTn>
                              </p:par>
                            </p:childTnLst>
                          </p:cTn>
                        </p:par>
                        <p:par>
                          <p:cTn id="19" fill="hold">
                            <p:stCondLst>
                              <p:cond delay="2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par>
                                <p:cTn id="24" presetID="22" presetClass="entr" presetSubtype="8" fill="hold" grpId="0" nodeType="withEffect">
                                  <p:stCondLst>
                                    <p:cond delay="0"/>
                                  </p:stCondLst>
                                  <p:iterate>
                                    <p:tmAbs val="0"/>
                                  </p:iterate>
                                  <p:childTnLst>
                                    <p:set>
                                      <p:cBhvr>
                                        <p:cTn id="25" fill="hold"/>
                                        <p:tgtEl>
                                          <p:spTgt spid="1089"/>
                                        </p:tgtEl>
                                        <p:attrNameLst>
                                          <p:attrName>style.visibility</p:attrName>
                                        </p:attrNameLst>
                                      </p:cBhvr>
                                      <p:to>
                                        <p:strVal val="visible"/>
                                      </p:to>
                                    </p:set>
                                    <p:animEffect transition="in" filter="wipe(left)">
                                      <p:cBhvr>
                                        <p:cTn id="26" dur="1000"/>
                                        <p:tgtEl>
                                          <p:spTgt spid="1089"/>
                                        </p:tgtEl>
                                      </p:cBhvr>
                                    </p:animEffect>
                                  </p:childTnLst>
                                </p:cTn>
                              </p:par>
                            </p:childTnLst>
                          </p:cTn>
                        </p:par>
                        <p:par>
                          <p:cTn id="27" fill="hold">
                            <p:stCondLst>
                              <p:cond delay="3500"/>
                            </p:stCondLst>
                            <p:childTnLst>
                              <p:par>
                                <p:cTn id="28" presetID="23" presetClass="entr" presetSubtype="16"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childTnLst>
                                </p:cTn>
                              </p:par>
                              <p:par>
                                <p:cTn id="32" presetID="22" presetClass="entr" presetSubtype="8" fill="hold" grpId="0" nodeType="withEffect">
                                  <p:stCondLst>
                                    <p:cond delay="0"/>
                                  </p:stCondLst>
                                  <p:iterate>
                                    <p:tmAbs val="0"/>
                                  </p:iterate>
                                  <p:childTnLst>
                                    <p:set>
                                      <p:cBhvr>
                                        <p:cTn id="33" fill="hold"/>
                                        <p:tgtEl>
                                          <p:spTgt spid="1090"/>
                                        </p:tgtEl>
                                        <p:attrNameLst>
                                          <p:attrName>style.visibility</p:attrName>
                                        </p:attrNameLst>
                                      </p:cBhvr>
                                      <p:to>
                                        <p:strVal val="visible"/>
                                      </p:to>
                                    </p:set>
                                    <p:animEffect transition="in" filter="wipe(left)">
                                      <p:cBhvr>
                                        <p:cTn id="34" dur="1000"/>
                                        <p:tgtEl>
                                          <p:spTgt spid="1090"/>
                                        </p:tgtEl>
                                      </p:cBhvr>
                                    </p:animEffect>
                                  </p:childTnLst>
                                </p:cTn>
                              </p:par>
                            </p:childTnLst>
                          </p:cTn>
                        </p:par>
                        <p:par>
                          <p:cTn id="35" fill="hold">
                            <p:stCondLst>
                              <p:cond delay="4500"/>
                            </p:stCondLst>
                            <p:childTnLst>
                              <p:par>
                                <p:cTn id="36" presetID="23" presetClass="entr" presetSubtype="16"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childTnLst>
                                </p:cTn>
                              </p:par>
                              <p:par>
                                <p:cTn id="40" presetID="22" presetClass="entr" presetSubtype="8" fill="hold" grpId="0" nodeType="withEffect">
                                  <p:stCondLst>
                                    <p:cond delay="0"/>
                                  </p:stCondLst>
                                  <p:iterate>
                                    <p:tmAbs val="0"/>
                                  </p:iterate>
                                  <p:childTnLst>
                                    <p:set>
                                      <p:cBhvr>
                                        <p:cTn id="41" fill="hold"/>
                                        <p:tgtEl>
                                          <p:spTgt spid="1091"/>
                                        </p:tgtEl>
                                        <p:attrNameLst>
                                          <p:attrName>style.visibility</p:attrName>
                                        </p:attrNameLst>
                                      </p:cBhvr>
                                      <p:to>
                                        <p:strVal val="visible"/>
                                      </p:to>
                                    </p:set>
                                    <p:animEffect transition="in" filter="wipe(left)">
                                      <p:cBhvr>
                                        <p:cTn id="42" dur="1000"/>
                                        <p:tgtEl>
                                          <p:spTgt spid="1091"/>
                                        </p:tgtEl>
                                      </p:cBhvr>
                                    </p:animEffect>
                                  </p:childTnLst>
                                </p:cTn>
                              </p:par>
                            </p:childTnLst>
                          </p:cTn>
                        </p:par>
                        <p:par>
                          <p:cTn id="43" fill="hold">
                            <p:stCondLst>
                              <p:cond delay="5500"/>
                            </p:stCondLst>
                            <p:childTnLst>
                              <p:par>
                                <p:cTn id="44" presetID="23" presetClass="entr" presetSubtype="16"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childTnLst>
                                </p:cTn>
                              </p:par>
                              <p:par>
                                <p:cTn id="48" presetID="22" presetClass="entr" presetSubtype="8" fill="hold" grpId="0" nodeType="withEffect">
                                  <p:stCondLst>
                                    <p:cond delay="0"/>
                                  </p:stCondLst>
                                  <p:iterate>
                                    <p:tmAbs val="0"/>
                                  </p:iterate>
                                  <p:childTnLst>
                                    <p:set>
                                      <p:cBhvr>
                                        <p:cTn id="49" fill="hold"/>
                                        <p:tgtEl>
                                          <p:spTgt spid="1092"/>
                                        </p:tgtEl>
                                        <p:attrNameLst>
                                          <p:attrName>style.visibility</p:attrName>
                                        </p:attrNameLst>
                                      </p:cBhvr>
                                      <p:to>
                                        <p:strVal val="visible"/>
                                      </p:to>
                                    </p:set>
                                    <p:animEffect transition="in" filter="wipe(left)">
                                      <p:cBhvr>
                                        <p:cTn id="50" dur="1000"/>
                                        <p:tgtEl>
                                          <p:spTgt spid="1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89" grpId="0" animBg="1" advAuto="0"/>
      <p:bldP spid="1090" grpId="0" animBg="1" advAuto="0"/>
      <p:bldP spid="1091" grpId="0" animBg="1" advAuto="0"/>
      <p:bldP spid="1092" grpId="0" animBg="1" advAuto="0"/>
      <p:bldP spid="1093" grpId="0" animBg="1" advAuto="0"/>
      <p:bldP spid="35" grpId="0" animBg="1" advAuto="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91720-E737-46E9-9C80-9EF6A7748A09}"/>
              </a:ext>
            </a:extLst>
          </p:cNvPr>
          <p:cNvSpPr>
            <a:spLocks noGrp="1"/>
          </p:cNvSpPr>
          <p:nvPr>
            <p:ph type="title"/>
          </p:nvPr>
        </p:nvSpPr>
        <p:spPr/>
        <p:txBody>
          <a:bodyPr/>
          <a:lstStyle/>
          <a:p>
            <a:r>
              <a:rPr lang="en-US" dirty="0"/>
              <a:t>Summary: Ask Yourself</a:t>
            </a:r>
          </a:p>
        </p:txBody>
      </p:sp>
      <p:sp>
        <p:nvSpPr>
          <p:cNvPr id="3" name="Content Placeholder 2">
            <a:extLst>
              <a:ext uri="{FF2B5EF4-FFF2-40B4-BE49-F238E27FC236}">
                <a16:creationId xmlns:a16="http://schemas.microsoft.com/office/drawing/2014/main" id="{ADD099D9-C8D1-40C6-AC49-04E94C0471E8}"/>
              </a:ext>
            </a:extLst>
          </p:cNvPr>
          <p:cNvSpPr>
            <a:spLocks noGrp="1"/>
          </p:cNvSpPr>
          <p:nvPr>
            <p:ph idx="1"/>
          </p:nvPr>
        </p:nvSpPr>
        <p:spPr/>
        <p:txBody>
          <a:bodyPr/>
          <a:lstStyle/>
          <a:p>
            <a:r>
              <a:rPr lang="en-US" dirty="0"/>
              <a:t>What do we want our career center look like?</a:t>
            </a:r>
          </a:p>
          <a:p>
            <a:r>
              <a:rPr lang="en-US" dirty="0"/>
              <a:t>What are common intake questions across all programs?</a:t>
            </a:r>
          </a:p>
          <a:p>
            <a:r>
              <a:rPr lang="en-US" dirty="0"/>
              <a:t>How can mandated program services be delivered so they are seamless to the customer?</a:t>
            </a:r>
          </a:p>
          <a:p>
            <a:r>
              <a:rPr lang="en-US" dirty="0"/>
              <a:t>How can we leverage strengths? </a:t>
            </a:r>
          </a:p>
          <a:p>
            <a:r>
              <a:rPr lang="en-US" dirty="0"/>
              <a:t>How can WBL, apprenticeships cross-over and be part of our programs and partners?</a:t>
            </a:r>
          </a:p>
        </p:txBody>
      </p:sp>
      <p:sp>
        <p:nvSpPr>
          <p:cNvPr id="4" name="Slide Number Placeholder 3">
            <a:extLst>
              <a:ext uri="{FF2B5EF4-FFF2-40B4-BE49-F238E27FC236}">
                <a16:creationId xmlns:a16="http://schemas.microsoft.com/office/drawing/2014/main" id="{CE69854C-2649-4542-A68B-C04D576219F0}"/>
              </a:ext>
            </a:extLst>
          </p:cNvPr>
          <p:cNvSpPr>
            <a:spLocks noGrp="1"/>
          </p:cNvSpPr>
          <p:nvPr>
            <p:ph type="sldNum" sz="quarter" idx="10"/>
          </p:nvPr>
        </p:nvSpPr>
        <p:spPr/>
        <p:txBody>
          <a:bodyPr/>
          <a:lstStyle/>
          <a:p>
            <a:fld id="{3C00E0C1-0C22-4652-BCFC-CCCFF73EC83E}" type="slidenum">
              <a:rPr lang="en-US" smtClean="0"/>
              <a:pPr/>
              <a:t>44</a:t>
            </a:fld>
            <a:endParaRPr lang="en-US" dirty="0"/>
          </a:p>
        </p:txBody>
      </p:sp>
    </p:spTree>
    <p:extLst>
      <p:ext uri="{BB962C8B-B14F-4D97-AF65-F5344CB8AC3E}">
        <p14:creationId xmlns:p14="http://schemas.microsoft.com/office/powerpoint/2010/main" val="33382496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4479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Break</a:t>
            </a:r>
          </a:p>
        </p:txBody>
      </p:sp>
      <p:pic>
        <p:nvPicPr>
          <p:cNvPr id="4" name="Picture 4">
            <a:extLst>
              <a:ext uri="{FF2B5EF4-FFF2-40B4-BE49-F238E27FC236}">
                <a16:creationId xmlns:a16="http://schemas.microsoft.com/office/drawing/2014/main" id="{DDED8925-DB05-4E43-9550-8ABD8667221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078082" y="1950164"/>
            <a:ext cx="6473445" cy="4324261"/>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3">
            <a:extLst>
              <a:ext uri="{FF2B5EF4-FFF2-40B4-BE49-F238E27FC236}">
                <a16:creationId xmlns:a16="http://schemas.microsoft.com/office/drawing/2014/main" id="{FFAE2B04-8ADD-4FFA-9FE7-9D9F6BABAFB4}"/>
              </a:ext>
            </a:extLst>
          </p:cNvPr>
          <p:cNvSpPr txBox="1">
            <a:spLocks/>
          </p:cNvSpPr>
          <p:nvPr/>
        </p:nvSpPr>
        <p:spPr>
          <a:xfrm>
            <a:off x="8691937" y="5955949"/>
            <a:ext cx="523982" cy="4445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C00E0C1-0C22-4652-BCFC-CCCFF73EC83E}" type="slidenum">
              <a:rPr lang="en-US" sz="1600">
                <a:solidFill>
                  <a:srgbClr val="123885"/>
                </a:solidFill>
                <a:latin typeface="Calibri" panose="020F0502020204030204" pitchFamily="34" charset="0"/>
                <a:cs typeface="Calibri" panose="020F0502020204030204" pitchFamily="34" charset="0"/>
              </a:rPr>
              <a:pPr/>
              <a:t>46</a:t>
            </a:fld>
            <a:endParaRPr lang="en-US" sz="1600" dirty="0">
              <a:solidFill>
                <a:srgbClr val="12388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732653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44" y="873210"/>
            <a:ext cx="8556407" cy="5415965"/>
          </a:xfrm>
          <a:prstGeom prst="rect">
            <a:avLst/>
          </a:prstGeom>
        </p:spPr>
      </p:pic>
      <p:sp>
        <p:nvSpPr>
          <p:cNvPr id="2" name="Title 1"/>
          <p:cNvSpPr>
            <a:spLocks noGrp="1"/>
          </p:cNvSpPr>
          <p:nvPr>
            <p:ph type="title"/>
          </p:nvPr>
        </p:nvSpPr>
        <p:spPr/>
        <p:txBody>
          <a:bodyPr/>
          <a:lstStyle/>
          <a:p>
            <a:r>
              <a:rPr lang="en-US" dirty="0"/>
              <a:t>A Vision for Integrated Services in Idaho</a:t>
            </a:r>
          </a:p>
        </p:txBody>
      </p:sp>
      <p:sp>
        <p:nvSpPr>
          <p:cNvPr id="9" name="Slide Number Placeholder 8">
            <a:extLst>
              <a:ext uri="{FF2B5EF4-FFF2-40B4-BE49-F238E27FC236}">
                <a16:creationId xmlns:a16="http://schemas.microsoft.com/office/drawing/2014/main" id="{8E4CF11F-5D5A-43E3-8FD7-FF1B38624325}"/>
              </a:ext>
            </a:extLst>
          </p:cNvPr>
          <p:cNvSpPr>
            <a:spLocks noGrp="1"/>
          </p:cNvSpPr>
          <p:nvPr>
            <p:ph type="sldNum" sz="quarter" idx="10"/>
          </p:nvPr>
        </p:nvSpPr>
        <p:spPr/>
        <p:txBody>
          <a:bodyPr/>
          <a:lstStyle/>
          <a:p>
            <a:fld id="{3C00E0C1-0C22-4652-BCFC-CCCFF73EC83E}" type="slidenum">
              <a:rPr lang="en-US" smtClean="0"/>
              <a:pPr/>
              <a:t>47</a:t>
            </a:fld>
            <a:endParaRPr lang="en-US" dirty="0"/>
          </a:p>
        </p:txBody>
      </p:sp>
    </p:spTree>
    <p:extLst>
      <p:ext uri="{BB962C8B-B14F-4D97-AF65-F5344CB8AC3E}">
        <p14:creationId xmlns:p14="http://schemas.microsoft.com/office/powerpoint/2010/main" val="32075149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200" dirty="0"/>
              <a:t>Table Discussions and Report-Outs</a:t>
            </a:r>
            <a:endParaRPr lang="en-US" sz="2800" dirty="0"/>
          </a:p>
        </p:txBody>
      </p:sp>
      <p:sp>
        <p:nvSpPr>
          <p:cNvPr id="3" name="Text Placeholder 2">
            <a:extLst>
              <a:ext uri="{FF2B5EF4-FFF2-40B4-BE49-F238E27FC236}">
                <a16:creationId xmlns:a16="http://schemas.microsoft.com/office/drawing/2014/main" id="{539437B8-073D-4EF6-AB43-D4778FF4D23D}"/>
              </a:ext>
            </a:extLst>
          </p:cNvPr>
          <p:cNvSpPr>
            <a:spLocks noGrp="1"/>
          </p:cNvSpPr>
          <p:nvPr>
            <p:ph idx="1"/>
          </p:nvPr>
        </p:nvSpPr>
        <p:spPr>
          <a:xfrm>
            <a:off x="345990" y="1062681"/>
            <a:ext cx="7850660" cy="2023419"/>
          </a:xfrm>
        </p:spPr>
        <p:txBody>
          <a:bodyPr/>
          <a:lstStyle/>
          <a:p>
            <a:pPr marL="457200" indent="-457200">
              <a:buFont typeface="+mj-lt"/>
              <a:buAutoNum type="arabicPeriod"/>
            </a:pPr>
            <a:r>
              <a:rPr lang="en-US" sz="2800" dirty="0"/>
              <a:t>What is your “current state” relative to </a:t>
            </a:r>
            <a:r>
              <a:rPr lang="en-US" dirty="0"/>
              <a:t>integrated service delivery</a:t>
            </a:r>
            <a:r>
              <a:rPr lang="en-US" sz="2800" dirty="0"/>
              <a:t>?</a:t>
            </a:r>
          </a:p>
          <a:p>
            <a:pPr marL="457200" indent="-457200">
              <a:buFont typeface="+mj-lt"/>
              <a:buAutoNum type="arabicPeriod"/>
            </a:pPr>
            <a:r>
              <a:rPr lang="en-US" sz="2800" dirty="0"/>
              <a:t>What is the “future state” you’d like to achieve?</a:t>
            </a:r>
          </a:p>
        </p:txBody>
      </p:sp>
      <p:pic>
        <p:nvPicPr>
          <p:cNvPr id="2" name="Picture 1"/>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1030064" y="3514725"/>
            <a:ext cx="6939778" cy="2913621"/>
          </a:xfrm>
          <a:prstGeom prst="rect">
            <a:avLst/>
          </a:prstGeom>
        </p:spPr>
      </p:pic>
      <p:sp>
        <p:nvSpPr>
          <p:cNvPr id="6" name="Slide Number Placeholder 3">
            <a:extLst>
              <a:ext uri="{FF2B5EF4-FFF2-40B4-BE49-F238E27FC236}">
                <a16:creationId xmlns:a16="http://schemas.microsoft.com/office/drawing/2014/main" id="{244225B5-4C3E-4AC2-9334-FD0D7C15913C}"/>
              </a:ext>
            </a:extLst>
          </p:cNvPr>
          <p:cNvSpPr txBox="1">
            <a:spLocks/>
          </p:cNvSpPr>
          <p:nvPr/>
        </p:nvSpPr>
        <p:spPr>
          <a:xfrm>
            <a:off x="8671388" y="5954713"/>
            <a:ext cx="523982" cy="444500"/>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C00E0C1-0C22-4652-BCFC-CCCFF73EC83E}" type="slidenum">
              <a:rPr lang="en-US" sz="1600">
                <a:solidFill>
                  <a:srgbClr val="123885"/>
                </a:solidFill>
                <a:latin typeface="Calibri" panose="020F0502020204030204" pitchFamily="34" charset="0"/>
                <a:cs typeface="Calibri" panose="020F0502020204030204" pitchFamily="34" charset="0"/>
              </a:rPr>
              <a:pPr/>
              <a:t>48</a:t>
            </a:fld>
            <a:endParaRPr lang="en-US" sz="1600" dirty="0">
              <a:solidFill>
                <a:srgbClr val="123885"/>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4536332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Exercise Instructions</a:t>
            </a:r>
          </a:p>
        </p:txBody>
      </p:sp>
      <p:sp>
        <p:nvSpPr>
          <p:cNvPr id="3" name="Content Placeholder 2"/>
          <p:cNvSpPr>
            <a:spLocks noGrp="1"/>
          </p:cNvSpPr>
          <p:nvPr>
            <p:ph idx="1"/>
          </p:nvPr>
        </p:nvSpPr>
        <p:spPr>
          <a:xfrm>
            <a:off x="457200" y="1200149"/>
            <a:ext cx="8229600" cy="4638675"/>
          </a:xfrm>
        </p:spPr>
        <p:txBody>
          <a:bodyPr>
            <a:normAutofit/>
          </a:bodyPr>
          <a:lstStyle/>
          <a:p>
            <a:r>
              <a:rPr lang="en-US" sz="2400" dirty="0"/>
              <a:t>At your tables, share and discuss:</a:t>
            </a:r>
          </a:p>
          <a:p>
            <a:pPr lvl="1"/>
            <a:r>
              <a:rPr lang="en-US" sz="2200" dirty="0"/>
              <a:t>What is your “current state” relative to integrated service delivery?</a:t>
            </a:r>
          </a:p>
          <a:p>
            <a:pPr lvl="1"/>
            <a:r>
              <a:rPr lang="en-US" sz="2200" dirty="0"/>
              <a:t>What is the “future state” you’d like to achieve?</a:t>
            </a:r>
          </a:p>
          <a:p>
            <a:r>
              <a:rPr lang="en-US" sz="2400" dirty="0"/>
              <a:t>Identify a note-taker to record highlights of your discussions</a:t>
            </a:r>
          </a:p>
          <a:p>
            <a:r>
              <a:rPr lang="en-US" sz="2400" dirty="0"/>
              <a:t>Identify a reporter to share discussion highlights</a:t>
            </a:r>
          </a:p>
          <a:p>
            <a:r>
              <a:rPr lang="en-US" sz="2400" dirty="0"/>
              <a:t>Timing:</a:t>
            </a:r>
          </a:p>
          <a:p>
            <a:pPr lvl="1"/>
            <a:r>
              <a:rPr lang="en-US" sz="2200" dirty="0"/>
              <a:t>~15 minutes for discussion</a:t>
            </a:r>
          </a:p>
          <a:p>
            <a:pPr lvl="1"/>
            <a:r>
              <a:rPr lang="en-US" sz="2200" dirty="0"/>
              <a:t>~15 minutes for report-outs</a:t>
            </a:r>
          </a:p>
        </p:txBody>
      </p:sp>
      <p:sp>
        <p:nvSpPr>
          <p:cNvPr id="5" name="Slide Number Placeholder 4">
            <a:extLst>
              <a:ext uri="{FF2B5EF4-FFF2-40B4-BE49-F238E27FC236}">
                <a16:creationId xmlns:a16="http://schemas.microsoft.com/office/drawing/2014/main" id="{B75AF012-CCE2-4F0A-B246-A6158A0123F9}"/>
              </a:ext>
            </a:extLst>
          </p:cNvPr>
          <p:cNvSpPr>
            <a:spLocks noGrp="1"/>
          </p:cNvSpPr>
          <p:nvPr>
            <p:ph type="sldNum" sz="quarter" idx="10"/>
          </p:nvPr>
        </p:nvSpPr>
        <p:spPr/>
        <p:txBody>
          <a:bodyPr/>
          <a:lstStyle/>
          <a:p>
            <a:fld id="{3C00E0C1-0C22-4652-BCFC-CCCFF73EC83E}" type="slidenum">
              <a:rPr lang="en-US" smtClean="0"/>
              <a:pPr/>
              <a:t>49</a:t>
            </a:fld>
            <a:endParaRPr lang="en-US" dirty="0"/>
          </a:p>
        </p:txBody>
      </p:sp>
      <p:pic>
        <p:nvPicPr>
          <p:cNvPr id="6" name="Picture 5">
            <a:extLst>
              <a:ext uri="{FF2B5EF4-FFF2-40B4-BE49-F238E27FC236}">
                <a16:creationId xmlns:a16="http://schemas.microsoft.com/office/drawing/2014/main" id="{2FDAD548-B2CA-4C70-98BD-363AA4568E8B}"/>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5819775" y="4819650"/>
            <a:ext cx="2737276" cy="771525"/>
          </a:xfrm>
          <a:prstGeom prst="rect">
            <a:avLst/>
          </a:prstGeom>
        </p:spPr>
      </p:pic>
    </p:spTree>
    <p:extLst>
      <p:ext uri="{BB962C8B-B14F-4D97-AF65-F5344CB8AC3E}">
        <p14:creationId xmlns:p14="http://schemas.microsoft.com/office/powerpoint/2010/main" val="2677442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pPr algn="l"/>
            <a:r>
              <a:rPr dirty="0">
                <a:latin typeface="Arial" charset="0"/>
                <a:cs typeface="Arial" charset="0"/>
              </a:rPr>
              <a:t>WIOA is an Opportunity</a:t>
            </a:r>
          </a:p>
        </p:txBody>
      </p:sp>
      <p:sp>
        <p:nvSpPr>
          <p:cNvPr id="8" name="Content Placeholder 7"/>
          <p:cNvSpPr>
            <a:spLocks noGrp="1"/>
          </p:cNvSpPr>
          <p:nvPr>
            <p:ph idx="1"/>
          </p:nvPr>
        </p:nvSpPr>
        <p:spPr>
          <a:xfrm>
            <a:off x="345990" y="1200647"/>
            <a:ext cx="7850660" cy="4976316"/>
          </a:xfrm>
        </p:spPr>
        <p:txBody>
          <a:bodyPr>
            <a:normAutofit/>
          </a:bodyPr>
          <a:lstStyle/>
          <a:p>
            <a:pPr>
              <a:spcBef>
                <a:spcPts val="1800"/>
              </a:spcBef>
              <a:defRPr/>
            </a:pPr>
            <a:r>
              <a:rPr lang="en-US" sz="2300" dirty="0"/>
              <a:t>To help workers and job seekers achieve their full potential</a:t>
            </a:r>
          </a:p>
          <a:p>
            <a:pPr>
              <a:spcBef>
                <a:spcPts val="1800"/>
              </a:spcBef>
              <a:defRPr/>
            </a:pPr>
            <a:r>
              <a:rPr lang="en-US" sz="2300" dirty="0"/>
              <a:t>To reimagine how we work together to create a talent pipeline for the 21</a:t>
            </a:r>
            <a:r>
              <a:rPr lang="en-US" sz="2300" baseline="30000" dirty="0"/>
              <a:t>st</a:t>
            </a:r>
            <a:r>
              <a:rPr lang="en-US" sz="2300" dirty="0"/>
              <a:t> century</a:t>
            </a:r>
          </a:p>
          <a:p>
            <a:pPr>
              <a:spcBef>
                <a:spcPts val="1800"/>
              </a:spcBef>
              <a:defRPr/>
            </a:pPr>
            <a:r>
              <a:rPr lang="en-US" sz="2300" dirty="0"/>
              <a:t>To open a dialogue about what’s working for us and our customers</a:t>
            </a:r>
          </a:p>
        </p:txBody>
      </p:sp>
      <p:sp>
        <p:nvSpPr>
          <p:cNvPr id="2" name="Slide Number Placeholder 1">
            <a:extLst>
              <a:ext uri="{FF2B5EF4-FFF2-40B4-BE49-F238E27FC236}">
                <a16:creationId xmlns:a16="http://schemas.microsoft.com/office/drawing/2014/main" id="{3C8BAA1B-A4BE-4B8F-A272-E6506FF19DCD}"/>
              </a:ext>
            </a:extLst>
          </p:cNvPr>
          <p:cNvSpPr>
            <a:spLocks noGrp="1"/>
          </p:cNvSpPr>
          <p:nvPr>
            <p:ph type="sldNum" sz="quarter" idx="10"/>
          </p:nvPr>
        </p:nvSpPr>
        <p:spPr/>
        <p:txBody>
          <a:bodyPr/>
          <a:lstStyle/>
          <a:p>
            <a:fld id="{3C00E0C1-0C22-4652-BCFC-CCCFF73EC83E}" type="slidenum">
              <a:rPr lang="en-US" smtClean="0"/>
              <a:pPr/>
              <a:t>5</a:t>
            </a:fld>
            <a:endParaRPr lang="en-US" dirty="0"/>
          </a:p>
        </p:txBody>
      </p:sp>
      <p:sp>
        <p:nvSpPr>
          <p:cNvPr id="6" name="TextBox 5"/>
          <p:cNvSpPr txBox="1"/>
          <p:nvPr/>
        </p:nvSpPr>
        <p:spPr>
          <a:xfrm>
            <a:off x="483744" y="4168009"/>
            <a:ext cx="7712906" cy="1600438"/>
          </a:xfrm>
          <a:prstGeom prst="roundRect">
            <a:avLst/>
          </a:prstGeom>
          <a:gradFill flip="none" rotWithShape="1">
            <a:gsLst>
              <a:gs pos="46900">
                <a:srgbClr val="0070C0">
                  <a:lumMod val="74000"/>
                </a:srgbClr>
              </a:gs>
              <a:gs pos="98230">
                <a:srgbClr val="0070C0"/>
              </a:gs>
              <a:gs pos="0">
                <a:schemeClr val="accent1">
                  <a:lumMod val="97000"/>
                  <a:lumOff val="3000"/>
                </a:schemeClr>
              </a:gs>
            </a:gsLst>
            <a:lin ang="162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68580" indent="0">
              <a:spcBef>
                <a:spcPts val="0"/>
              </a:spcBef>
              <a:buFont typeface="Calibri" panose="020F0502020204030204" pitchFamily="34" charset="0"/>
              <a:buNone/>
              <a:defRPr/>
            </a:pPr>
            <a:r>
              <a:rPr lang="en-US" sz="2000" spc="3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greatest danger for most of us lies not in setting our aim too high and falling short, but in setting our aim too low and achieving our mark.”</a:t>
            </a:r>
          </a:p>
          <a:p>
            <a:pPr marL="354330" indent="-285750" algn="r">
              <a:spcBef>
                <a:spcPts val="1200"/>
              </a:spcBef>
              <a:buClr>
                <a:schemeClr val="accent2">
                  <a:lumMod val="60000"/>
                  <a:lumOff val="40000"/>
                </a:schemeClr>
              </a:buClr>
              <a:buFont typeface="Wingdings" panose="05000000000000000000" pitchFamily="2" charset="2"/>
              <a:buChar char="u"/>
              <a:defRPr/>
            </a:pPr>
            <a:r>
              <a:rPr lang="en-US" sz="1800" i="1" spc="30"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Michelangelo</a:t>
            </a:r>
          </a:p>
        </p:txBody>
      </p:sp>
    </p:spTree>
    <p:extLst>
      <p:ext uri="{BB962C8B-B14F-4D97-AF65-F5344CB8AC3E}">
        <p14:creationId xmlns:p14="http://schemas.microsoft.com/office/powerpoint/2010/main" val="19058871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8D49F0-ED4B-4456-8063-CE8E21F9DBA6}"/>
              </a:ext>
            </a:extLst>
          </p:cNvPr>
          <p:cNvSpPr/>
          <p:nvPr/>
        </p:nvSpPr>
        <p:spPr>
          <a:xfrm>
            <a:off x="0" y="1282700"/>
            <a:ext cx="8559800" cy="12319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WIOA Vision</a:t>
            </a:r>
            <a:endParaRPr lang="en-US" dirty="0"/>
          </a:p>
        </p:txBody>
      </p:sp>
      <p:sp>
        <p:nvSpPr>
          <p:cNvPr id="5" name="Content Placeholder 4"/>
          <p:cNvSpPr>
            <a:spLocks noGrp="1"/>
          </p:cNvSpPr>
          <p:nvPr>
            <p:ph idx="1"/>
          </p:nvPr>
        </p:nvSpPr>
        <p:spPr>
          <a:xfrm>
            <a:off x="345990" y="1155700"/>
            <a:ext cx="7850660" cy="5528619"/>
          </a:xfrm>
        </p:spPr>
        <p:txBody>
          <a:bodyPr>
            <a:noAutofit/>
          </a:bodyPr>
          <a:lstStyle/>
          <a:p>
            <a:pPr>
              <a:spcAft>
                <a:spcPts val="2400"/>
              </a:spcAft>
            </a:pPr>
            <a:r>
              <a:rPr lang="en-US" sz="2500" dirty="0"/>
              <a:t>The WIOA Vision TEGL states that the “revitalized workforce system” will be characterized by three critical hallmarks of excellence:</a:t>
            </a:r>
          </a:p>
          <a:p>
            <a:pPr lvl="1">
              <a:spcBef>
                <a:spcPts val="1800"/>
              </a:spcBef>
              <a:buFont typeface="+mj-lt"/>
              <a:buAutoNum type="arabicPeriod"/>
            </a:pPr>
            <a:r>
              <a:rPr lang="en-US" sz="2500" dirty="0"/>
              <a:t>The needs of business and workers drive workforce solutions;</a:t>
            </a:r>
          </a:p>
          <a:p>
            <a:pPr lvl="1">
              <a:spcBef>
                <a:spcPts val="1800"/>
              </a:spcBef>
              <a:buFont typeface="+mj-lt"/>
              <a:buAutoNum type="arabicPeriod"/>
            </a:pPr>
            <a:r>
              <a:rPr lang="en-US" sz="2500" dirty="0"/>
              <a:t>One-Stop Centers (or American Job Centers) provide excellent customer service to jobseekers and employers and focus on continuous improvement; and</a:t>
            </a:r>
          </a:p>
          <a:p>
            <a:pPr lvl="1">
              <a:spcBef>
                <a:spcPts val="1800"/>
              </a:spcBef>
              <a:buFont typeface="+mj-lt"/>
              <a:buAutoNum type="arabicPeriod"/>
            </a:pPr>
            <a:r>
              <a:rPr lang="en-US" sz="2500" dirty="0"/>
              <a:t>The workforce system supports strong regional economies and plays an active role in community and workforce development.</a:t>
            </a:r>
          </a:p>
        </p:txBody>
      </p:sp>
      <p:sp>
        <p:nvSpPr>
          <p:cNvPr id="3" name="Slide Number Placeholder 2">
            <a:extLst>
              <a:ext uri="{FF2B5EF4-FFF2-40B4-BE49-F238E27FC236}">
                <a16:creationId xmlns:a16="http://schemas.microsoft.com/office/drawing/2014/main" id="{CFAB486A-044A-4DB9-A8E8-35BC58AA98D4}"/>
              </a:ext>
            </a:extLst>
          </p:cNvPr>
          <p:cNvSpPr>
            <a:spLocks noGrp="1"/>
          </p:cNvSpPr>
          <p:nvPr>
            <p:ph type="sldNum" sz="quarter" idx="10"/>
          </p:nvPr>
        </p:nvSpPr>
        <p:spPr/>
        <p:txBody>
          <a:bodyPr/>
          <a:lstStyle/>
          <a:p>
            <a:fld id="{3C00E0C1-0C22-4652-BCFC-CCCFF73EC83E}" type="slidenum">
              <a:rPr lang="en-US" smtClean="0"/>
              <a:pPr/>
              <a:t>50</a:t>
            </a:fld>
            <a:endParaRPr lang="en-US" dirty="0"/>
          </a:p>
        </p:txBody>
      </p:sp>
    </p:spTree>
    <p:extLst>
      <p:ext uri="{BB962C8B-B14F-4D97-AF65-F5344CB8AC3E}">
        <p14:creationId xmlns:p14="http://schemas.microsoft.com/office/powerpoint/2010/main" val="32093411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1800" y="1235076"/>
            <a:ext cx="4629150" cy="4873625"/>
          </a:xfrm>
        </p:spPr>
        <p:txBody>
          <a:bodyPr>
            <a:normAutofit lnSpcReduction="10000"/>
          </a:bodyPr>
          <a:lstStyle/>
          <a:p>
            <a:endParaRPr lang="en-US" sz="1200" b="1" i="1" dirty="0"/>
          </a:p>
          <a:p>
            <a:r>
              <a:rPr lang="en-US" sz="2100" b="1" i="1" dirty="0"/>
              <a:t>Inspiring. </a:t>
            </a:r>
            <a:r>
              <a:rPr lang="en-US" sz="2100" dirty="0"/>
              <a:t>To all that will be involved in implementing it.</a:t>
            </a:r>
          </a:p>
          <a:p>
            <a:r>
              <a:rPr lang="en-US" sz="2100" b="1" i="1" dirty="0"/>
              <a:t>Strategically sound. </a:t>
            </a:r>
            <a:r>
              <a:rPr lang="en-US" sz="2100" dirty="0"/>
              <a:t>That is, we actually have a decent shot at making it happen.</a:t>
            </a:r>
          </a:p>
          <a:p>
            <a:r>
              <a:rPr lang="en-US" sz="2100" b="1" i="1" dirty="0"/>
              <a:t>Documented</a:t>
            </a:r>
            <a:r>
              <a:rPr lang="en-US" sz="2100" dirty="0"/>
              <a:t>. You really need to write your vision down to make it work.</a:t>
            </a:r>
          </a:p>
          <a:p>
            <a:r>
              <a:rPr lang="en-US" sz="2100" b="1" i="1" dirty="0"/>
              <a:t>Communicated. </a:t>
            </a:r>
            <a:r>
              <a:rPr lang="en-US" sz="2100" dirty="0"/>
              <a:t>Not only do you have to document your vision but if you want it to be effective, you actually have to tell people about it too.</a:t>
            </a:r>
          </a:p>
        </p:txBody>
      </p:sp>
      <p:sp>
        <p:nvSpPr>
          <p:cNvPr id="2" name="Title 1"/>
          <p:cNvSpPr>
            <a:spLocks noGrp="1"/>
          </p:cNvSpPr>
          <p:nvPr>
            <p:ph type="title"/>
          </p:nvPr>
        </p:nvSpPr>
        <p:spPr/>
        <p:txBody>
          <a:bodyPr/>
          <a:lstStyle/>
          <a:p>
            <a:r>
              <a:rPr lang="en-US" dirty="0"/>
              <a:t>A Vision Should Be…</a:t>
            </a:r>
          </a:p>
        </p:txBody>
      </p:sp>
      <p:sp>
        <p:nvSpPr>
          <p:cNvPr id="5" name="Text Placeholder 4">
            <a:extLst>
              <a:ext uri="{FF2B5EF4-FFF2-40B4-BE49-F238E27FC236}">
                <a16:creationId xmlns:a16="http://schemas.microsoft.com/office/drawing/2014/main" id="{9048EF58-4794-4528-8DA4-FA79FCB0CF3C}"/>
              </a:ext>
            </a:extLst>
          </p:cNvPr>
          <p:cNvSpPr>
            <a:spLocks noGrp="1"/>
          </p:cNvSpPr>
          <p:nvPr>
            <p:ph type="body" sz="half" idx="10"/>
          </p:nvPr>
        </p:nvSpPr>
        <p:spPr>
          <a:xfrm>
            <a:off x="0" y="873211"/>
            <a:ext cx="3695700" cy="5113209"/>
          </a:xfrm>
        </p:spPr>
        <p:txBody>
          <a:bodyPr>
            <a:normAutofit/>
          </a:bodyPr>
          <a:lstStyle/>
          <a:p>
            <a:r>
              <a:rPr lang="en-US" sz="2800" dirty="0"/>
              <a:t>A </a:t>
            </a:r>
            <a:r>
              <a:rPr lang="en-US" sz="2800" b="1" dirty="0"/>
              <a:t>vision statement </a:t>
            </a:r>
            <a:r>
              <a:rPr lang="en-US" sz="2800" dirty="0"/>
              <a:t>is sometimes called a picture of your organization in the future; it is your inspiration and the framework for your strategic planning</a:t>
            </a:r>
          </a:p>
        </p:txBody>
      </p:sp>
      <p:sp>
        <p:nvSpPr>
          <p:cNvPr id="4" name="Slide Number Placeholder 3">
            <a:extLst>
              <a:ext uri="{FF2B5EF4-FFF2-40B4-BE49-F238E27FC236}">
                <a16:creationId xmlns:a16="http://schemas.microsoft.com/office/drawing/2014/main" id="{A1C98339-8F70-46FB-92D2-25812E67D82D}"/>
              </a:ext>
            </a:extLst>
          </p:cNvPr>
          <p:cNvSpPr>
            <a:spLocks noGrp="1"/>
          </p:cNvSpPr>
          <p:nvPr>
            <p:ph type="sldNum" sz="quarter" idx="12"/>
          </p:nvPr>
        </p:nvSpPr>
        <p:spPr/>
        <p:txBody>
          <a:bodyPr/>
          <a:lstStyle/>
          <a:p>
            <a:fld id="{3C00E0C1-0C22-4652-BCFC-CCCFF73EC83E}" type="slidenum">
              <a:rPr lang="en-US" smtClean="0"/>
              <a:pPr/>
              <a:t>51</a:t>
            </a:fld>
            <a:endParaRPr lang="en-US" dirty="0"/>
          </a:p>
        </p:txBody>
      </p:sp>
    </p:spTree>
    <p:extLst>
      <p:ext uri="{BB962C8B-B14F-4D97-AF65-F5344CB8AC3E}">
        <p14:creationId xmlns:p14="http://schemas.microsoft.com/office/powerpoint/2010/main" val="19620196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8065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Break</a:t>
            </a:r>
          </a:p>
        </p:txBody>
      </p:sp>
      <p:pic>
        <p:nvPicPr>
          <p:cNvPr id="4" name="Picture 4">
            <a:extLst>
              <a:ext uri="{FF2B5EF4-FFF2-40B4-BE49-F238E27FC236}">
                <a16:creationId xmlns:a16="http://schemas.microsoft.com/office/drawing/2014/main" id="{DDED8925-DB05-4E43-9550-8ABD8667221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083606" y="1969214"/>
            <a:ext cx="6473445" cy="4324261"/>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6148B0A8-B3D7-4197-AC67-8A2F2D2B59D6}"/>
              </a:ext>
            </a:extLst>
          </p:cNvPr>
          <p:cNvSpPr>
            <a:spLocks noGrp="1"/>
          </p:cNvSpPr>
          <p:nvPr>
            <p:ph type="sldNum" sz="quarter" idx="10"/>
          </p:nvPr>
        </p:nvSpPr>
        <p:spPr/>
        <p:txBody>
          <a:bodyPr/>
          <a:lstStyle/>
          <a:p>
            <a:fld id="{3C00E0C1-0C22-4652-BCFC-CCCFF73EC83E}" type="slidenum">
              <a:rPr lang="en-US" smtClean="0"/>
              <a:pPr/>
              <a:t>53</a:t>
            </a:fld>
            <a:endParaRPr lang="en-US" dirty="0"/>
          </a:p>
        </p:txBody>
      </p:sp>
    </p:spTree>
    <p:extLst>
      <p:ext uri="{BB962C8B-B14F-4D97-AF65-F5344CB8AC3E}">
        <p14:creationId xmlns:p14="http://schemas.microsoft.com/office/powerpoint/2010/main" val="1996570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7ADD1-FAFB-4712-9394-CB894A7EEC1A}"/>
              </a:ext>
            </a:extLst>
          </p:cNvPr>
          <p:cNvSpPr>
            <a:spLocks noGrp="1"/>
          </p:cNvSpPr>
          <p:nvPr>
            <p:ph type="title"/>
          </p:nvPr>
        </p:nvSpPr>
        <p:spPr/>
        <p:txBody>
          <a:bodyPr/>
          <a:lstStyle/>
          <a:p>
            <a:r>
              <a:rPr lang="en-US" dirty="0"/>
              <a:t>Setting Guiding Principles</a:t>
            </a:r>
          </a:p>
        </p:txBody>
      </p:sp>
      <p:pic>
        <p:nvPicPr>
          <p:cNvPr id="5" name="Content Placeholder 4">
            <a:extLst>
              <a:ext uri="{FF2B5EF4-FFF2-40B4-BE49-F238E27FC236}">
                <a16:creationId xmlns:a16="http://schemas.microsoft.com/office/drawing/2014/main" id="{A23BE30F-4D37-4B75-A30C-2194A16C72F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7121" y="1079500"/>
            <a:ext cx="7377295" cy="5114925"/>
          </a:xfrm>
          <a:prstGeom prst="rect">
            <a:avLst/>
          </a:prstGeom>
        </p:spPr>
      </p:pic>
      <p:sp>
        <p:nvSpPr>
          <p:cNvPr id="4" name="Slide Number Placeholder 3">
            <a:extLst>
              <a:ext uri="{FF2B5EF4-FFF2-40B4-BE49-F238E27FC236}">
                <a16:creationId xmlns:a16="http://schemas.microsoft.com/office/drawing/2014/main" id="{28B4C4CB-EFC6-4349-8DD8-64B23D693071}"/>
              </a:ext>
            </a:extLst>
          </p:cNvPr>
          <p:cNvSpPr>
            <a:spLocks noGrp="1"/>
          </p:cNvSpPr>
          <p:nvPr>
            <p:ph type="sldNum" sz="quarter" idx="10"/>
          </p:nvPr>
        </p:nvSpPr>
        <p:spPr/>
        <p:txBody>
          <a:bodyPr/>
          <a:lstStyle/>
          <a:p>
            <a:fld id="{3C00E0C1-0C22-4652-BCFC-CCCFF73EC83E}" type="slidenum">
              <a:rPr lang="en-US" smtClean="0"/>
              <a:pPr/>
              <a:t>54</a:t>
            </a:fld>
            <a:endParaRPr lang="en-US" dirty="0"/>
          </a:p>
        </p:txBody>
      </p:sp>
    </p:spTree>
    <p:extLst>
      <p:ext uri="{BB962C8B-B14F-4D97-AF65-F5344CB8AC3E}">
        <p14:creationId xmlns:p14="http://schemas.microsoft.com/office/powerpoint/2010/main" val="41332118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Guiding Principles…</a:t>
            </a:r>
          </a:p>
        </p:txBody>
      </p:sp>
      <p:sp>
        <p:nvSpPr>
          <p:cNvPr id="3" name="Content Placeholder 2"/>
          <p:cNvSpPr>
            <a:spLocks noGrp="1"/>
          </p:cNvSpPr>
          <p:nvPr>
            <p:ph idx="1"/>
          </p:nvPr>
        </p:nvSpPr>
        <p:spPr>
          <a:xfrm>
            <a:off x="394758" y="1285875"/>
            <a:ext cx="7850660" cy="5281232"/>
          </a:xfrm>
        </p:spPr>
        <p:txBody>
          <a:bodyPr>
            <a:normAutofit/>
          </a:bodyPr>
          <a:lstStyle/>
          <a:p>
            <a:pPr marL="0" indent="0">
              <a:buNone/>
            </a:pPr>
            <a:r>
              <a:rPr lang="en-US" sz="2400" b="1" dirty="0"/>
              <a:t>Guiding Principles </a:t>
            </a:r>
            <a:r>
              <a:rPr lang="en-US" sz="2400" dirty="0"/>
              <a:t>describe the organization’s beliefs and philosophy pertaining to quality assurance and performance improvement. The principles should guide what the organization does, why it does it and how.</a:t>
            </a:r>
          </a:p>
          <a:p>
            <a:pPr marL="0" indent="0">
              <a:buNone/>
            </a:pPr>
            <a:r>
              <a:rPr lang="en-US" sz="2400" b="1" i="1" dirty="0"/>
              <a:t>Examples:  </a:t>
            </a:r>
          </a:p>
          <a:p>
            <a:r>
              <a:rPr lang="en-US" sz="2400" dirty="0"/>
              <a:t>Exceed customer expectations.</a:t>
            </a:r>
          </a:p>
          <a:p>
            <a:r>
              <a:rPr lang="en-US" sz="2400" dirty="0"/>
              <a:t>Our organization makes decisions based on data, which includes the input and experience of staff, customers, service providers, partner agencies and other stakeholders.</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405521" y="2251667"/>
            <a:ext cx="2151530" cy="1908313"/>
          </a:xfrm>
          <a:prstGeom prst="rect">
            <a:avLst/>
          </a:prstGeom>
          <a:effectLst>
            <a:softEdge rad="317500"/>
          </a:effectLst>
        </p:spPr>
      </p:pic>
      <p:sp>
        <p:nvSpPr>
          <p:cNvPr id="5" name="Slide Number Placeholder 4">
            <a:extLst>
              <a:ext uri="{FF2B5EF4-FFF2-40B4-BE49-F238E27FC236}">
                <a16:creationId xmlns:a16="http://schemas.microsoft.com/office/drawing/2014/main" id="{76CCA11B-F1E2-43C6-99A7-4ECE1092CBF6}"/>
              </a:ext>
            </a:extLst>
          </p:cNvPr>
          <p:cNvSpPr>
            <a:spLocks noGrp="1"/>
          </p:cNvSpPr>
          <p:nvPr>
            <p:ph type="sldNum" sz="quarter" idx="10"/>
          </p:nvPr>
        </p:nvSpPr>
        <p:spPr/>
        <p:txBody>
          <a:bodyPr/>
          <a:lstStyle/>
          <a:p>
            <a:fld id="{3C00E0C1-0C22-4652-BCFC-CCCFF73EC83E}" type="slidenum">
              <a:rPr lang="en-US" smtClean="0"/>
              <a:pPr/>
              <a:t>55</a:t>
            </a:fld>
            <a:endParaRPr lang="en-US" dirty="0"/>
          </a:p>
        </p:txBody>
      </p:sp>
    </p:spTree>
    <p:extLst>
      <p:ext uri="{BB962C8B-B14F-4D97-AF65-F5344CB8AC3E}">
        <p14:creationId xmlns:p14="http://schemas.microsoft.com/office/powerpoint/2010/main" val="2182253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Brainstorm Guiding Principles</a:t>
            </a:r>
          </a:p>
        </p:txBody>
      </p:sp>
      <p:sp>
        <p:nvSpPr>
          <p:cNvPr id="3" name="Content Placeholder 2"/>
          <p:cNvSpPr>
            <a:spLocks noGrp="1"/>
          </p:cNvSpPr>
          <p:nvPr>
            <p:ph idx="1"/>
          </p:nvPr>
        </p:nvSpPr>
        <p:spPr/>
        <p:txBody>
          <a:bodyPr>
            <a:normAutofit/>
          </a:bodyPr>
          <a:lstStyle/>
          <a:p>
            <a:r>
              <a:rPr lang="en-US" sz="2400" dirty="0"/>
              <a:t>What values are most important to you as you continue integrating the Idaho Workforce Development System?</a:t>
            </a:r>
          </a:p>
          <a:p>
            <a:r>
              <a:rPr lang="en-US" sz="2400" dirty="0"/>
              <a:t>How will you interact with your stakeholders (think about individual and business customers, opportunity youth, employees, vendors, the communities you work in and with and partner agencies)?</a:t>
            </a:r>
          </a:p>
          <a:p>
            <a:r>
              <a:rPr lang="en-US" sz="2400" dirty="0"/>
              <a:t>What barriers or obstacles are standing </a:t>
            </a:r>
            <a:br>
              <a:rPr lang="en-US" sz="2400" dirty="0"/>
            </a:br>
            <a:r>
              <a:rPr lang="en-US" sz="2400" dirty="0"/>
              <a:t>in the way of achieving our vision?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5451" y="4005811"/>
            <a:ext cx="2906464" cy="2543156"/>
          </a:xfrm>
          <a:prstGeom prst="rect">
            <a:avLst/>
          </a:prstGeom>
        </p:spPr>
      </p:pic>
      <p:sp>
        <p:nvSpPr>
          <p:cNvPr id="5" name="Slide Number Placeholder 4">
            <a:extLst>
              <a:ext uri="{FF2B5EF4-FFF2-40B4-BE49-F238E27FC236}">
                <a16:creationId xmlns:a16="http://schemas.microsoft.com/office/drawing/2014/main" id="{DE1B642D-9F1D-40FE-97C3-C197DF3D1F97}"/>
              </a:ext>
            </a:extLst>
          </p:cNvPr>
          <p:cNvSpPr>
            <a:spLocks noGrp="1"/>
          </p:cNvSpPr>
          <p:nvPr>
            <p:ph type="sldNum" sz="quarter" idx="10"/>
          </p:nvPr>
        </p:nvSpPr>
        <p:spPr/>
        <p:txBody>
          <a:bodyPr/>
          <a:lstStyle/>
          <a:p>
            <a:fld id="{3C00E0C1-0C22-4652-BCFC-CCCFF73EC83E}" type="slidenum">
              <a:rPr lang="en-US" smtClean="0"/>
              <a:pPr/>
              <a:t>56</a:t>
            </a:fld>
            <a:endParaRPr lang="en-US" dirty="0"/>
          </a:p>
        </p:txBody>
      </p:sp>
    </p:spTree>
    <p:extLst>
      <p:ext uri="{BB962C8B-B14F-4D97-AF65-F5344CB8AC3E}">
        <p14:creationId xmlns:p14="http://schemas.microsoft.com/office/powerpoint/2010/main" val="34793241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Exercise Instructions</a:t>
            </a:r>
          </a:p>
        </p:txBody>
      </p:sp>
      <p:sp>
        <p:nvSpPr>
          <p:cNvPr id="3" name="Content Placeholder 2"/>
          <p:cNvSpPr>
            <a:spLocks noGrp="1"/>
          </p:cNvSpPr>
          <p:nvPr>
            <p:ph idx="1"/>
          </p:nvPr>
        </p:nvSpPr>
        <p:spPr>
          <a:xfrm>
            <a:off x="457200" y="1024467"/>
            <a:ext cx="8229600" cy="5266266"/>
          </a:xfrm>
        </p:spPr>
        <p:txBody>
          <a:bodyPr>
            <a:normAutofit fontScale="85000" lnSpcReduction="20000"/>
          </a:bodyPr>
          <a:lstStyle/>
          <a:p>
            <a:r>
              <a:rPr lang="en-US" sz="2400" dirty="0"/>
              <a:t>At your tables, use post-it notes to capture your individual responses to each question:</a:t>
            </a:r>
          </a:p>
          <a:p>
            <a:pPr lvl="1"/>
            <a:r>
              <a:rPr lang="en-US" sz="2200" dirty="0"/>
              <a:t>What values are most important to you as you continue integrating the Idaho Workforce Development System?</a:t>
            </a:r>
          </a:p>
          <a:p>
            <a:pPr lvl="1"/>
            <a:r>
              <a:rPr lang="en-US" sz="2200" dirty="0"/>
              <a:t>How will you interact with your stakeholders (think about individual and business customers, opportunity youth, employees, vendors, the communities you work in and with and partner agencies)?</a:t>
            </a:r>
          </a:p>
          <a:p>
            <a:pPr lvl="1"/>
            <a:r>
              <a:rPr lang="en-US" sz="2200" dirty="0"/>
              <a:t>What barriers or obstacles are standing in the way of achieving our vision?</a:t>
            </a:r>
          </a:p>
          <a:p>
            <a:r>
              <a:rPr lang="en-US" sz="2400" dirty="0"/>
              <a:t>When done, take your post-it notes to the flip charts assigned for each question and place them there</a:t>
            </a:r>
          </a:p>
          <a:p>
            <a:r>
              <a:rPr lang="en-US" sz="2400" dirty="0"/>
              <a:t>You will then be assigned to one of the questions to organize post-its by themes </a:t>
            </a:r>
          </a:p>
          <a:p>
            <a:r>
              <a:rPr lang="en-US" sz="2400" dirty="0"/>
              <a:t>Identify a reporter to share the major themes</a:t>
            </a:r>
          </a:p>
          <a:p>
            <a:r>
              <a:rPr lang="en-US" sz="2400" dirty="0"/>
              <a:t>Timing:</a:t>
            </a:r>
          </a:p>
          <a:p>
            <a:pPr lvl="1"/>
            <a:r>
              <a:rPr lang="en-US" sz="2200" dirty="0"/>
              <a:t>~5 minutes for individual reflection</a:t>
            </a:r>
          </a:p>
          <a:p>
            <a:pPr lvl="1"/>
            <a:r>
              <a:rPr lang="en-US" sz="2200" dirty="0"/>
              <a:t>~3 minutes to post responses</a:t>
            </a:r>
          </a:p>
          <a:p>
            <a:pPr lvl="1"/>
            <a:r>
              <a:rPr lang="en-US" sz="2200" dirty="0"/>
              <a:t>~10 minutes to discuss and organize major themes</a:t>
            </a:r>
          </a:p>
          <a:p>
            <a:pPr lvl="1"/>
            <a:r>
              <a:rPr lang="en-US" sz="2200" dirty="0"/>
              <a:t>~15 minutes for report-outs</a:t>
            </a:r>
          </a:p>
        </p:txBody>
      </p:sp>
      <p:sp>
        <p:nvSpPr>
          <p:cNvPr id="4" name="Slide Number Placeholder 3">
            <a:extLst>
              <a:ext uri="{FF2B5EF4-FFF2-40B4-BE49-F238E27FC236}">
                <a16:creationId xmlns:a16="http://schemas.microsoft.com/office/drawing/2014/main" id="{832A82CB-4DF6-416A-8DC1-DC289ED5EFF2}"/>
              </a:ext>
            </a:extLst>
          </p:cNvPr>
          <p:cNvSpPr>
            <a:spLocks noGrp="1"/>
          </p:cNvSpPr>
          <p:nvPr>
            <p:ph type="sldNum" sz="quarter" idx="10"/>
          </p:nvPr>
        </p:nvSpPr>
        <p:spPr/>
        <p:txBody>
          <a:bodyPr/>
          <a:lstStyle/>
          <a:p>
            <a:fld id="{3C00E0C1-0C22-4652-BCFC-CCCFF73EC83E}" type="slidenum">
              <a:rPr lang="en-US" smtClean="0"/>
              <a:pPr/>
              <a:t>57</a:t>
            </a:fld>
            <a:endParaRPr lang="en-US" dirty="0"/>
          </a:p>
        </p:txBody>
      </p:sp>
      <p:pic>
        <p:nvPicPr>
          <p:cNvPr id="7" name="Picture 6">
            <a:extLst>
              <a:ext uri="{FF2B5EF4-FFF2-40B4-BE49-F238E27FC236}">
                <a16:creationId xmlns:a16="http://schemas.microsoft.com/office/drawing/2014/main" id="{FA672766-B7D0-4EB7-B7E9-D3ECD3214AEF}"/>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5819775" y="4819650"/>
            <a:ext cx="2737276" cy="771525"/>
          </a:xfrm>
          <a:prstGeom prst="rect">
            <a:avLst/>
          </a:prstGeom>
        </p:spPr>
      </p:pic>
    </p:spTree>
    <p:extLst>
      <p:ext uri="{BB962C8B-B14F-4D97-AF65-F5344CB8AC3E}">
        <p14:creationId xmlns:p14="http://schemas.microsoft.com/office/powerpoint/2010/main" val="12631090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C0978-91C9-45C1-81D0-1937F28CBE30}"/>
              </a:ext>
            </a:extLst>
          </p:cNvPr>
          <p:cNvSpPr>
            <a:spLocks noGrp="1"/>
          </p:cNvSpPr>
          <p:nvPr>
            <p:ph type="title"/>
          </p:nvPr>
        </p:nvSpPr>
        <p:spPr/>
        <p:txBody>
          <a:bodyPr/>
          <a:lstStyle/>
          <a:p>
            <a:r>
              <a:rPr lang="en-US" dirty="0"/>
              <a:t>Possible Guiding Principles</a:t>
            </a:r>
          </a:p>
        </p:txBody>
      </p:sp>
      <p:sp>
        <p:nvSpPr>
          <p:cNvPr id="3" name="Content Placeholder 2">
            <a:extLst>
              <a:ext uri="{FF2B5EF4-FFF2-40B4-BE49-F238E27FC236}">
                <a16:creationId xmlns:a16="http://schemas.microsoft.com/office/drawing/2014/main" id="{9FE7DCC3-4DE9-4180-B763-1BEB52B708CF}"/>
              </a:ext>
            </a:extLst>
          </p:cNvPr>
          <p:cNvSpPr>
            <a:spLocks noGrp="1"/>
          </p:cNvSpPr>
          <p:nvPr>
            <p:ph idx="1"/>
          </p:nvPr>
        </p:nvSpPr>
        <p:spPr/>
        <p:txBody>
          <a:bodyPr>
            <a:normAutofit/>
          </a:bodyPr>
          <a:lstStyle/>
          <a:p>
            <a:pPr lvl="0"/>
            <a:r>
              <a:rPr lang="en-US" dirty="0"/>
              <a:t>The client's needs/goals are central with different programs providing services in a collaborative way </a:t>
            </a:r>
          </a:p>
          <a:p>
            <a:pPr lvl="0"/>
            <a:r>
              <a:rPr lang="en-US" dirty="0"/>
              <a:t>Policies support customer centered service delivery</a:t>
            </a:r>
          </a:p>
          <a:p>
            <a:pPr lvl="0"/>
            <a:r>
              <a:rPr lang="en-US" dirty="0"/>
              <a:t>Funding is maximized and blended/braided so that clients receive all eligible services</a:t>
            </a:r>
          </a:p>
          <a:p>
            <a:r>
              <a:rPr lang="en-US" dirty="0"/>
              <a:t>Support integrated customer flow in AJCs with seamless movement across partners from intake to service delivery to placement</a:t>
            </a:r>
          </a:p>
        </p:txBody>
      </p:sp>
      <p:sp>
        <p:nvSpPr>
          <p:cNvPr id="4" name="Slide Number Placeholder 3">
            <a:extLst>
              <a:ext uri="{FF2B5EF4-FFF2-40B4-BE49-F238E27FC236}">
                <a16:creationId xmlns:a16="http://schemas.microsoft.com/office/drawing/2014/main" id="{B76DE6F5-8617-4500-846A-47D345F5B698}"/>
              </a:ext>
            </a:extLst>
          </p:cNvPr>
          <p:cNvSpPr>
            <a:spLocks noGrp="1"/>
          </p:cNvSpPr>
          <p:nvPr>
            <p:ph type="sldNum" sz="quarter" idx="10"/>
          </p:nvPr>
        </p:nvSpPr>
        <p:spPr/>
        <p:txBody>
          <a:bodyPr/>
          <a:lstStyle/>
          <a:p>
            <a:fld id="{3C00E0C1-0C22-4652-BCFC-CCCFF73EC83E}" type="slidenum">
              <a:rPr lang="en-US" smtClean="0"/>
              <a:pPr/>
              <a:t>58</a:t>
            </a:fld>
            <a:endParaRPr lang="en-US" dirty="0"/>
          </a:p>
        </p:txBody>
      </p:sp>
    </p:spTree>
    <p:extLst>
      <p:ext uri="{BB962C8B-B14F-4D97-AF65-F5344CB8AC3E}">
        <p14:creationId xmlns:p14="http://schemas.microsoft.com/office/powerpoint/2010/main" val="15373623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1237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0604" y="2541401"/>
            <a:ext cx="8341432" cy="383266"/>
          </a:xfrm>
          <a:prstGeom prst="rect">
            <a:avLst/>
          </a:prstGeom>
          <a:solidFill>
            <a:srgbClr val="0070C0"/>
          </a:solidFill>
          <a:ln>
            <a:noFill/>
          </a:ln>
          <a:effectLst/>
          <a:scene3d>
            <a:camera prst="orthographicFront">
              <a:rot lat="0" lon="0" rev="0"/>
            </a:camera>
            <a:lightRig rig="soft" dir="t">
              <a:rot lat="0" lon="0" rev="0"/>
            </a:lightRig>
          </a:scene3d>
          <a:sp3d prstMaterial="matte">
            <a:bevelT w="63500" h="63500" prst="artDeco"/>
            <a:contourClr>
              <a:srgbClr val="FFFFFF"/>
            </a:contourClr>
          </a:sp3d>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sp>
        <p:nvSpPr>
          <p:cNvPr id="2" name="Title 1"/>
          <p:cNvSpPr>
            <a:spLocks noGrp="1"/>
          </p:cNvSpPr>
          <p:nvPr>
            <p:ph type="title"/>
          </p:nvPr>
        </p:nvSpPr>
        <p:spPr/>
        <p:txBody>
          <a:bodyPr/>
          <a:lstStyle/>
          <a:p>
            <a:r>
              <a:rPr lang="en-US" dirty="0"/>
              <a:t>Vision</a:t>
            </a:r>
          </a:p>
        </p:txBody>
      </p:sp>
      <p:sp>
        <p:nvSpPr>
          <p:cNvPr id="3" name="Content Placeholder 2"/>
          <p:cNvSpPr>
            <a:spLocks noGrp="1"/>
          </p:cNvSpPr>
          <p:nvPr>
            <p:ph idx="1"/>
          </p:nvPr>
        </p:nvSpPr>
        <p:spPr/>
        <p:txBody>
          <a:bodyPr>
            <a:normAutofit fontScale="92500" lnSpcReduction="20000"/>
          </a:bodyPr>
          <a:lstStyle/>
          <a:p>
            <a:pPr marL="0" lvl="0" indent="0">
              <a:lnSpc>
                <a:spcPct val="100000"/>
              </a:lnSpc>
              <a:spcBef>
                <a:spcPts val="0"/>
              </a:spcBef>
              <a:buNone/>
            </a:pPr>
            <a:r>
              <a:rPr lang="en-US" dirty="0"/>
              <a:t>To achieve and maintain an integrated, job-driven workforce system that links our diverse, talented workforce to our nation’s businesses and improves the quality of life for our citizens. </a:t>
            </a:r>
          </a:p>
          <a:p>
            <a:pPr marL="0" lvl="0" indent="0">
              <a:spcBef>
                <a:spcPts val="1800"/>
              </a:spcBef>
              <a:spcAft>
                <a:spcPts val="1800"/>
              </a:spcAft>
              <a:buNone/>
            </a:pPr>
            <a:r>
              <a:rPr lang="en-US" dirty="0">
                <a:solidFill>
                  <a:schemeClr val="bg1"/>
                </a:solidFill>
              </a:rPr>
              <a:t>Based on three key pillars of our system:</a:t>
            </a:r>
          </a:p>
          <a:p>
            <a:pPr>
              <a:lnSpc>
                <a:spcPct val="100000"/>
              </a:lnSpc>
              <a:spcBef>
                <a:spcPts val="600"/>
              </a:spcBef>
              <a:spcAft>
                <a:spcPts val="600"/>
              </a:spcAft>
            </a:pPr>
            <a:r>
              <a:rPr lang="en-US" dirty="0"/>
              <a:t>The needs of business and workers drive workforce solutions;</a:t>
            </a:r>
          </a:p>
          <a:p>
            <a:pPr>
              <a:lnSpc>
                <a:spcPct val="100000"/>
              </a:lnSpc>
              <a:spcBef>
                <a:spcPts val="600"/>
              </a:spcBef>
              <a:spcAft>
                <a:spcPts val="600"/>
              </a:spcAft>
            </a:pPr>
            <a:r>
              <a:rPr lang="en-US" dirty="0">
                <a:highlight>
                  <a:srgbClr val="FFFF00"/>
                </a:highlight>
              </a:rPr>
              <a:t>One-Stop Centers provide excellent customer service to job seekers and employers and focus on continuous improvement; and</a:t>
            </a:r>
          </a:p>
          <a:p>
            <a:pPr>
              <a:lnSpc>
                <a:spcPct val="100000"/>
              </a:lnSpc>
              <a:spcBef>
                <a:spcPts val="600"/>
              </a:spcBef>
              <a:spcAft>
                <a:spcPts val="600"/>
              </a:spcAft>
            </a:pPr>
            <a:r>
              <a:rPr lang="en-US" dirty="0"/>
              <a:t>The workforce system supports strong regional economies and plays an active role in community and workforce development.</a:t>
            </a:r>
          </a:p>
          <a:p>
            <a:pPr lvl="0"/>
            <a:endParaRPr lang="en-US" dirty="0"/>
          </a:p>
          <a:p>
            <a:endParaRPr lang="en-US" dirty="0"/>
          </a:p>
        </p:txBody>
      </p:sp>
      <p:sp>
        <p:nvSpPr>
          <p:cNvPr id="4" name="Slide Number Placeholder 3">
            <a:extLst>
              <a:ext uri="{FF2B5EF4-FFF2-40B4-BE49-F238E27FC236}">
                <a16:creationId xmlns:a16="http://schemas.microsoft.com/office/drawing/2014/main" id="{F86D1E19-5C5D-41C2-A2D8-256C0195F46D}"/>
              </a:ext>
            </a:extLst>
          </p:cNvPr>
          <p:cNvSpPr>
            <a:spLocks noGrp="1"/>
          </p:cNvSpPr>
          <p:nvPr>
            <p:ph type="sldNum" sz="quarter" idx="10"/>
          </p:nvPr>
        </p:nvSpPr>
        <p:spPr/>
        <p:txBody>
          <a:bodyPr/>
          <a:lstStyle/>
          <a:p>
            <a:fld id="{3C00E0C1-0C22-4652-BCFC-CCCFF73EC83E}" type="slidenum">
              <a:rPr lang="en-US" smtClean="0"/>
              <a:pPr/>
              <a:t>6</a:t>
            </a:fld>
            <a:endParaRPr lang="en-US" dirty="0"/>
          </a:p>
        </p:txBody>
      </p:sp>
      <p:pic>
        <p:nvPicPr>
          <p:cNvPr id="7" name="Picture 6">
            <a:extLst>
              <a:ext uri="{FF2B5EF4-FFF2-40B4-BE49-F238E27FC236}">
                <a16:creationId xmlns:a16="http://schemas.microsoft.com/office/drawing/2014/main" id="{FFD86A7E-241F-422A-B0BB-EA221A9E6F3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34152" y="333375"/>
            <a:ext cx="1663858" cy="1114785"/>
          </a:xfrm>
          <a:prstGeom prst="rect">
            <a:avLst/>
          </a:prstGeom>
        </p:spPr>
      </p:pic>
    </p:spTree>
    <p:extLst>
      <p:ext uri="{BB962C8B-B14F-4D97-AF65-F5344CB8AC3E}">
        <p14:creationId xmlns:p14="http://schemas.microsoft.com/office/powerpoint/2010/main" val="14258407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47C69-2ADB-43C1-B36A-5FAF576B8C2E}"/>
              </a:ext>
            </a:extLst>
          </p:cNvPr>
          <p:cNvSpPr>
            <a:spLocks noGrp="1"/>
          </p:cNvSpPr>
          <p:nvPr>
            <p:ph type="title"/>
          </p:nvPr>
        </p:nvSpPr>
        <p:spPr/>
        <p:txBody>
          <a:bodyPr/>
          <a:lstStyle/>
          <a:p>
            <a:r>
              <a:rPr lang="en-US" dirty="0"/>
              <a:t>Key Considerations for Continuous Improvement</a:t>
            </a:r>
          </a:p>
        </p:txBody>
      </p:sp>
      <p:sp>
        <p:nvSpPr>
          <p:cNvPr id="3" name="Content Placeholder 2">
            <a:extLst>
              <a:ext uri="{FF2B5EF4-FFF2-40B4-BE49-F238E27FC236}">
                <a16:creationId xmlns:a16="http://schemas.microsoft.com/office/drawing/2014/main" id="{9001239F-DA59-4E99-9F87-24C4CEDD793C}"/>
              </a:ext>
            </a:extLst>
          </p:cNvPr>
          <p:cNvSpPr>
            <a:spLocks noGrp="1"/>
          </p:cNvSpPr>
          <p:nvPr>
            <p:ph idx="1"/>
          </p:nvPr>
        </p:nvSpPr>
        <p:spPr>
          <a:xfrm>
            <a:off x="345990" y="1200151"/>
            <a:ext cx="7850660" cy="4976812"/>
          </a:xfrm>
        </p:spPr>
        <p:txBody>
          <a:bodyPr/>
          <a:lstStyle/>
          <a:p>
            <a:r>
              <a:rPr lang="en-US" dirty="0"/>
              <a:t>Professional Development</a:t>
            </a:r>
          </a:p>
          <a:p>
            <a:r>
              <a:rPr lang="en-US" dirty="0"/>
              <a:t>Focus on measures</a:t>
            </a:r>
          </a:p>
          <a:p>
            <a:endParaRPr lang="en-US" dirty="0"/>
          </a:p>
        </p:txBody>
      </p:sp>
      <p:sp>
        <p:nvSpPr>
          <p:cNvPr id="4" name="Slide Number Placeholder 3">
            <a:extLst>
              <a:ext uri="{FF2B5EF4-FFF2-40B4-BE49-F238E27FC236}">
                <a16:creationId xmlns:a16="http://schemas.microsoft.com/office/drawing/2014/main" id="{4275AE76-2F66-43AA-B3E4-308FBDF1D0BE}"/>
              </a:ext>
            </a:extLst>
          </p:cNvPr>
          <p:cNvSpPr>
            <a:spLocks noGrp="1"/>
          </p:cNvSpPr>
          <p:nvPr>
            <p:ph type="sldNum" sz="quarter" idx="10"/>
          </p:nvPr>
        </p:nvSpPr>
        <p:spPr/>
        <p:txBody>
          <a:bodyPr/>
          <a:lstStyle/>
          <a:p>
            <a:fld id="{3C00E0C1-0C22-4652-BCFC-CCCFF73EC83E}" type="slidenum">
              <a:rPr lang="en-US" smtClean="0"/>
              <a:pPr/>
              <a:t>60</a:t>
            </a:fld>
            <a:endParaRPr lang="en-US" dirty="0"/>
          </a:p>
        </p:txBody>
      </p:sp>
      <p:pic>
        <p:nvPicPr>
          <p:cNvPr id="6" name="Picture 5">
            <a:extLst>
              <a:ext uri="{FF2B5EF4-FFF2-40B4-BE49-F238E27FC236}">
                <a16:creationId xmlns:a16="http://schemas.microsoft.com/office/drawing/2014/main" id="{D74BC8AB-4FF9-471F-9361-651461BFFD1B}"/>
              </a:ext>
            </a:extLst>
          </p:cNvPr>
          <p:cNvPicPr>
            <a:picLocks noChangeAspect="1"/>
          </p:cNvPicPr>
          <p:nvPr/>
        </p:nvPicPr>
        <p:blipFill>
          <a:blip r:embed="rId3">
            <a:clrChange>
              <a:clrFrom>
                <a:srgbClr val="E5E5E5"/>
              </a:clrFrom>
              <a:clrTo>
                <a:srgbClr val="E5E5E5">
                  <a:alpha val="0"/>
                </a:srgbClr>
              </a:clrTo>
            </a:clrChange>
            <a:extLst>
              <a:ext uri="{28A0092B-C50C-407E-A947-70E740481C1C}">
                <a14:useLocalDpi xmlns:a14="http://schemas.microsoft.com/office/drawing/2010/main" val="0"/>
              </a:ext>
            </a:extLst>
          </a:blip>
          <a:stretch>
            <a:fillRect/>
          </a:stretch>
        </p:blipFill>
        <p:spPr>
          <a:xfrm>
            <a:off x="2185842" y="3085337"/>
            <a:ext cx="4772315" cy="2686813"/>
          </a:xfrm>
          <a:prstGeom prst="rect">
            <a:avLst/>
          </a:prstGeom>
        </p:spPr>
      </p:pic>
    </p:spTree>
    <p:extLst>
      <p:ext uri="{BB962C8B-B14F-4D97-AF65-F5344CB8AC3E}">
        <p14:creationId xmlns:p14="http://schemas.microsoft.com/office/powerpoint/2010/main" val="1017364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1AFB0-AAF2-4A61-94E4-75F8CDA43342}"/>
              </a:ext>
            </a:extLst>
          </p:cNvPr>
          <p:cNvSpPr>
            <a:spLocks noGrp="1"/>
          </p:cNvSpPr>
          <p:nvPr>
            <p:ph type="title"/>
          </p:nvPr>
        </p:nvSpPr>
        <p:spPr/>
        <p:txBody>
          <a:bodyPr/>
          <a:lstStyle/>
          <a:p>
            <a:r>
              <a:rPr lang="en-US" dirty="0"/>
              <a:t>Professional Development: Staff Competencies Needed</a:t>
            </a:r>
          </a:p>
        </p:txBody>
      </p:sp>
      <p:sp>
        <p:nvSpPr>
          <p:cNvPr id="3" name="Content Placeholder 2">
            <a:extLst>
              <a:ext uri="{FF2B5EF4-FFF2-40B4-BE49-F238E27FC236}">
                <a16:creationId xmlns:a16="http://schemas.microsoft.com/office/drawing/2014/main" id="{6A08BA35-4659-477F-95A7-E773B022C862}"/>
              </a:ext>
            </a:extLst>
          </p:cNvPr>
          <p:cNvSpPr>
            <a:spLocks noGrp="1"/>
          </p:cNvSpPr>
          <p:nvPr>
            <p:ph idx="1"/>
          </p:nvPr>
        </p:nvSpPr>
        <p:spPr/>
        <p:txBody>
          <a:bodyPr>
            <a:normAutofit fontScale="92500" lnSpcReduction="10000"/>
          </a:bodyPr>
          <a:lstStyle/>
          <a:p>
            <a:r>
              <a:rPr lang="en-US" dirty="0"/>
              <a:t>Business and economic development intelligence</a:t>
            </a:r>
          </a:p>
          <a:p>
            <a:r>
              <a:rPr lang="en-US" dirty="0"/>
              <a:t>Career development</a:t>
            </a:r>
          </a:p>
          <a:p>
            <a:r>
              <a:rPr lang="en-US" dirty="0"/>
              <a:t>Collaboration and problem solving</a:t>
            </a:r>
          </a:p>
          <a:p>
            <a:r>
              <a:rPr lang="en-US" dirty="0"/>
              <a:t>Customer service methodology</a:t>
            </a:r>
          </a:p>
          <a:p>
            <a:r>
              <a:rPr lang="en-US" dirty="0"/>
              <a:t>Diversity in workforce development</a:t>
            </a:r>
          </a:p>
          <a:p>
            <a:r>
              <a:rPr lang="en-US" dirty="0"/>
              <a:t>Labor market information and intelligence</a:t>
            </a:r>
          </a:p>
          <a:p>
            <a:r>
              <a:rPr lang="en-US" dirty="0"/>
              <a:t>Principles of communication</a:t>
            </a:r>
          </a:p>
          <a:p>
            <a:r>
              <a:rPr lang="en-US" dirty="0"/>
              <a:t>Program implementation principles and strategies</a:t>
            </a:r>
          </a:p>
          <a:p>
            <a:r>
              <a:rPr lang="en-US" dirty="0"/>
              <a:t>Workforce development structure, policies, and programs</a:t>
            </a:r>
          </a:p>
          <a:p>
            <a:endParaRPr lang="en-US" dirty="0"/>
          </a:p>
        </p:txBody>
      </p:sp>
      <p:sp>
        <p:nvSpPr>
          <p:cNvPr id="4" name="Slide Number Placeholder 3">
            <a:extLst>
              <a:ext uri="{FF2B5EF4-FFF2-40B4-BE49-F238E27FC236}">
                <a16:creationId xmlns:a16="http://schemas.microsoft.com/office/drawing/2014/main" id="{DC35E3CB-C0AC-4F67-A6A6-39E17CEF3C55}"/>
              </a:ext>
            </a:extLst>
          </p:cNvPr>
          <p:cNvSpPr>
            <a:spLocks noGrp="1"/>
          </p:cNvSpPr>
          <p:nvPr>
            <p:ph type="sldNum" sz="quarter" idx="10"/>
          </p:nvPr>
        </p:nvSpPr>
        <p:spPr/>
        <p:txBody>
          <a:bodyPr/>
          <a:lstStyle/>
          <a:p>
            <a:fld id="{3C00E0C1-0C22-4652-BCFC-CCCFF73EC83E}" type="slidenum">
              <a:rPr lang="en-US" smtClean="0"/>
              <a:pPr/>
              <a:t>61</a:t>
            </a:fld>
            <a:endParaRPr lang="en-US" dirty="0"/>
          </a:p>
        </p:txBody>
      </p:sp>
      <p:pic>
        <p:nvPicPr>
          <p:cNvPr id="8" name="Picture 7">
            <a:extLst>
              <a:ext uri="{FF2B5EF4-FFF2-40B4-BE49-F238E27FC236}">
                <a16:creationId xmlns:a16="http://schemas.microsoft.com/office/drawing/2014/main" id="{578E37A7-30C4-4648-BC8A-4B528E0DFC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8776" y="1639921"/>
            <a:ext cx="2708275" cy="2743061"/>
          </a:xfrm>
          <a:prstGeom prst="rect">
            <a:avLst/>
          </a:prstGeom>
        </p:spPr>
      </p:pic>
    </p:spTree>
    <p:extLst>
      <p:ext uri="{BB962C8B-B14F-4D97-AF65-F5344CB8AC3E}">
        <p14:creationId xmlns:p14="http://schemas.microsoft.com/office/powerpoint/2010/main" val="21859256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Staff Training: Building Capacity</a:t>
            </a:r>
          </a:p>
        </p:txBody>
      </p:sp>
      <p:sp>
        <p:nvSpPr>
          <p:cNvPr id="3" name="Content Placeholder 2"/>
          <p:cNvSpPr>
            <a:spLocks noGrp="1"/>
          </p:cNvSpPr>
          <p:nvPr>
            <p:ph idx="1"/>
          </p:nvPr>
        </p:nvSpPr>
        <p:spPr/>
        <p:txBody>
          <a:bodyPr>
            <a:normAutofit/>
          </a:bodyPr>
          <a:lstStyle/>
          <a:p>
            <a:pPr marL="0" indent="0">
              <a:buNone/>
            </a:pPr>
            <a:r>
              <a:rPr lang="en-US" sz="2800" dirty="0"/>
              <a:t>What seems to be working? </a:t>
            </a:r>
          </a:p>
          <a:p>
            <a:r>
              <a:rPr lang="en-US" sz="2800" dirty="0"/>
              <a:t>Around the workforce needs of target industries</a:t>
            </a:r>
          </a:p>
          <a:p>
            <a:pPr lvl="1"/>
            <a:r>
              <a:rPr lang="en-US" sz="2600" dirty="0"/>
              <a:t>Organizing by sector</a:t>
            </a:r>
          </a:p>
          <a:p>
            <a:r>
              <a:rPr lang="en-US" sz="2800" dirty="0"/>
              <a:t>Around needs for supporting pathways within key industries</a:t>
            </a:r>
          </a:p>
          <a:p>
            <a:r>
              <a:rPr lang="en-US" sz="2800" dirty="0"/>
              <a:t>Shifting from a case management to a career coaching model</a:t>
            </a:r>
          </a:p>
          <a:p>
            <a:pPr lvl="1"/>
            <a:r>
              <a:rPr lang="en-US" sz="2600" dirty="0"/>
              <a:t>Career development vs. job placement</a:t>
            </a:r>
          </a:p>
          <a:p>
            <a:pPr lvl="1"/>
            <a:r>
              <a:rPr lang="en-US" sz="2600" dirty="0"/>
              <a:t>Brokering services</a:t>
            </a:r>
          </a:p>
          <a:p>
            <a:pPr lvl="1"/>
            <a:r>
              <a:rPr lang="en-US" sz="2600" dirty="0"/>
              <a:t>Supported vs. “blind” referrals</a:t>
            </a:r>
          </a:p>
        </p:txBody>
      </p:sp>
      <p:sp>
        <p:nvSpPr>
          <p:cNvPr id="4" name="Slide Number Placeholder 3">
            <a:extLst>
              <a:ext uri="{FF2B5EF4-FFF2-40B4-BE49-F238E27FC236}">
                <a16:creationId xmlns:a16="http://schemas.microsoft.com/office/drawing/2014/main" id="{0AA43C3B-2122-455B-946F-323CB774F575}"/>
              </a:ext>
            </a:extLst>
          </p:cNvPr>
          <p:cNvSpPr>
            <a:spLocks noGrp="1"/>
          </p:cNvSpPr>
          <p:nvPr>
            <p:ph type="sldNum" sz="quarter" idx="10"/>
          </p:nvPr>
        </p:nvSpPr>
        <p:spPr/>
        <p:txBody>
          <a:bodyPr/>
          <a:lstStyle/>
          <a:p>
            <a:fld id="{3C00E0C1-0C22-4652-BCFC-CCCFF73EC83E}" type="slidenum">
              <a:rPr lang="en-US" smtClean="0"/>
              <a:pPr/>
              <a:t>62</a:t>
            </a:fld>
            <a:endParaRPr lang="en-US" dirty="0"/>
          </a:p>
        </p:txBody>
      </p:sp>
    </p:spTree>
    <p:extLst>
      <p:ext uri="{BB962C8B-B14F-4D97-AF65-F5344CB8AC3E}">
        <p14:creationId xmlns:p14="http://schemas.microsoft.com/office/powerpoint/2010/main" val="23085153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C96A6-DC3B-44DA-8026-2EAD61D14CC7}"/>
              </a:ext>
            </a:extLst>
          </p:cNvPr>
          <p:cNvSpPr>
            <a:spLocks noGrp="1"/>
          </p:cNvSpPr>
          <p:nvPr>
            <p:ph type="title"/>
          </p:nvPr>
        </p:nvSpPr>
        <p:spPr/>
        <p:txBody>
          <a:bodyPr/>
          <a:lstStyle/>
          <a:p>
            <a:r>
              <a:rPr lang="en-US" dirty="0"/>
              <a:t>Free Training for Case Managers</a:t>
            </a:r>
          </a:p>
        </p:txBody>
      </p:sp>
      <p:sp>
        <p:nvSpPr>
          <p:cNvPr id="3" name="Content Placeholder 2">
            <a:extLst>
              <a:ext uri="{FF2B5EF4-FFF2-40B4-BE49-F238E27FC236}">
                <a16:creationId xmlns:a16="http://schemas.microsoft.com/office/drawing/2014/main" id="{00C276E5-271A-4248-ACC6-7AC796E1A4DF}"/>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93F63921-41B4-4E9C-83CD-4E74E3F6A82D}"/>
              </a:ext>
            </a:extLst>
          </p:cNvPr>
          <p:cNvSpPr>
            <a:spLocks noGrp="1"/>
          </p:cNvSpPr>
          <p:nvPr>
            <p:ph type="sldNum" sz="quarter" idx="10"/>
          </p:nvPr>
        </p:nvSpPr>
        <p:spPr/>
        <p:txBody>
          <a:bodyPr/>
          <a:lstStyle/>
          <a:p>
            <a:fld id="{3C00E0C1-0C22-4652-BCFC-CCCFF73EC83E}" type="slidenum">
              <a:rPr lang="en-US" smtClean="0"/>
              <a:pPr/>
              <a:t>63</a:t>
            </a:fld>
            <a:endParaRPr lang="en-US" dirty="0"/>
          </a:p>
        </p:txBody>
      </p:sp>
      <p:pic>
        <p:nvPicPr>
          <p:cNvPr id="5" name="Picture 4">
            <a:extLst>
              <a:ext uri="{FF2B5EF4-FFF2-40B4-BE49-F238E27FC236}">
                <a16:creationId xmlns:a16="http://schemas.microsoft.com/office/drawing/2014/main" id="{AD7ABA74-6D85-4C2F-BE5E-998ECDB7471D}"/>
              </a:ext>
            </a:extLst>
          </p:cNvPr>
          <p:cNvPicPr>
            <a:picLocks noChangeAspect="1"/>
          </p:cNvPicPr>
          <p:nvPr/>
        </p:nvPicPr>
        <p:blipFill rotWithShape="1">
          <a:blip r:embed="rId3"/>
          <a:srcRect t="1" r="35000" b="12384"/>
          <a:stretch/>
        </p:blipFill>
        <p:spPr>
          <a:xfrm>
            <a:off x="282575" y="960641"/>
            <a:ext cx="7955350" cy="4716259"/>
          </a:xfrm>
          <a:prstGeom prst="rect">
            <a:avLst/>
          </a:prstGeom>
        </p:spPr>
      </p:pic>
      <p:sp>
        <p:nvSpPr>
          <p:cNvPr id="6" name="TextBox 5">
            <a:extLst>
              <a:ext uri="{FF2B5EF4-FFF2-40B4-BE49-F238E27FC236}">
                <a16:creationId xmlns:a16="http://schemas.microsoft.com/office/drawing/2014/main" id="{E8BCADE9-E31B-40AC-9181-E58AC68CEE0F}"/>
              </a:ext>
            </a:extLst>
          </p:cNvPr>
          <p:cNvSpPr txBox="1"/>
          <p:nvPr/>
        </p:nvSpPr>
        <p:spPr>
          <a:xfrm>
            <a:off x="282575" y="5770520"/>
            <a:ext cx="7955350" cy="877163"/>
          </a:xfrm>
          <a:prstGeom prst="rect">
            <a:avLst/>
          </a:prstGeom>
          <a:noFill/>
        </p:spPr>
        <p:txBody>
          <a:bodyPr wrap="square" rtlCol="0">
            <a:spAutoFit/>
          </a:bodyPr>
          <a:lstStyle/>
          <a:p>
            <a:r>
              <a:rPr lang="en-US" sz="1700" dirty="0"/>
              <a:t>https://www.workforcegps.org/events/2017/05/02/10/08/Region_1_Case_Counselor_Training-_Four_Indicators_of_Effective_Service_Delivery </a:t>
            </a:r>
          </a:p>
          <a:p>
            <a:endParaRPr lang="en-US" sz="1700" dirty="0"/>
          </a:p>
        </p:txBody>
      </p:sp>
    </p:spTree>
    <p:extLst>
      <p:ext uri="{BB962C8B-B14F-4D97-AF65-F5344CB8AC3E}">
        <p14:creationId xmlns:p14="http://schemas.microsoft.com/office/powerpoint/2010/main" val="561785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Impacts and Continuous Improvement: Beyond WIOA</a:t>
            </a:r>
          </a:p>
        </p:txBody>
      </p:sp>
      <p:sp>
        <p:nvSpPr>
          <p:cNvPr id="3" name="Content Placeholder 2"/>
          <p:cNvSpPr>
            <a:spLocks noGrp="1"/>
          </p:cNvSpPr>
          <p:nvPr>
            <p:ph idx="1"/>
          </p:nvPr>
        </p:nvSpPr>
        <p:spPr>
          <a:xfrm>
            <a:off x="405318" y="1352551"/>
            <a:ext cx="4873357" cy="4762904"/>
          </a:xfrm>
        </p:spPr>
        <p:txBody>
          <a:bodyPr>
            <a:noAutofit/>
          </a:bodyPr>
          <a:lstStyle/>
          <a:p>
            <a:r>
              <a:rPr lang="en-US" sz="2400" dirty="0"/>
              <a:t>What do customers want?  Ask.</a:t>
            </a:r>
          </a:p>
          <a:p>
            <a:pPr lvl="1"/>
            <a:r>
              <a:rPr lang="en-US" dirty="0">
                <a:latin typeface="+mn-lt"/>
              </a:rPr>
              <a:t>Not just WIOA performance measures</a:t>
            </a:r>
          </a:p>
          <a:p>
            <a:pPr>
              <a:spcBef>
                <a:spcPts val="2400"/>
              </a:spcBef>
            </a:pPr>
            <a:r>
              <a:rPr lang="en-US" sz="2400" dirty="0"/>
              <a:t>Long-view career development</a:t>
            </a:r>
          </a:p>
          <a:p>
            <a:pPr lvl="1"/>
            <a:r>
              <a:rPr lang="en-US" dirty="0">
                <a:latin typeface="+mn-lt"/>
              </a:rPr>
              <a:t>Short-, medium-, and long-term</a:t>
            </a:r>
          </a:p>
          <a:p>
            <a:pPr>
              <a:spcBef>
                <a:spcPts val="2400"/>
              </a:spcBef>
            </a:pPr>
            <a:r>
              <a:rPr lang="en-US" sz="2400" dirty="0"/>
              <a:t>Consider learnings from discretionary grants</a:t>
            </a:r>
          </a:p>
          <a:p>
            <a:pPr>
              <a:spcBef>
                <a:spcPts val="2400"/>
              </a:spcBef>
            </a:pPr>
            <a:r>
              <a:rPr lang="en-US" sz="2400" dirty="0"/>
              <a:t>Value/results delivered for customers: Let them define</a:t>
            </a:r>
          </a:p>
          <a:p>
            <a:pPr>
              <a:spcBef>
                <a:spcPts val="2400"/>
              </a:spcBef>
            </a:pPr>
            <a:endParaRPr lang="en-US" sz="2400" dirty="0"/>
          </a:p>
          <a:p>
            <a:pPr lvl="2"/>
            <a:endParaRPr lang="en-US" sz="2400" dirty="0">
              <a:latin typeface="+mn-lt"/>
            </a:endParaRPr>
          </a:p>
          <a:p>
            <a:pPr marL="914400" lvl="2" indent="0">
              <a:buNone/>
            </a:pPr>
            <a:endParaRPr lang="en-US" sz="2400" dirty="0">
              <a:latin typeface="+mn-lt"/>
            </a:endParaRPr>
          </a:p>
          <a:p>
            <a:pPr lvl="2"/>
            <a:endParaRPr lang="en-US" sz="2400" dirty="0">
              <a:latin typeface="+mn-lt"/>
            </a:endParaRPr>
          </a:p>
          <a:p>
            <a:endParaRPr lang="en-US" sz="2400" dirty="0"/>
          </a:p>
        </p:txBody>
      </p:sp>
      <p:grpSp>
        <p:nvGrpSpPr>
          <p:cNvPr id="6" name="Group 5"/>
          <p:cNvGrpSpPr/>
          <p:nvPr/>
        </p:nvGrpSpPr>
        <p:grpSpPr>
          <a:xfrm>
            <a:off x="5231051" y="1433116"/>
            <a:ext cx="3213392" cy="4762904"/>
            <a:chOff x="5278675" y="1053868"/>
            <a:chExt cx="3746167" cy="5170211"/>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5278675" y="4495801"/>
              <a:ext cx="3746167" cy="172827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8675" y="1053868"/>
              <a:ext cx="3746167" cy="4267200"/>
            </a:xfrm>
            <a:prstGeom prst="rect">
              <a:avLst/>
            </a:prstGeom>
          </p:spPr>
        </p:pic>
      </p:grpSp>
      <p:sp>
        <p:nvSpPr>
          <p:cNvPr id="7" name="Slide Number Placeholder 6">
            <a:extLst>
              <a:ext uri="{FF2B5EF4-FFF2-40B4-BE49-F238E27FC236}">
                <a16:creationId xmlns:a16="http://schemas.microsoft.com/office/drawing/2014/main" id="{62275F36-2EC0-418B-B40F-1936E1757AD3}"/>
              </a:ext>
            </a:extLst>
          </p:cNvPr>
          <p:cNvSpPr>
            <a:spLocks noGrp="1"/>
          </p:cNvSpPr>
          <p:nvPr>
            <p:ph type="sldNum" sz="quarter" idx="10"/>
          </p:nvPr>
        </p:nvSpPr>
        <p:spPr/>
        <p:txBody>
          <a:bodyPr/>
          <a:lstStyle/>
          <a:p>
            <a:fld id="{3C00E0C1-0C22-4652-BCFC-CCCFF73EC83E}" type="slidenum">
              <a:rPr lang="en-US" smtClean="0"/>
              <a:pPr/>
              <a:t>64</a:t>
            </a:fld>
            <a:endParaRPr lang="en-US" dirty="0"/>
          </a:p>
        </p:txBody>
      </p:sp>
    </p:spTree>
    <p:extLst>
      <p:ext uri="{BB962C8B-B14F-4D97-AF65-F5344CB8AC3E}">
        <p14:creationId xmlns:p14="http://schemas.microsoft.com/office/powerpoint/2010/main" val="13674652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3E145-B710-49F3-B31C-B3A3F1E792DD}"/>
              </a:ext>
            </a:extLst>
          </p:cNvPr>
          <p:cNvSpPr>
            <a:spLocks noGrp="1"/>
          </p:cNvSpPr>
          <p:nvPr>
            <p:ph type="title"/>
          </p:nvPr>
        </p:nvSpPr>
        <p:spPr/>
        <p:txBody>
          <a:bodyPr/>
          <a:lstStyle/>
          <a:p>
            <a:r>
              <a:rPr lang="en-US" dirty="0"/>
              <a:t>Change in Definition of “Continuous Improvement”</a:t>
            </a:r>
          </a:p>
        </p:txBody>
      </p:sp>
      <p:sp>
        <p:nvSpPr>
          <p:cNvPr id="4" name="Slide Number Placeholder 3">
            <a:extLst>
              <a:ext uri="{FF2B5EF4-FFF2-40B4-BE49-F238E27FC236}">
                <a16:creationId xmlns:a16="http://schemas.microsoft.com/office/drawing/2014/main" id="{13502483-27A7-4E9E-87F5-72D55BE06E3A}"/>
              </a:ext>
            </a:extLst>
          </p:cNvPr>
          <p:cNvSpPr>
            <a:spLocks noGrp="1"/>
          </p:cNvSpPr>
          <p:nvPr>
            <p:ph type="sldNum" sz="quarter" idx="10"/>
          </p:nvPr>
        </p:nvSpPr>
        <p:spPr/>
        <p:txBody>
          <a:bodyPr/>
          <a:lstStyle/>
          <a:p>
            <a:fld id="{3C00E0C1-0C22-4652-BCFC-CCCFF73EC83E}" type="slidenum">
              <a:rPr lang="en-US" smtClean="0"/>
              <a:pPr/>
              <a:t>65</a:t>
            </a:fld>
            <a:endParaRPr lang="en-US" dirty="0"/>
          </a:p>
        </p:txBody>
      </p:sp>
      <p:sp>
        <p:nvSpPr>
          <p:cNvPr id="5" name="Rectangle 4">
            <a:extLst>
              <a:ext uri="{FF2B5EF4-FFF2-40B4-BE49-F238E27FC236}">
                <a16:creationId xmlns:a16="http://schemas.microsoft.com/office/drawing/2014/main" id="{776316F6-FB97-4F68-8428-0C80C6329F38}"/>
              </a:ext>
            </a:extLst>
          </p:cNvPr>
          <p:cNvSpPr/>
          <p:nvPr/>
        </p:nvSpPr>
        <p:spPr>
          <a:xfrm>
            <a:off x="521975" y="1904724"/>
            <a:ext cx="7817476" cy="2185214"/>
          </a:xfrm>
          <a:prstGeom prst="rect">
            <a:avLst/>
          </a:prstGeom>
        </p:spPr>
        <p:txBody>
          <a:bodyPr wrap="square">
            <a:spAutoFit/>
          </a:bodyPr>
          <a:lstStyle/>
          <a:p>
            <a:r>
              <a:rPr lang="en-US" sz="3400" i="1" dirty="0"/>
              <a:t>Continuous improvement may reflect an increase in the level of performance, a </a:t>
            </a:r>
            <a:r>
              <a:rPr lang="en-US" sz="3400" b="1" i="1" dirty="0"/>
              <a:t>change in service strategy </a:t>
            </a:r>
            <a:r>
              <a:rPr lang="en-US" sz="3400" i="1" dirty="0"/>
              <a:t>and delivery, or a </a:t>
            </a:r>
            <a:r>
              <a:rPr lang="en-US" sz="3400" b="1" i="1" dirty="0"/>
              <a:t>change in the customers served</a:t>
            </a:r>
            <a:r>
              <a:rPr lang="en-US" sz="3400" i="1" dirty="0"/>
              <a:t>.</a:t>
            </a:r>
            <a:endParaRPr lang="en-US" sz="3400" i="1" dirty="0">
              <a:effectLst/>
            </a:endParaRPr>
          </a:p>
        </p:txBody>
      </p:sp>
    </p:spTree>
    <p:extLst>
      <p:ext uri="{BB962C8B-B14F-4D97-AF65-F5344CB8AC3E}">
        <p14:creationId xmlns:p14="http://schemas.microsoft.com/office/powerpoint/2010/main" val="152053042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46F1C-B3B8-49F5-927A-7DA2CC631017}"/>
              </a:ext>
            </a:extLst>
          </p:cNvPr>
          <p:cNvSpPr>
            <a:spLocks noGrp="1"/>
          </p:cNvSpPr>
          <p:nvPr>
            <p:ph type="title"/>
          </p:nvPr>
        </p:nvSpPr>
        <p:spPr/>
        <p:txBody>
          <a:bodyPr/>
          <a:lstStyle/>
          <a:p>
            <a:r>
              <a:rPr lang="en-US" dirty="0"/>
              <a:t>Resources</a:t>
            </a:r>
          </a:p>
        </p:txBody>
      </p:sp>
      <p:sp>
        <p:nvSpPr>
          <p:cNvPr id="4" name="Slide Number Placeholder 3">
            <a:extLst>
              <a:ext uri="{FF2B5EF4-FFF2-40B4-BE49-F238E27FC236}">
                <a16:creationId xmlns:a16="http://schemas.microsoft.com/office/drawing/2014/main" id="{BDA31B71-148B-4DA3-8A8A-C507D0B84815}"/>
              </a:ext>
            </a:extLst>
          </p:cNvPr>
          <p:cNvSpPr>
            <a:spLocks noGrp="1"/>
          </p:cNvSpPr>
          <p:nvPr>
            <p:ph type="sldNum" sz="quarter" idx="10"/>
          </p:nvPr>
        </p:nvSpPr>
        <p:spPr/>
        <p:txBody>
          <a:bodyPr/>
          <a:lstStyle/>
          <a:p>
            <a:fld id="{3C00E0C1-0C22-4652-BCFC-CCCFF73EC83E}" type="slidenum">
              <a:rPr lang="en-US" smtClean="0"/>
              <a:pPr/>
              <a:t>66</a:t>
            </a:fld>
            <a:endParaRPr lang="en-US" dirty="0"/>
          </a:p>
        </p:txBody>
      </p:sp>
      <p:sp>
        <p:nvSpPr>
          <p:cNvPr id="5" name="Content Placeholder 3">
            <a:extLst>
              <a:ext uri="{FF2B5EF4-FFF2-40B4-BE49-F238E27FC236}">
                <a16:creationId xmlns:a16="http://schemas.microsoft.com/office/drawing/2014/main" id="{666FC85F-88FA-4C9D-AC45-E98C9F59BE66}"/>
              </a:ext>
            </a:extLst>
          </p:cNvPr>
          <p:cNvSpPr>
            <a:spLocks noGrp="1"/>
          </p:cNvSpPr>
          <p:nvPr>
            <p:ph sz="half" idx="1"/>
          </p:nvPr>
        </p:nvSpPr>
        <p:spPr>
          <a:xfrm>
            <a:off x="214676" y="1056004"/>
            <a:ext cx="8342375" cy="2182496"/>
          </a:xfrm>
        </p:spPr>
        <p:txBody>
          <a:bodyPr>
            <a:normAutofit lnSpcReduction="10000"/>
          </a:bodyPr>
          <a:lstStyle/>
          <a:p>
            <a:pPr marL="285750" indent="-285750">
              <a:lnSpc>
                <a:spcPct val="100000"/>
              </a:lnSpc>
              <a:spcBef>
                <a:spcPts val="0"/>
              </a:spcBef>
            </a:pPr>
            <a:r>
              <a:rPr lang="en-US" sz="1600" b="1" dirty="0"/>
              <a:t>Sample MOU and Infrastructure Costs Toolkit</a:t>
            </a:r>
          </a:p>
          <a:p>
            <a:pPr marL="285750" lvl="1" indent="0">
              <a:lnSpc>
                <a:spcPct val="100000"/>
              </a:lnSpc>
              <a:spcBef>
                <a:spcPts val="0"/>
              </a:spcBef>
              <a:spcAft>
                <a:spcPts val="0"/>
              </a:spcAft>
              <a:buNone/>
            </a:pPr>
            <a:r>
              <a:rPr lang="en-US" sz="1600" dirty="0">
                <a:solidFill>
                  <a:schemeClr val="accent5">
                    <a:lumMod val="75000"/>
                  </a:schemeClr>
                </a:solidFill>
              </a:rPr>
              <a:t>A reference guide when developing your own MOU, including your one-stop operating budget, Infrastructure Funding Agreement (IFA), and cost allocation methodologies. </a:t>
            </a:r>
          </a:p>
          <a:p>
            <a:pPr marL="301752" lvl="2" indent="0">
              <a:lnSpc>
                <a:spcPct val="100000"/>
              </a:lnSpc>
              <a:spcBef>
                <a:spcPts val="0"/>
              </a:spcBef>
              <a:buNone/>
            </a:pPr>
            <a:r>
              <a:rPr lang="en-US" sz="1400" dirty="0">
                <a:solidFill>
                  <a:schemeClr val="accent2"/>
                </a:solidFill>
                <a:latin typeface="+mn-lt"/>
                <a:cs typeface="+mn-cs"/>
                <a:hlinkClick r:id="rId3"/>
              </a:rPr>
              <a:t>https://ion.workforcegps.org/resources/2017/03/23/13/30/Sample_MOU_Infrastructure_Costs_Toolkit</a:t>
            </a:r>
            <a:endParaRPr lang="en-US" sz="1400" dirty="0">
              <a:solidFill>
                <a:schemeClr val="accent2"/>
              </a:solidFill>
              <a:latin typeface="+mn-lt"/>
              <a:cs typeface="+mn-cs"/>
            </a:endParaRPr>
          </a:p>
          <a:p>
            <a:pPr marL="226314" lvl="2" indent="0">
              <a:lnSpc>
                <a:spcPct val="100000"/>
              </a:lnSpc>
              <a:spcBef>
                <a:spcPts val="0"/>
              </a:spcBef>
              <a:buNone/>
            </a:pPr>
            <a:endParaRPr lang="en-US" sz="1400" dirty="0"/>
          </a:p>
          <a:p>
            <a:pPr marL="285750" indent="-285750">
              <a:lnSpc>
                <a:spcPct val="100000"/>
              </a:lnSpc>
              <a:spcBef>
                <a:spcPts val="0"/>
              </a:spcBef>
            </a:pPr>
            <a:r>
              <a:rPr lang="en-US" sz="1600" b="1" dirty="0"/>
              <a:t>AJC Customer Flow Scenarios</a:t>
            </a:r>
          </a:p>
          <a:p>
            <a:pPr marL="285750" lvl="1" indent="0">
              <a:lnSpc>
                <a:spcPct val="100000"/>
              </a:lnSpc>
              <a:spcBef>
                <a:spcPts val="0"/>
              </a:spcBef>
              <a:spcAft>
                <a:spcPts val="0"/>
              </a:spcAft>
              <a:buNone/>
            </a:pPr>
            <a:r>
              <a:rPr lang="en-US" sz="1600" dirty="0">
                <a:solidFill>
                  <a:schemeClr val="accent5">
                    <a:lumMod val="75000"/>
                  </a:schemeClr>
                </a:solidFill>
              </a:rPr>
              <a:t>This booklet features five illustrated stories representing customer experiences, and the guidance an AJC staff member might provide. </a:t>
            </a:r>
          </a:p>
          <a:p>
            <a:pPr marL="301752" lvl="2" indent="0">
              <a:lnSpc>
                <a:spcPct val="100000"/>
              </a:lnSpc>
              <a:spcBef>
                <a:spcPts val="0"/>
              </a:spcBef>
              <a:buNone/>
            </a:pPr>
            <a:r>
              <a:rPr lang="en-US" sz="1400" dirty="0">
                <a:solidFill>
                  <a:schemeClr val="accent2"/>
                </a:solidFill>
                <a:latin typeface="+mn-lt"/>
                <a:cs typeface="+mn-cs"/>
                <a:hlinkClick r:id="rId4"/>
              </a:rPr>
              <a:t>https://ion.workforcegps.org/resources/2017/07/19/10/02/AJC_Customer_Flow_Scenarios</a:t>
            </a:r>
            <a:endParaRPr lang="en-US" sz="1400" dirty="0">
              <a:solidFill>
                <a:schemeClr val="accent2"/>
              </a:solidFill>
              <a:latin typeface="+mn-lt"/>
              <a:cs typeface="+mn-cs"/>
            </a:endParaRPr>
          </a:p>
        </p:txBody>
      </p:sp>
      <p:sp>
        <p:nvSpPr>
          <p:cNvPr id="6" name="Content Placeholder 4">
            <a:extLst>
              <a:ext uri="{FF2B5EF4-FFF2-40B4-BE49-F238E27FC236}">
                <a16:creationId xmlns:a16="http://schemas.microsoft.com/office/drawing/2014/main" id="{5E781EAC-ECBF-4D2E-AA31-532E568EF568}"/>
              </a:ext>
            </a:extLst>
          </p:cNvPr>
          <p:cNvSpPr txBox="1">
            <a:spLocks/>
          </p:cNvSpPr>
          <p:nvPr/>
        </p:nvSpPr>
        <p:spPr>
          <a:xfrm>
            <a:off x="214676" y="3095625"/>
            <a:ext cx="8342375" cy="3133725"/>
          </a:xfrm>
          <a:prstGeom prst="rect">
            <a:avLst/>
          </a:prstGeom>
        </p:spPr>
        <p:txBody>
          <a:bodyPr/>
          <a:lstStyle>
            <a:lvl1pPr marL="365760" indent="-365760" algn="l" defTabSz="914400" rtl="0" eaLnBrk="1" latinLnBrk="0" hangingPunct="1">
              <a:lnSpc>
                <a:spcPct val="90000"/>
              </a:lnSpc>
              <a:spcBef>
                <a:spcPts val="1800"/>
              </a:spcBef>
              <a:buClr>
                <a:schemeClr val="accent5"/>
              </a:buClr>
              <a:buSzPct val="80000"/>
              <a:buFont typeface="Wingdings 3" panose="05040102010807070707" pitchFamily="18" charset="2"/>
              <a:buChar char=""/>
              <a:defRPr sz="2800" kern="1200">
                <a:solidFill>
                  <a:schemeClr val="tx1"/>
                </a:solidFill>
                <a:latin typeface="+mn-lt"/>
                <a:ea typeface="+mn-ea"/>
                <a:cs typeface="+mn-cs"/>
              </a:defRPr>
            </a:lvl1pPr>
            <a:lvl2pPr marL="621792" indent="-228600" algn="l" defTabSz="914400" rtl="0" eaLnBrk="1" latinLnBrk="0" hangingPunct="1">
              <a:lnSpc>
                <a:spcPct val="90000"/>
              </a:lnSpc>
              <a:spcBef>
                <a:spcPts val="500"/>
              </a:spcBef>
              <a:buClr>
                <a:schemeClr val="tx1">
                  <a:lumMod val="50000"/>
                  <a:lumOff val="50000"/>
                </a:schemeClr>
              </a:buClr>
              <a:buSzPct val="80000"/>
              <a:buFont typeface="Wingdings 3" panose="05040102010807070707" pitchFamily="18" charset="2"/>
              <a:buChar char="}"/>
              <a:defRPr sz="2400" kern="1200">
                <a:solidFill>
                  <a:schemeClr val="accent5">
                    <a:lumMod val="75000"/>
                  </a:schemeClr>
                </a:solidFill>
                <a:latin typeface="Calibri Light" panose="020F0302020204030204" pitchFamily="34" charset="0"/>
                <a:ea typeface="+mn-ea"/>
                <a:cs typeface="Calibri Light" panose="020F0302020204030204" pitchFamily="34" charset="0"/>
              </a:defRPr>
            </a:lvl2pPr>
            <a:lvl3pPr marL="914400" indent="-228600" algn="l" defTabSz="914400" rtl="0" eaLnBrk="1" latinLnBrk="0" hangingPunct="1">
              <a:lnSpc>
                <a:spcPct val="90000"/>
              </a:lnSpc>
              <a:spcBef>
                <a:spcPts val="500"/>
              </a:spcBef>
              <a:buClr>
                <a:schemeClr val="accent5">
                  <a:lumMod val="60000"/>
                  <a:lumOff val="40000"/>
                </a:schemeClr>
              </a:buClr>
              <a:buSzPct val="110000"/>
              <a:buFont typeface="Wingdings 3" panose="05040102010807070707" pitchFamily="18" charset="2"/>
              <a:buChar char="ê"/>
              <a:defRPr sz="2000" kern="1200">
                <a:solidFill>
                  <a:schemeClr val="tx1">
                    <a:lumMod val="90000"/>
                    <a:lumOff val="10000"/>
                  </a:schemeClr>
                </a:solidFill>
                <a:latin typeface="Calibri Light" panose="020F0302020204030204" pitchFamily="34" charset="0"/>
                <a:ea typeface="+mn-ea"/>
                <a:cs typeface="Calibri Light" panose="020F0302020204030204" pitchFamily="34" charset="0"/>
              </a:defRPr>
            </a:lvl3pPr>
            <a:lvl4pPr marL="1143000" indent="-182880" algn="l" defTabSz="914400" rtl="0" eaLnBrk="1" latinLnBrk="0" hangingPunct="1">
              <a:lnSpc>
                <a:spcPct val="90000"/>
              </a:lnSpc>
              <a:spcBef>
                <a:spcPts val="500"/>
              </a:spcBef>
              <a:buClr>
                <a:schemeClr val="accent1"/>
              </a:buClr>
              <a:buFont typeface="Wingdings 3" panose="05040102010807070707" pitchFamily="18" charset="2"/>
              <a:buChar char=""/>
              <a:defRPr sz="1800" kern="1200">
                <a:solidFill>
                  <a:schemeClr val="accent5"/>
                </a:solidFill>
                <a:latin typeface="Calibri Light" panose="020F0302020204030204" pitchFamily="34" charset="0"/>
                <a:ea typeface="+mn-ea"/>
                <a:cs typeface="Calibri Light" panose="020F0302020204030204" pitchFamily="34" charset="0"/>
              </a:defRPr>
            </a:lvl4pPr>
            <a:lvl5pPr marL="1371600" indent="-182880" algn="l" defTabSz="914400" rtl="0" eaLnBrk="1" latinLnBrk="0" hangingPunct="1">
              <a:lnSpc>
                <a:spcPct val="90000"/>
              </a:lnSpc>
              <a:spcBef>
                <a:spcPts val="500"/>
              </a:spcBef>
              <a:buClr>
                <a:schemeClr val="accent1">
                  <a:lumMod val="60000"/>
                  <a:lumOff val="40000"/>
                </a:schemeClr>
              </a:buClr>
              <a:buFont typeface="Wingdings 3" panose="05040102010807070707" pitchFamily="18" charset="2"/>
              <a:buChar char="ê"/>
              <a:defRPr sz="1800" kern="1200">
                <a:solidFill>
                  <a:schemeClr val="tx1">
                    <a:lumMod val="75000"/>
                    <a:lumOff val="25000"/>
                  </a:schemeClr>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spcBef>
                <a:spcPts val="0"/>
              </a:spcBef>
            </a:pPr>
            <a:r>
              <a:rPr lang="en-US" sz="1600" b="1" dirty="0"/>
              <a:t>Benefits of Participating in an Integrated American Job Center Network</a:t>
            </a:r>
          </a:p>
          <a:p>
            <a:pPr marL="285750" indent="0">
              <a:lnSpc>
                <a:spcPct val="100000"/>
              </a:lnSpc>
              <a:spcBef>
                <a:spcPts val="0"/>
              </a:spcBef>
              <a:buFont typeface="Wingdings 3" panose="05040102010807070707" pitchFamily="18" charset="2"/>
              <a:buNone/>
            </a:pPr>
            <a:r>
              <a:rPr lang="en-US" sz="1600" dirty="0">
                <a:solidFill>
                  <a:schemeClr val="accent5">
                    <a:lumMod val="75000"/>
                  </a:schemeClr>
                </a:solidFill>
                <a:latin typeface="Calibri Light" panose="020F0302020204030204" pitchFamily="34" charset="0"/>
                <a:cs typeface="Calibri Light" panose="020F0302020204030204" pitchFamily="34" charset="0"/>
              </a:rPr>
              <a:t>WIOA Desk Reference – Offers many advantages inherent in partnering in an integrated one-stop delivery system.</a:t>
            </a:r>
          </a:p>
          <a:p>
            <a:pPr marL="285750" indent="0">
              <a:lnSpc>
                <a:spcPct val="100000"/>
              </a:lnSpc>
              <a:spcBef>
                <a:spcPts val="0"/>
              </a:spcBef>
              <a:buNone/>
            </a:pPr>
            <a:r>
              <a:rPr lang="en-US" sz="1400" dirty="0">
                <a:solidFill>
                  <a:schemeClr val="accent2">
                    <a:lumMod val="75000"/>
                  </a:schemeClr>
                </a:solidFill>
                <a:hlinkClick r:id="rId5"/>
              </a:rPr>
              <a:t>https://ion.workforcegps.org/resources/2017/10/02/11/34/Integrated-American-Job-Center-Network</a:t>
            </a:r>
            <a:endParaRPr lang="en-US" sz="1400" dirty="0">
              <a:solidFill>
                <a:schemeClr val="accent2">
                  <a:lumMod val="75000"/>
                </a:schemeClr>
              </a:solidFill>
            </a:endParaRPr>
          </a:p>
          <a:p>
            <a:pPr marL="301752" lvl="2" indent="0">
              <a:lnSpc>
                <a:spcPct val="100000"/>
              </a:lnSpc>
              <a:spcBef>
                <a:spcPts val="0"/>
              </a:spcBef>
              <a:buFont typeface="Wingdings 3" panose="05040102010807070707" pitchFamily="18" charset="2"/>
              <a:buNone/>
            </a:pPr>
            <a:r>
              <a:rPr lang="en-US" sz="1000" dirty="0">
                <a:latin typeface="LeagueGothic_Regular"/>
              </a:rPr>
              <a:t> </a:t>
            </a:r>
          </a:p>
          <a:p>
            <a:pPr marL="285750" indent="-285750">
              <a:lnSpc>
                <a:spcPct val="100000"/>
              </a:lnSpc>
              <a:spcBef>
                <a:spcPts val="0"/>
              </a:spcBef>
            </a:pPr>
            <a:r>
              <a:rPr lang="en-US" sz="1600" b="1" dirty="0"/>
              <a:t>Supportive Services Desk Reference</a:t>
            </a:r>
          </a:p>
          <a:p>
            <a:pPr marL="285750" indent="0">
              <a:lnSpc>
                <a:spcPct val="100000"/>
              </a:lnSpc>
              <a:spcBef>
                <a:spcPts val="0"/>
              </a:spcBef>
              <a:buFont typeface="Wingdings 3" panose="05040102010807070707" pitchFamily="18" charset="2"/>
              <a:buNone/>
            </a:pPr>
            <a:r>
              <a:rPr lang="en-US" sz="1600" dirty="0">
                <a:solidFill>
                  <a:schemeClr val="accent5">
                    <a:lumMod val="75000"/>
                  </a:schemeClr>
                </a:solidFill>
                <a:latin typeface="Calibri Light" panose="020F0302020204030204" pitchFamily="34" charset="0"/>
                <a:cs typeface="Calibri Light" panose="020F0302020204030204" pitchFamily="34" charset="0"/>
              </a:rPr>
              <a:t>WIOA Desk Reference – Provides an   overview of the different types Supportive Services available for adults, dislocated workers, and youth participants </a:t>
            </a:r>
          </a:p>
          <a:p>
            <a:pPr marL="285750" indent="0">
              <a:lnSpc>
                <a:spcPct val="100000"/>
              </a:lnSpc>
              <a:spcBef>
                <a:spcPts val="0"/>
              </a:spcBef>
              <a:buNone/>
            </a:pPr>
            <a:r>
              <a:rPr lang="en-US" sz="1400" dirty="0">
                <a:solidFill>
                  <a:schemeClr val="accent2">
                    <a:lumMod val="75000"/>
                  </a:schemeClr>
                </a:solidFill>
                <a:hlinkClick r:id="rId6"/>
              </a:rPr>
              <a:t>https://ion.workforcegps.org/resources/2017/07/14/09/22/Supportive_Services_Desk_Reference</a:t>
            </a:r>
            <a:endParaRPr lang="en-US" sz="1400" dirty="0">
              <a:solidFill>
                <a:schemeClr val="accent2">
                  <a:lumMod val="75000"/>
                </a:schemeClr>
              </a:solidFill>
            </a:endParaRPr>
          </a:p>
          <a:p>
            <a:pPr marL="0" indent="0">
              <a:lnSpc>
                <a:spcPct val="100000"/>
              </a:lnSpc>
              <a:spcBef>
                <a:spcPts val="0"/>
              </a:spcBef>
              <a:buFont typeface="Wingdings 3" panose="05040102010807070707" pitchFamily="18" charset="2"/>
              <a:buNone/>
            </a:pPr>
            <a:r>
              <a:rPr lang="en-US" sz="1050" i="1" dirty="0">
                <a:solidFill>
                  <a:schemeClr val="accent2"/>
                </a:solidFill>
              </a:rPr>
              <a:t> </a:t>
            </a:r>
          </a:p>
          <a:p>
            <a:pPr marL="285750" indent="-285750">
              <a:lnSpc>
                <a:spcPct val="100000"/>
              </a:lnSpc>
              <a:spcBef>
                <a:spcPts val="0"/>
              </a:spcBef>
            </a:pPr>
            <a:r>
              <a:rPr lang="en-US" sz="1600" b="1" dirty="0"/>
              <a:t>Job Search Assistance and Career Readiness</a:t>
            </a:r>
          </a:p>
          <a:p>
            <a:pPr marL="285750" indent="0">
              <a:lnSpc>
                <a:spcPct val="100000"/>
              </a:lnSpc>
              <a:spcBef>
                <a:spcPts val="0"/>
              </a:spcBef>
              <a:buNone/>
            </a:pPr>
            <a:r>
              <a:rPr lang="en-US" sz="1600" dirty="0">
                <a:solidFill>
                  <a:schemeClr val="accent5">
                    <a:lumMod val="75000"/>
                  </a:schemeClr>
                </a:solidFill>
                <a:latin typeface="Calibri Light" panose="020F0302020204030204" pitchFamily="34" charset="0"/>
                <a:cs typeface="Calibri Light" panose="020F0302020204030204" pitchFamily="34" charset="0"/>
              </a:rPr>
              <a:t>Offers job readiness and career preparation services. </a:t>
            </a:r>
          </a:p>
          <a:p>
            <a:pPr marL="285750" indent="0">
              <a:lnSpc>
                <a:spcPct val="100000"/>
              </a:lnSpc>
              <a:spcBef>
                <a:spcPts val="0"/>
              </a:spcBef>
              <a:buNone/>
            </a:pPr>
            <a:r>
              <a:rPr lang="en-US" sz="1400" dirty="0">
                <a:solidFill>
                  <a:schemeClr val="accent2">
                    <a:lumMod val="75000"/>
                  </a:schemeClr>
                </a:solidFill>
                <a:hlinkClick r:id="rId7"/>
              </a:rPr>
              <a:t>https://ion.workforcegps.org/resources/2015/09/18/20/34/Job_Search_Assistance_and_Career_Readiness</a:t>
            </a:r>
            <a:endParaRPr lang="en-US" sz="1400" dirty="0">
              <a:solidFill>
                <a:schemeClr val="accent2">
                  <a:lumMod val="75000"/>
                </a:schemeClr>
              </a:solidFill>
            </a:endParaRPr>
          </a:p>
        </p:txBody>
      </p:sp>
      <p:pic>
        <p:nvPicPr>
          <p:cNvPr id="7" name="Picture 6">
            <a:extLst>
              <a:ext uri="{FF2B5EF4-FFF2-40B4-BE49-F238E27FC236}">
                <a16:creationId xmlns:a16="http://schemas.microsoft.com/office/drawing/2014/main" id="{73F2BAF2-A284-4848-BDC2-C9DCFDC45E9E}"/>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29349" y="-190500"/>
            <a:ext cx="1933575" cy="1933575"/>
          </a:xfrm>
          <a:prstGeom prst="rect">
            <a:avLst/>
          </a:prstGeom>
        </p:spPr>
      </p:pic>
    </p:spTree>
    <p:extLst>
      <p:ext uri="{BB962C8B-B14F-4D97-AF65-F5344CB8AC3E}">
        <p14:creationId xmlns:p14="http://schemas.microsoft.com/office/powerpoint/2010/main" val="8385697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7ADD1-FAFB-4712-9394-CB894A7EEC1A}"/>
              </a:ext>
            </a:extLst>
          </p:cNvPr>
          <p:cNvSpPr>
            <a:spLocks noGrp="1"/>
          </p:cNvSpPr>
          <p:nvPr>
            <p:ph type="title"/>
          </p:nvPr>
        </p:nvSpPr>
        <p:spPr/>
        <p:txBody>
          <a:bodyPr/>
          <a:lstStyle/>
          <a:p>
            <a:r>
              <a:rPr lang="en-US" dirty="0"/>
              <a:t>Next Steps Discussion</a:t>
            </a:r>
          </a:p>
        </p:txBody>
      </p:sp>
      <p:sp>
        <p:nvSpPr>
          <p:cNvPr id="4" name="Slide Number Placeholder 3">
            <a:extLst>
              <a:ext uri="{FF2B5EF4-FFF2-40B4-BE49-F238E27FC236}">
                <a16:creationId xmlns:a16="http://schemas.microsoft.com/office/drawing/2014/main" id="{28B4C4CB-EFC6-4349-8DD8-64B23D693071}"/>
              </a:ext>
            </a:extLst>
          </p:cNvPr>
          <p:cNvSpPr>
            <a:spLocks noGrp="1"/>
          </p:cNvSpPr>
          <p:nvPr>
            <p:ph type="sldNum" sz="quarter" idx="10"/>
          </p:nvPr>
        </p:nvSpPr>
        <p:spPr/>
        <p:txBody>
          <a:bodyPr/>
          <a:lstStyle/>
          <a:p>
            <a:fld id="{3C00E0C1-0C22-4652-BCFC-CCCFF73EC83E}" type="slidenum">
              <a:rPr lang="en-US" smtClean="0"/>
              <a:pPr/>
              <a:t>67</a:t>
            </a:fld>
            <a:endParaRPr lang="en-US" dirty="0"/>
          </a:p>
        </p:txBody>
      </p:sp>
      <p:pic>
        <p:nvPicPr>
          <p:cNvPr id="5" name="Picture 4">
            <a:extLst>
              <a:ext uri="{FF2B5EF4-FFF2-40B4-BE49-F238E27FC236}">
                <a16:creationId xmlns:a16="http://schemas.microsoft.com/office/drawing/2014/main" id="{6A929991-7395-4B2B-A409-E4416BDBEC51}"/>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730251" y="1504951"/>
            <a:ext cx="6946899" cy="4925969"/>
          </a:xfrm>
          <a:prstGeom prst="rect">
            <a:avLst/>
          </a:prstGeom>
        </p:spPr>
      </p:pic>
      <p:sp>
        <p:nvSpPr>
          <p:cNvPr id="6" name="Content Placeholder 5">
            <a:extLst>
              <a:ext uri="{FF2B5EF4-FFF2-40B4-BE49-F238E27FC236}">
                <a16:creationId xmlns:a16="http://schemas.microsoft.com/office/drawing/2014/main" id="{3ADA644F-B0A8-4D54-8876-2E8545D6480E}"/>
              </a:ext>
            </a:extLst>
          </p:cNvPr>
          <p:cNvSpPr>
            <a:spLocks noGrp="1"/>
          </p:cNvSpPr>
          <p:nvPr>
            <p:ph idx="1"/>
          </p:nvPr>
        </p:nvSpPr>
        <p:spPr>
          <a:xfrm>
            <a:off x="345990" y="1062681"/>
            <a:ext cx="7850660" cy="1994844"/>
          </a:xfrm>
        </p:spPr>
        <p:txBody>
          <a:bodyPr/>
          <a:lstStyle/>
          <a:p>
            <a:r>
              <a:rPr lang="en-US" dirty="0"/>
              <a:t>What do we want to prioritize in the next year?</a:t>
            </a:r>
          </a:p>
          <a:p>
            <a:r>
              <a:rPr lang="en-US" dirty="0"/>
              <a:t>What do we need to make that happen?</a:t>
            </a:r>
          </a:p>
          <a:p>
            <a:r>
              <a:rPr lang="en-US" dirty="0"/>
              <a:t>What are our immediate next steps?</a:t>
            </a:r>
          </a:p>
        </p:txBody>
      </p:sp>
    </p:spTree>
    <p:extLst>
      <p:ext uri="{BB962C8B-B14F-4D97-AF65-F5344CB8AC3E}">
        <p14:creationId xmlns:p14="http://schemas.microsoft.com/office/powerpoint/2010/main" val="13259033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7661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F1DE4A68-1516-4D0F-960C-0C6DEB755A77}"/>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4371975" y="2560117"/>
            <a:ext cx="3680963" cy="982355"/>
          </a:xfrm>
        </p:spPr>
      </p:pic>
      <p:sp>
        <p:nvSpPr>
          <p:cNvPr id="4" name="Content Placeholder 3">
            <a:extLst>
              <a:ext uri="{FF2B5EF4-FFF2-40B4-BE49-F238E27FC236}">
                <a16:creationId xmlns:a16="http://schemas.microsoft.com/office/drawing/2014/main" id="{D049DF58-741D-4F3E-9F17-45AAD4595103}"/>
              </a:ext>
            </a:extLst>
          </p:cNvPr>
          <p:cNvSpPr>
            <a:spLocks noGrp="1"/>
          </p:cNvSpPr>
          <p:nvPr>
            <p:ph idx="12"/>
          </p:nvPr>
        </p:nvSpPr>
        <p:spPr>
          <a:xfrm>
            <a:off x="209550" y="4076700"/>
            <a:ext cx="8724900" cy="1954230"/>
          </a:xfrm>
        </p:spPr>
        <p:txBody>
          <a:bodyPr>
            <a:normAutofit/>
          </a:bodyPr>
          <a:lstStyle/>
          <a:p>
            <a:pPr lvl="0"/>
            <a:r>
              <a:rPr lang="en-US" dirty="0"/>
              <a:t>Maher &amp; Maher, an IMPAQ Company, completed this project with federal funds, under contract number 1630DC-17-U0009 ORM 2017, from the U.S. Department of Labor, Employment and Training Administration. The contents of this publication do not necessarily reflect the views or policies of the Department of Labor, nor does mention of trade names, commercial products, or organizations imply endorsement by the U.S. Government.</a:t>
            </a:r>
          </a:p>
          <a:p>
            <a:pPr lvl="0"/>
            <a:r>
              <a:rPr lang="en-US" dirty="0"/>
              <a:t>Maher &amp; Maher is a specialized change management and talent‐development consulting firm focused on advancing the collaboration between workforce, education and economic development.</a:t>
            </a:r>
          </a:p>
        </p:txBody>
      </p:sp>
    </p:spTree>
    <p:extLst>
      <p:ext uri="{BB962C8B-B14F-4D97-AF65-F5344CB8AC3E}">
        <p14:creationId xmlns:p14="http://schemas.microsoft.com/office/powerpoint/2010/main" val="672586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vision…common goals</a:t>
            </a:r>
          </a:p>
        </p:txBody>
      </p:sp>
      <p:sp>
        <p:nvSpPr>
          <p:cNvPr id="3" name="Slide Number Placeholder 2">
            <a:extLst>
              <a:ext uri="{FF2B5EF4-FFF2-40B4-BE49-F238E27FC236}">
                <a16:creationId xmlns:a16="http://schemas.microsoft.com/office/drawing/2014/main" id="{DF1B3EF2-2FF6-41D8-A6F5-0A0951318C1D}"/>
              </a:ext>
            </a:extLst>
          </p:cNvPr>
          <p:cNvSpPr>
            <a:spLocks noGrp="1"/>
          </p:cNvSpPr>
          <p:nvPr>
            <p:ph type="sldNum" sz="quarter" idx="10"/>
          </p:nvPr>
        </p:nvSpPr>
        <p:spPr/>
        <p:txBody>
          <a:bodyPr/>
          <a:lstStyle/>
          <a:p>
            <a:fld id="{3C00E0C1-0C22-4652-BCFC-CCCFF73EC83E}" type="slidenum">
              <a:rPr lang="en-US" smtClean="0"/>
              <a:pPr/>
              <a:t>7</a:t>
            </a:fld>
            <a:endParaRPr lang="en-US" dirty="0"/>
          </a:p>
        </p:txBody>
      </p:sp>
      <p:grpSp>
        <p:nvGrpSpPr>
          <p:cNvPr id="33" name="Group 32"/>
          <p:cNvGrpSpPr/>
          <p:nvPr/>
        </p:nvGrpSpPr>
        <p:grpSpPr>
          <a:xfrm>
            <a:off x="57150" y="1470026"/>
            <a:ext cx="8711293" cy="4612368"/>
            <a:chOff x="57150" y="1457325"/>
            <a:chExt cx="9020172" cy="4651375"/>
          </a:xfrm>
        </p:grpSpPr>
        <p:grpSp>
          <p:nvGrpSpPr>
            <p:cNvPr id="6" name="Group 5"/>
            <p:cNvGrpSpPr/>
            <p:nvPr/>
          </p:nvGrpSpPr>
          <p:grpSpPr>
            <a:xfrm>
              <a:off x="57150" y="1457325"/>
              <a:ext cx="9020172" cy="4651375"/>
              <a:chOff x="57150" y="1447671"/>
              <a:chExt cx="9020172" cy="4462805"/>
            </a:xfrm>
          </p:grpSpPr>
          <p:grpSp>
            <p:nvGrpSpPr>
              <p:cNvPr id="7" name="Group 6"/>
              <p:cNvGrpSpPr/>
              <p:nvPr>
                <p:custDataLst>
                  <p:tags r:id="rId1"/>
                </p:custDataLst>
              </p:nvPr>
            </p:nvGrpSpPr>
            <p:grpSpPr>
              <a:xfrm>
                <a:off x="57150" y="1447671"/>
                <a:ext cx="2200274" cy="4462803"/>
                <a:chOff x="490720" y="1280455"/>
                <a:chExt cx="1935768" cy="4173403"/>
              </a:xfrm>
            </p:grpSpPr>
            <p:sp>
              <p:nvSpPr>
                <p:cNvPr id="19" name="Freeform 18"/>
                <p:cNvSpPr/>
                <p:nvPr>
                  <p:custDataLst>
                    <p:tags r:id="rId13"/>
                  </p:custDataLst>
                </p:nvPr>
              </p:nvSpPr>
              <p:spPr>
                <a:xfrm>
                  <a:off x="490720" y="1280455"/>
                  <a:ext cx="1935768" cy="4173403"/>
                </a:xfrm>
                <a:custGeom>
                  <a:avLst/>
                  <a:gdLst>
                    <a:gd name="connsiteX0" fmla="*/ 0 w 2011188"/>
                    <a:gd name="connsiteY0" fmla="*/ 201119 h 5059363"/>
                    <a:gd name="connsiteX1" fmla="*/ 201119 w 2011188"/>
                    <a:gd name="connsiteY1" fmla="*/ 0 h 5059363"/>
                    <a:gd name="connsiteX2" fmla="*/ 1810069 w 2011188"/>
                    <a:gd name="connsiteY2" fmla="*/ 0 h 5059363"/>
                    <a:gd name="connsiteX3" fmla="*/ 2011188 w 2011188"/>
                    <a:gd name="connsiteY3" fmla="*/ 201119 h 5059363"/>
                    <a:gd name="connsiteX4" fmla="*/ 2011188 w 2011188"/>
                    <a:gd name="connsiteY4" fmla="*/ 4858244 h 5059363"/>
                    <a:gd name="connsiteX5" fmla="*/ 1810069 w 2011188"/>
                    <a:gd name="connsiteY5" fmla="*/ 5059363 h 5059363"/>
                    <a:gd name="connsiteX6" fmla="*/ 201119 w 2011188"/>
                    <a:gd name="connsiteY6" fmla="*/ 5059363 h 5059363"/>
                    <a:gd name="connsiteX7" fmla="*/ 0 w 2011188"/>
                    <a:gd name="connsiteY7" fmla="*/ 4858244 h 5059363"/>
                    <a:gd name="connsiteX8" fmla="*/ 0 w 2011188"/>
                    <a:gd name="connsiteY8" fmla="*/ 201119 h 505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1188" h="5059363">
                      <a:moveTo>
                        <a:pt x="0" y="201119"/>
                      </a:moveTo>
                      <a:cubicBezTo>
                        <a:pt x="0" y="90044"/>
                        <a:pt x="90044" y="0"/>
                        <a:pt x="201119" y="0"/>
                      </a:cubicBezTo>
                      <a:lnTo>
                        <a:pt x="1810069" y="0"/>
                      </a:lnTo>
                      <a:cubicBezTo>
                        <a:pt x="1921144" y="0"/>
                        <a:pt x="2011188" y="90044"/>
                        <a:pt x="2011188" y="201119"/>
                      </a:cubicBezTo>
                      <a:lnTo>
                        <a:pt x="2011188" y="4858244"/>
                      </a:lnTo>
                      <a:cubicBezTo>
                        <a:pt x="2011188" y="4969319"/>
                        <a:pt x="1921144" y="5059363"/>
                        <a:pt x="1810069" y="5059363"/>
                      </a:cubicBezTo>
                      <a:lnTo>
                        <a:pt x="201119" y="5059363"/>
                      </a:lnTo>
                      <a:cubicBezTo>
                        <a:pt x="90044" y="5059363"/>
                        <a:pt x="0" y="4969319"/>
                        <a:pt x="0" y="4858244"/>
                      </a:cubicBezTo>
                      <a:lnTo>
                        <a:pt x="0" y="201119"/>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63576" tIns="1828800" rIns="163576" bIns="1175449" numCol="1" spcCol="1270" anchor="ctr" anchorCtr="0">
                  <a:noAutofit/>
                </a:bodyPr>
                <a:lstStyle/>
                <a:p>
                  <a:pPr lvl="0" algn="ctr" defTabSz="1022350">
                    <a:lnSpc>
                      <a:spcPct val="90000"/>
                    </a:lnSpc>
                    <a:spcBef>
                      <a:spcPct val="0"/>
                    </a:spcBef>
                    <a:spcAft>
                      <a:spcPct val="35000"/>
                    </a:spcAft>
                  </a:pPr>
                  <a:r>
                    <a:rPr lang="en-US" sz="2300" dirty="0">
                      <a:solidFill>
                        <a:schemeClr val="bg1"/>
                      </a:solidFill>
                      <a:effectLst/>
                    </a:rPr>
                    <a:t>Educational Systems</a:t>
                  </a:r>
                </a:p>
              </p:txBody>
            </p:sp>
            <p:sp>
              <p:nvSpPr>
                <p:cNvPr id="20" name="Oval 19"/>
                <p:cNvSpPr/>
                <p:nvPr>
                  <p:custDataLst>
                    <p:tags r:id="rId14"/>
                  </p:custDataLst>
                </p:nvPr>
              </p:nvSpPr>
              <p:spPr>
                <a:xfrm>
                  <a:off x="622329" y="1370361"/>
                  <a:ext cx="1684767" cy="1684767"/>
                </a:xfrm>
                <a:prstGeom prst="ellipse">
                  <a:avLst/>
                </a:prstGeom>
                <a:solidFill>
                  <a:schemeClr val="bg1">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grpSp>
          <p:grpSp>
            <p:nvGrpSpPr>
              <p:cNvPr id="8" name="Group 7"/>
              <p:cNvGrpSpPr/>
              <p:nvPr>
                <p:custDataLst>
                  <p:tags r:id="rId2"/>
                </p:custDataLst>
              </p:nvPr>
            </p:nvGrpSpPr>
            <p:grpSpPr>
              <a:xfrm>
                <a:off x="2400300" y="1447671"/>
                <a:ext cx="2126933" cy="4462803"/>
                <a:chOff x="2565319" y="1280455"/>
                <a:chExt cx="1935768" cy="4173403"/>
              </a:xfrm>
            </p:grpSpPr>
            <p:sp>
              <p:nvSpPr>
                <p:cNvPr id="17" name="Freeform 16"/>
                <p:cNvSpPr/>
                <p:nvPr>
                  <p:custDataLst>
                    <p:tags r:id="rId11"/>
                  </p:custDataLst>
                </p:nvPr>
              </p:nvSpPr>
              <p:spPr>
                <a:xfrm>
                  <a:off x="2565319" y="1280455"/>
                  <a:ext cx="1935768" cy="4173403"/>
                </a:xfrm>
                <a:custGeom>
                  <a:avLst/>
                  <a:gdLst>
                    <a:gd name="connsiteX0" fmla="*/ 0 w 2011188"/>
                    <a:gd name="connsiteY0" fmla="*/ 201119 h 5059363"/>
                    <a:gd name="connsiteX1" fmla="*/ 201119 w 2011188"/>
                    <a:gd name="connsiteY1" fmla="*/ 0 h 5059363"/>
                    <a:gd name="connsiteX2" fmla="*/ 1810069 w 2011188"/>
                    <a:gd name="connsiteY2" fmla="*/ 0 h 5059363"/>
                    <a:gd name="connsiteX3" fmla="*/ 2011188 w 2011188"/>
                    <a:gd name="connsiteY3" fmla="*/ 201119 h 5059363"/>
                    <a:gd name="connsiteX4" fmla="*/ 2011188 w 2011188"/>
                    <a:gd name="connsiteY4" fmla="*/ 4858244 h 5059363"/>
                    <a:gd name="connsiteX5" fmla="*/ 1810069 w 2011188"/>
                    <a:gd name="connsiteY5" fmla="*/ 5059363 h 5059363"/>
                    <a:gd name="connsiteX6" fmla="*/ 201119 w 2011188"/>
                    <a:gd name="connsiteY6" fmla="*/ 5059363 h 5059363"/>
                    <a:gd name="connsiteX7" fmla="*/ 0 w 2011188"/>
                    <a:gd name="connsiteY7" fmla="*/ 4858244 h 5059363"/>
                    <a:gd name="connsiteX8" fmla="*/ 0 w 2011188"/>
                    <a:gd name="connsiteY8" fmla="*/ 201119 h 505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1188" h="5059363">
                      <a:moveTo>
                        <a:pt x="0" y="201119"/>
                      </a:moveTo>
                      <a:cubicBezTo>
                        <a:pt x="0" y="90044"/>
                        <a:pt x="90044" y="0"/>
                        <a:pt x="201119" y="0"/>
                      </a:cubicBezTo>
                      <a:lnTo>
                        <a:pt x="1810069" y="0"/>
                      </a:lnTo>
                      <a:cubicBezTo>
                        <a:pt x="1921144" y="0"/>
                        <a:pt x="2011188" y="90044"/>
                        <a:pt x="2011188" y="201119"/>
                      </a:cubicBezTo>
                      <a:lnTo>
                        <a:pt x="2011188" y="4858244"/>
                      </a:lnTo>
                      <a:cubicBezTo>
                        <a:pt x="2011188" y="4969319"/>
                        <a:pt x="1921144" y="5059363"/>
                        <a:pt x="1810069" y="5059363"/>
                      </a:cubicBezTo>
                      <a:lnTo>
                        <a:pt x="201119" y="5059363"/>
                      </a:lnTo>
                      <a:cubicBezTo>
                        <a:pt x="90044" y="5059363"/>
                        <a:pt x="0" y="4969319"/>
                        <a:pt x="0" y="4858244"/>
                      </a:cubicBezTo>
                      <a:lnTo>
                        <a:pt x="0" y="201119"/>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63576" tIns="1828800" rIns="163576" bIns="1175449" numCol="1" spcCol="1270" anchor="ctr" anchorCtr="0">
                  <a:noAutofit/>
                </a:bodyPr>
                <a:lstStyle/>
                <a:p>
                  <a:pPr lvl="0" algn="ctr" defTabSz="1022350">
                    <a:lnSpc>
                      <a:spcPct val="90000"/>
                    </a:lnSpc>
                    <a:spcBef>
                      <a:spcPct val="0"/>
                    </a:spcBef>
                    <a:spcAft>
                      <a:spcPct val="35000"/>
                    </a:spcAft>
                  </a:pPr>
                  <a:r>
                    <a:rPr lang="en-US" sz="2300" kern="1200" dirty="0">
                      <a:solidFill>
                        <a:schemeClr val="bg1"/>
                      </a:solidFill>
                      <a:effectLst/>
                    </a:rPr>
                    <a:t>Economic Development</a:t>
                  </a:r>
                </a:p>
              </p:txBody>
            </p:sp>
            <p:sp>
              <p:nvSpPr>
                <p:cNvPr id="18" name="Oval 17"/>
                <p:cNvSpPr/>
                <p:nvPr>
                  <p:custDataLst>
                    <p:tags r:id="rId12"/>
                  </p:custDataLst>
                </p:nvPr>
              </p:nvSpPr>
              <p:spPr>
                <a:xfrm>
                  <a:off x="2693853" y="1370361"/>
                  <a:ext cx="1684767" cy="1684767"/>
                </a:xfrm>
                <a:prstGeom prst="ellipse">
                  <a:avLst/>
                </a:prstGeom>
                <a:solidFill>
                  <a:schemeClr val="bg1">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grpSp>
          <p:sp>
            <p:nvSpPr>
              <p:cNvPr id="9" name="Freeform 8"/>
              <p:cNvSpPr/>
              <p:nvPr>
                <p:custDataLst>
                  <p:tags r:id="rId3"/>
                </p:custDataLst>
              </p:nvPr>
            </p:nvSpPr>
            <p:spPr>
              <a:xfrm>
                <a:off x="4667250" y="1447671"/>
                <a:ext cx="2053590" cy="4462805"/>
              </a:xfrm>
              <a:custGeom>
                <a:avLst/>
                <a:gdLst>
                  <a:gd name="connsiteX0" fmla="*/ 0 w 2011188"/>
                  <a:gd name="connsiteY0" fmla="*/ 201119 h 5059363"/>
                  <a:gd name="connsiteX1" fmla="*/ 201119 w 2011188"/>
                  <a:gd name="connsiteY1" fmla="*/ 0 h 5059363"/>
                  <a:gd name="connsiteX2" fmla="*/ 1810069 w 2011188"/>
                  <a:gd name="connsiteY2" fmla="*/ 0 h 5059363"/>
                  <a:gd name="connsiteX3" fmla="*/ 2011188 w 2011188"/>
                  <a:gd name="connsiteY3" fmla="*/ 201119 h 5059363"/>
                  <a:gd name="connsiteX4" fmla="*/ 2011188 w 2011188"/>
                  <a:gd name="connsiteY4" fmla="*/ 4858244 h 5059363"/>
                  <a:gd name="connsiteX5" fmla="*/ 1810069 w 2011188"/>
                  <a:gd name="connsiteY5" fmla="*/ 5059363 h 5059363"/>
                  <a:gd name="connsiteX6" fmla="*/ 201119 w 2011188"/>
                  <a:gd name="connsiteY6" fmla="*/ 5059363 h 5059363"/>
                  <a:gd name="connsiteX7" fmla="*/ 0 w 2011188"/>
                  <a:gd name="connsiteY7" fmla="*/ 4858244 h 5059363"/>
                  <a:gd name="connsiteX8" fmla="*/ 0 w 2011188"/>
                  <a:gd name="connsiteY8" fmla="*/ 201119 h 505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1188" h="5059363">
                    <a:moveTo>
                      <a:pt x="0" y="201119"/>
                    </a:moveTo>
                    <a:cubicBezTo>
                      <a:pt x="0" y="90044"/>
                      <a:pt x="90044" y="0"/>
                      <a:pt x="201119" y="0"/>
                    </a:cubicBezTo>
                    <a:lnTo>
                      <a:pt x="1810069" y="0"/>
                    </a:lnTo>
                    <a:cubicBezTo>
                      <a:pt x="1921144" y="0"/>
                      <a:pt x="2011188" y="90044"/>
                      <a:pt x="2011188" y="201119"/>
                    </a:cubicBezTo>
                    <a:lnTo>
                      <a:pt x="2011188" y="4858244"/>
                    </a:lnTo>
                    <a:cubicBezTo>
                      <a:pt x="2011188" y="4969319"/>
                      <a:pt x="1921144" y="5059363"/>
                      <a:pt x="1810069" y="5059363"/>
                    </a:cubicBezTo>
                    <a:lnTo>
                      <a:pt x="201119" y="5059363"/>
                    </a:lnTo>
                    <a:cubicBezTo>
                      <a:pt x="90044" y="5059363"/>
                      <a:pt x="0" y="4969319"/>
                      <a:pt x="0" y="4858244"/>
                    </a:cubicBezTo>
                    <a:lnTo>
                      <a:pt x="0" y="201119"/>
                    </a:lnTo>
                    <a:close/>
                  </a:path>
                </a:pathLst>
              </a:custGeom>
              <a:solidFill>
                <a:srgbClr val="0070C0"/>
              </a:solidFill>
              <a:ln>
                <a:solidFill>
                  <a:srgbClr val="6991CA"/>
                </a:solidFill>
              </a:ln>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63576" tIns="1828800" rIns="163576" bIns="1175449" numCol="1" spcCol="1270" anchor="ctr" anchorCtr="0">
                <a:noAutofit/>
              </a:bodyPr>
              <a:lstStyle/>
              <a:p>
                <a:pPr lvl="0" algn="ctr" defTabSz="1022350">
                  <a:lnSpc>
                    <a:spcPct val="90000"/>
                  </a:lnSpc>
                  <a:spcBef>
                    <a:spcPct val="0"/>
                  </a:spcBef>
                  <a:spcAft>
                    <a:spcPct val="35000"/>
                  </a:spcAft>
                </a:pPr>
                <a:r>
                  <a:rPr lang="en-US" sz="2300" kern="1200" dirty="0">
                    <a:solidFill>
                      <a:schemeClr val="bg1"/>
                    </a:solidFill>
                    <a:effectLst/>
                  </a:rPr>
                  <a:t>Workforce</a:t>
                </a:r>
                <a:r>
                  <a:rPr lang="en-US" sz="2300" kern="1200" dirty="0">
                    <a:solidFill>
                      <a:schemeClr val="bg1"/>
                    </a:solidFill>
                    <a:effectLst>
                      <a:glow rad="228600">
                        <a:schemeClr val="accent5">
                          <a:satMod val="175000"/>
                          <a:alpha val="40000"/>
                        </a:schemeClr>
                      </a:glow>
                    </a:effectLst>
                  </a:rPr>
                  <a:t> </a:t>
                </a:r>
                <a:r>
                  <a:rPr lang="en-US" sz="2300" kern="1200" dirty="0">
                    <a:solidFill>
                      <a:schemeClr val="bg1"/>
                    </a:solidFill>
                    <a:effectLst/>
                  </a:rPr>
                  <a:t>System</a:t>
                </a:r>
              </a:p>
            </p:txBody>
          </p:sp>
          <p:sp>
            <p:nvSpPr>
              <p:cNvPr id="10" name="Oval 9"/>
              <p:cNvSpPr/>
              <p:nvPr>
                <p:custDataLst>
                  <p:tags r:id="rId4"/>
                </p:custDataLst>
              </p:nvPr>
            </p:nvSpPr>
            <p:spPr>
              <a:xfrm>
                <a:off x="4724400" y="1522761"/>
                <a:ext cx="1885950" cy="1801596"/>
              </a:xfrm>
              <a:prstGeom prst="ellipse">
                <a:avLst/>
              </a:prstGeom>
              <a:solidFill>
                <a:schemeClr val="bg1">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grpSp>
            <p:nvGrpSpPr>
              <p:cNvPr id="11" name="Group 10"/>
              <p:cNvGrpSpPr/>
              <p:nvPr>
                <p:custDataLst>
                  <p:tags r:id="rId5"/>
                </p:custDataLst>
              </p:nvPr>
            </p:nvGrpSpPr>
            <p:grpSpPr>
              <a:xfrm>
                <a:off x="6877048" y="1447671"/>
                <a:ext cx="2200274" cy="4462803"/>
                <a:chOff x="6707212" y="1280455"/>
                <a:chExt cx="1935768" cy="4173403"/>
              </a:xfrm>
            </p:grpSpPr>
            <p:sp>
              <p:nvSpPr>
                <p:cNvPr id="15" name="Freeform 14"/>
                <p:cNvSpPr/>
                <p:nvPr>
                  <p:custDataLst>
                    <p:tags r:id="rId9"/>
                  </p:custDataLst>
                </p:nvPr>
              </p:nvSpPr>
              <p:spPr>
                <a:xfrm>
                  <a:off x="6707212" y="1280455"/>
                  <a:ext cx="1935768" cy="4173403"/>
                </a:xfrm>
                <a:custGeom>
                  <a:avLst/>
                  <a:gdLst>
                    <a:gd name="connsiteX0" fmla="*/ 0 w 2011188"/>
                    <a:gd name="connsiteY0" fmla="*/ 201119 h 5059363"/>
                    <a:gd name="connsiteX1" fmla="*/ 201119 w 2011188"/>
                    <a:gd name="connsiteY1" fmla="*/ 0 h 5059363"/>
                    <a:gd name="connsiteX2" fmla="*/ 1810069 w 2011188"/>
                    <a:gd name="connsiteY2" fmla="*/ 0 h 5059363"/>
                    <a:gd name="connsiteX3" fmla="*/ 2011188 w 2011188"/>
                    <a:gd name="connsiteY3" fmla="*/ 201119 h 5059363"/>
                    <a:gd name="connsiteX4" fmla="*/ 2011188 w 2011188"/>
                    <a:gd name="connsiteY4" fmla="*/ 4858244 h 5059363"/>
                    <a:gd name="connsiteX5" fmla="*/ 1810069 w 2011188"/>
                    <a:gd name="connsiteY5" fmla="*/ 5059363 h 5059363"/>
                    <a:gd name="connsiteX6" fmla="*/ 201119 w 2011188"/>
                    <a:gd name="connsiteY6" fmla="*/ 5059363 h 5059363"/>
                    <a:gd name="connsiteX7" fmla="*/ 0 w 2011188"/>
                    <a:gd name="connsiteY7" fmla="*/ 4858244 h 5059363"/>
                    <a:gd name="connsiteX8" fmla="*/ 0 w 2011188"/>
                    <a:gd name="connsiteY8" fmla="*/ 201119 h 5059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1188" h="5059363">
                      <a:moveTo>
                        <a:pt x="0" y="201119"/>
                      </a:moveTo>
                      <a:cubicBezTo>
                        <a:pt x="0" y="90044"/>
                        <a:pt x="90044" y="0"/>
                        <a:pt x="201119" y="0"/>
                      </a:cubicBezTo>
                      <a:lnTo>
                        <a:pt x="1810069" y="0"/>
                      </a:lnTo>
                      <a:cubicBezTo>
                        <a:pt x="1921144" y="0"/>
                        <a:pt x="2011188" y="90044"/>
                        <a:pt x="2011188" y="201119"/>
                      </a:cubicBezTo>
                      <a:lnTo>
                        <a:pt x="2011188" y="4858244"/>
                      </a:lnTo>
                      <a:cubicBezTo>
                        <a:pt x="2011188" y="4969319"/>
                        <a:pt x="1921144" y="5059363"/>
                        <a:pt x="1810069" y="5059363"/>
                      </a:cubicBezTo>
                      <a:lnTo>
                        <a:pt x="201119" y="5059363"/>
                      </a:lnTo>
                      <a:cubicBezTo>
                        <a:pt x="90044" y="5059363"/>
                        <a:pt x="0" y="4969319"/>
                        <a:pt x="0" y="4858244"/>
                      </a:cubicBezTo>
                      <a:lnTo>
                        <a:pt x="0" y="201119"/>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63576" tIns="1828800" rIns="163576" bIns="1175449" numCol="1" spcCol="1270" anchor="ctr" anchorCtr="0">
                  <a:noAutofit/>
                </a:bodyPr>
                <a:lstStyle/>
                <a:p>
                  <a:pPr lvl="0" algn="ctr" defTabSz="1022350">
                    <a:lnSpc>
                      <a:spcPct val="90000"/>
                    </a:lnSpc>
                    <a:spcBef>
                      <a:spcPct val="0"/>
                    </a:spcBef>
                    <a:spcAft>
                      <a:spcPct val="35000"/>
                    </a:spcAft>
                  </a:pPr>
                  <a:r>
                    <a:rPr lang="en-US" sz="2300" kern="1200" dirty="0">
                      <a:solidFill>
                        <a:schemeClr val="bg1"/>
                      </a:solidFill>
                      <a:effectLst/>
                    </a:rPr>
                    <a:t>Targeted Growth Sectors</a:t>
                  </a:r>
                </a:p>
              </p:txBody>
            </p:sp>
            <p:sp>
              <p:nvSpPr>
                <p:cNvPr id="16" name="Oval 15"/>
                <p:cNvSpPr/>
                <p:nvPr>
                  <p:custDataLst>
                    <p:tags r:id="rId10"/>
                  </p:custDataLst>
                </p:nvPr>
              </p:nvSpPr>
              <p:spPr>
                <a:xfrm>
                  <a:off x="6836902" y="1370361"/>
                  <a:ext cx="1684767" cy="1684767"/>
                </a:xfrm>
                <a:prstGeom prst="ellipse">
                  <a:avLst/>
                </a:prstGeom>
                <a:solidFill>
                  <a:schemeClr val="bg1">
                    <a:lumMod val="5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hemeClr val="lt1">
                    <a:hueOff val="0"/>
                    <a:satOff val="0"/>
                    <a:lumOff val="0"/>
                    <a:alphaOff val="0"/>
                  </a:schemeClr>
                </a:lnRef>
                <a:fillRef idx="1">
                  <a:scrgbClr r="0" g="0" b="0"/>
                </a:fillRef>
                <a:effectRef idx="2">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grpSp>
          <p:grpSp>
            <p:nvGrpSpPr>
              <p:cNvPr id="12" name="Group 11"/>
              <p:cNvGrpSpPr/>
              <p:nvPr>
                <p:custDataLst>
                  <p:tags r:id="rId6"/>
                </p:custDataLst>
              </p:nvPr>
            </p:nvGrpSpPr>
            <p:grpSpPr>
              <a:xfrm>
                <a:off x="104008" y="4625955"/>
                <a:ext cx="8954438" cy="811530"/>
                <a:chOff x="838171" y="4342129"/>
                <a:chExt cx="7571232" cy="758904"/>
              </a:xfrm>
            </p:grpSpPr>
            <p:sp>
              <p:nvSpPr>
                <p:cNvPr id="13" name="Left-Right Arrow 12"/>
                <p:cNvSpPr/>
                <p:nvPr>
                  <p:custDataLst>
                    <p:tags r:id="rId7"/>
                  </p:custDataLst>
                </p:nvPr>
              </p:nvSpPr>
              <p:spPr>
                <a:xfrm>
                  <a:off x="838171" y="4342129"/>
                  <a:ext cx="7571232" cy="758904"/>
                </a:xfrm>
                <a:prstGeom prst="leftRightArrow">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p:spPr>
              <p:style>
                <a:lnRef idx="0">
                  <a:schemeClr val="lt1">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4" name="TextBox 13"/>
                <p:cNvSpPr txBox="1"/>
                <p:nvPr>
                  <p:custDataLst>
                    <p:tags r:id="rId8"/>
                  </p:custDataLst>
                </p:nvPr>
              </p:nvSpPr>
              <p:spPr>
                <a:xfrm>
                  <a:off x="1083114" y="4554317"/>
                  <a:ext cx="7130172" cy="306526"/>
                </a:xfrm>
                <a:prstGeom prst="rect">
                  <a:avLst/>
                </a:prstGeom>
                <a:noFill/>
              </p:spPr>
              <p:txBody>
                <a:bodyPr wrap="square" rtlCol="0">
                  <a:spAutoFit/>
                </a:bodyPr>
                <a:lstStyle/>
                <a:p>
                  <a:pPr algn="ctr">
                    <a:lnSpc>
                      <a:spcPct val="90000"/>
                    </a:lnSpc>
                  </a:pPr>
                  <a:r>
                    <a:rPr lang="en-US" b="1" dirty="0">
                      <a:solidFill>
                        <a:schemeClr val="accent1"/>
                      </a:solidFill>
                      <a:effectLst/>
                      <a:latin typeface="+mj-lt"/>
                    </a:rPr>
                    <a:t>The Talent Pipeline – Workforce as an asset for regional prosperity</a:t>
                  </a:r>
                </a:p>
              </p:txBody>
            </p:sp>
          </p:grpSp>
        </p:grpSp>
        <p:pic>
          <p:nvPicPr>
            <p:cNvPr id="23" name="Picture 22"/>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222592" y="1717306"/>
              <a:ext cx="1638833" cy="1514281"/>
            </a:xfrm>
            <a:prstGeom prst="rect">
              <a:avLst/>
            </a:prstGeom>
          </p:spPr>
        </p:pic>
        <p:pic>
          <p:nvPicPr>
            <p:cNvPr id="30" name="Picture 29"/>
            <p:cNvPicPr>
              <a:picLocks noChangeAspect="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93351" y="1717305"/>
              <a:ext cx="1352297" cy="1348018"/>
            </a:xfrm>
            <a:prstGeom prst="rect">
              <a:avLst/>
            </a:prstGeom>
          </p:spPr>
        </p:pic>
        <p:pic>
          <p:nvPicPr>
            <p:cNvPr id="31" name="Picture 30"/>
            <p:cNvPicPr>
              <a:picLocks noChangeAspect="1"/>
            </p:cNvPicPr>
            <p:nvPr/>
          </p:nvPicPr>
          <p:blipFill>
            <a:blip r:embed="rId19" cstate="print">
              <a:extLst>
                <a:ext uri="{BEBA8EAE-BF5A-486C-A8C5-ECC9F3942E4B}">
                  <a14:imgProps xmlns:a14="http://schemas.microsoft.com/office/drawing/2010/main">
                    <a14:imgLayer r:embed="rId20">
                      <a14:imgEffect>
                        <a14:backgroundRemoval t="10000" b="90000" l="10000" r="90000">
                          <a14:foregroundMark x1="36400" y1="22667" x2="43600" y2="20000"/>
                        </a14:backgroundRemoval>
                      </a14:imgEffect>
                    </a14:imgLayer>
                  </a14:imgProps>
                </a:ext>
                <a:ext uri="{28A0092B-C50C-407E-A947-70E740481C1C}">
                  <a14:useLocalDpi xmlns:a14="http://schemas.microsoft.com/office/drawing/2010/main" val="0"/>
                </a:ext>
              </a:extLst>
            </a:blip>
            <a:stretch>
              <a:fillRect/>
            </a:stretch>
          </p:blipFill>
          <p:spPr>
            <a:xfrm>
              <a:off x="4825353" y="1864870"/>
              <a:ext cx="1684044" cy="1263033"/>
            </a:xfrm>
            <a:prstGeom prst="rect">
              <a:avLst/>
            </a:prstGeom>
          </p:spPr>
        </p:pic>
      </p:grpSp>
      <p:sp>
        <p:nvSpPr>
          <p:cNvPr id="4" name="Oval 3">
            <a:extLst>
              <a:ext uri="{FF2B5EF4-FFF2-40B4-BE49-F238E27FC236}">
                <a16:creationId xmlns:a16="http://schemas.microsoft.com/office/drawing/2014/main" id="{06249620-ABB5-40BA-BAF1-283F25C84B29}"/>
              </a:ext>
            </a:extLst>
          </p:cNvPr>
          <p:cNvSpPr/>
          <p:nvPr/>
        </p:nvSpPr>
        <p:spPr>
          <a:xfrm>
            <a:off x="2444990" y="1611535"/>
            <a:ext cx="1777676" cy="1777676"/>
          </a:xfrm>
          <a:prstGeom prst="ellipse">
            <a:avLst/>
          </a:prstGeom>
          <a:blipFill dpi="0" rotWithShape="1">
            <a:blip r:embed="rId2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6FE77660-F287-E944-AE23-B70C528FC874}"/>
              </a:ext>
            </a:extLst>
          </p:cNvPr>
          <p:cNvSpPr txBox="1"/>
          <p:nvPr/>
        </p:nvSpPr>
        <p:spPr>
          <a:xfrm>
            <a:off x="3068000" y="6131913"/>
            <a:ext cx="2772383" cy="276999"/>
          </a:xfrm>
          <a:prstGeom prst="rect">
            <a:avLst/>
          </a:prstGeom>
          <a:noFill/>
        </p:spPr>
        <p:txBody>
          <a:bodyPr wrap="square" rtlCol="0">
            <a:spAutoFit/>
          </a:bodyPr>
          <a:lstStyle/>
          <a:p>
            <a:pPr algn="ctr"/>
            <a:r>
              <a:rPr lang="en-US" sz="1200" dirty="0">
                <a:solidFill>
                  <a:schemeClr val="tx1">
                    <a:lumMod val="75000"/>
                    <a:lumOff val="25000"/>
                  </a:schemeClr>
                </a:solidFill>
              </a:rPr>
              <a:t>© 2018 Maher &amp; Maher.</a:t>
            </a:r>
          </a:p>
        </p:txBody>
      </p:sp>
    </p:spTree>
    <p:extLst>
      <p:ext uri="{BB962C8B-B14F-4D97-AF65-F5344CB8AC3E}">
        <p14:creationId xmlns:p14="http://schemas.microsoft.com/office/powerpoint/2010/main" val="4005507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737086"/>
          </a:xfrm>
        </p:spPr>
        <p:txBody>
          <a:bodyPr>
            <a:normAutofit/>
          </a:bodyPr>
          <a:lstStyle/>
          <a:p>
            <a:r>
              <a:rPr lang="en-US" dirty="0"/>
              <a:t>The Talent Pipeline</a:t>
            </a: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a:stretch/>
        </p:blipFill>
        <p:spPr>
          <a:xfrm>
            <a:off x="180975" y="838200"/>
            <a:ext cx="8376076" cy="5592720"/>
          </a:xfrm>
          <a:prstGeom prst="rect">
            <a:avLst/>
          </a:prstGeom>
        </p:spPr>
      </p:pic>
      <p:sp>
        <p:nvSpPr>
          <p:cNvPr id="3" name="Slide Number Placeholder 2">
            <a:extLst>
              <a:ext uri="{FF2B5EF4-FFF2-40B4-BE49-F238E27FC236}">
                <a16:creationId xmlns:a16="http://schemas.microsoft.com/office/drawing/2014/main" id="{81E7700F-7FEE-41CD-9557-A95C5B5D6DA0}"/>
              </a:ext>
            </a:extLst>
          </p:cNvPr>
          <p:cNvSpPr>
            <a:spLocks noGrp="1"/>
          </p:cNvSpPr>
          <p:nvPr>
            <p:ph type="sldNum" sz="quarter" idx="10"/>
          </p:nvPr>
        </p:nvSpPr>
        <p:spPr/>
        <p:txBody>
          <a:bodyPr/>
          <a:lstStyle/>
          <a:p>
            <a:fld id="{3C00E0C1-0C22-4652-BCFC-CCCFF73EC83E}" type="slidenum">
              <a:rPr lang="en-US" smtClean="0">
                <a:solidFill>
                  <a:srgbClr val="0074BF">
                    <a:lumMod val="75000"/>
                  </a:srgbClr>
                </a:solidFill>
              </a:rPr>
              <a:pPr/>
              <a:t>8</a:t>
            </a:fld>
            <a:endParaRPr lang="en-US" dirty="0">
              <a:solidFill>
                <a:srgbClr val="0074BF">
                  <a:lumMod val="75000"/>
                </a:srgbClr>
              </a:solidFill>
            </a:endParaRPr>
          </a:p>
        </p:txBody>
      </p:sp>
    </p:spTree>
    <p:extLst>
      <p:ext uri="{BB962C8B-B14F-4D97-AF65-F5344CB8AC3E}">
        <p14:creationId xmlns:p14="http://schemas.microsoft.com/office/powerpoint/2010/main" val="345657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56765-ABA0-4A5B-8C40-40388EBC450C}"/>
              </a:ext>
            </a:extLst>
          </p:cNvPr>
          <p:cNvSpPr>
            <a:spLocks noGrp="1"/>
          </p:cNvSpPr>
          <p:nvPr>
            <p:ph type="title"/>
          </p:nvPr>
        </p:nvSpPr>
        <p:spPr/>
        <p:txBody>
          <a:bodyPr/>
          <a:lstStyle/>
          <a:p>
            <a:r>
              <a:rPr lang="en-US" dirty="0"/>
              <a:t>Integrated Service Delivery…A Better Way of Doing Business</a:t>
            </a:r>
          </a:p>
        </p:txBody>
      </p:sp>
      <p:sp>
        <p:nvSpPr>
          <p:cNvPr id="3" name="Content Placeholder 2">
            <a:extLst>
              <a:ext uri="{FF2B5EF4-FFF2-40B4-BE49-F238E27FC236}">
                <a16:creationId xmlns:a16="http://schemas.microsoft.com/office/drawing/2014/main" id="{F7C9B314-431A-4037-973F-0DC03410A223}"/>
              </a:ext>
            </a:extLst>
          </p:cNvPr>
          <p:cNvSpPr>
            <a:spLocks noGrp="1"/>
          </p:cNvSpPr>
          <p:nvPr>
            <p:ph idx="1"/>
          </p:nvPr>
        </p:nvSpPr>
        <p:spPr>
          <a:xfrm>
            <a:off x="374565" y="2013160"/>
            <a:ext cx="3759285" cy="2266951"/>
          </a:xfrm>
        </p:spPr>
        <p:txBody>
          <a:bodyPr/>
          <a:lstStyle/>
          <a:p>
            <a:pPr marL="0" indent="0">
              <a:buNone/>
            </a:pPr>
            <a:r>
              <a:rPr lang="en-US" b="1" dirty="0">
                <a:solidFill>
                  <a:schemeClr val="accent4">
                    <a:lumMod val="75000"/>
                  </a:schemeClr>
                </a:solidFill>
                <a:latin typeface="BebasNeueBold"/>
                <a:ea typeface="BebasNeueBold"/>
                <a:cs typeface="BebasNeueBold"/>
                <a:sym typeface="BebasNeueBold"/>
              </a:rPr>
              <a:t>To provide a </a:t>
            </a:r>
            <a:r>
              <a:rPr lang="en-US" b="1" dirty="0">
                <a:solidFill>
                  <a:schemeClr val="accent5">
                    <a:lumMod val="75000"/>
                  </a:schemeClr>
                </a:solidFill>
                <a:latin typeface="BebasNeueBold"/>
                <a:ea typeface="BebasNeueBold"/>
                <a:cs typeface="BebasNeueBold"/>
                <a:sym typeface="BebasNeueBold"/>
              </a:rPr>
              <a:t>SEAMLESS  </a:t>
            </a:r>
            <a:r>
              <a:rPr lang="en-US" b="1" dirty="0">
                <a:solidFill>
                  <a:schemeClr val="accent4">
                    <a:lumMod val="75000"/>
                  </a:schemeClr>
                </a:solidFill>
                <a:latin typeface="BebasNeueBold"/>
                <a:ea typeface="BebasNeueBold"/>
                <a:cs typeface="BebasNeueBold"/>
                <a:sym typeface="BebasNeueBold"/>
              </a:rPr>
              <a:t>delivery system and  improve </a:t>
            </a:r>
            <a:r>
              <a:rPr lang="en-US" b="1" dirty="0">
                <a:solidFill>
                  <a:schemeClr val="accent5">
                    <a:lumMod val="75000"/>
                  </a:schemeClr>
                </a:solidFill>
                <a:latin typeface="BebasNeueBold"/>
                <a:ea typeface="BebasNeueBold"/>
                <a:cs typeface="BebasNeueBold"/>
                <a:sym typeface="BebasNeueBold"/>
              </a:rPr>
              <a:t>CUSTOMER SERVICE</a:t>
            </a:r>
            <a:r>
              <a:rPr lang="en-US" b="1" dirty="0">
                <a:solidFill>
                  <a:srgbClr val="84CBC5"/>
                </a:solidFill>
                <a:latin typeface="BebasNeueBold"/>
                <a:ea typeface="BebasNeueBold"/>
                <a:cs typeface="BebasNeueBold"/>
                <a:sym typeface="BebasNeueBold"/>
              </a:rPr>
              <a:t> </a:t>
            </a:r>
            <a:r>
              <a:rPr lang="en-US" b="1" dirty="0">
                <a:solidFill>
                  <a:schemeClr val="accent4">
                    <a:lumMod val="75000"/>
                  </a:schemeClr>
                </a:solidFill>
                <a:latin typeface="BebasNeueBold"/>
                <a:ea typeface="BebasNeueBold"/>
                <a:cs typeface="BebasNeueBold"/>
                <a:sym typeface="BebasNeueBold"/>
              </a:rPr>
              <a:t>to businesses and job seekers</a:t>
            </a:r>
          </a:p>
          <a:p>
            <a:pPr marL="0" indent="0">
              <a:buNone/>
            </a:pPr>
            <a:endParaRPr lang="en-US" dirty="0"/>
          </a:p>
        </p:txBody>
      </p:sp>
      <p:sp>
        <p:nvSpPr>
          <p:cNvPr id="4" name="Slide Number Placeholder 3">
            <a:extLst>
              <a:ext uri="{FF2B5EF4-FFF2-40B4-BE49-F238E27FC236}">
                <a16:creationId xmlns:a16="http://schemas.microsoft.com/office/drawing/2014/main" id="{FB4D2A0C-6728-461A-B798-D0B08B9CB7F2}"/>
              </a:ext>
            </a:extLst>
          </p:cNvPr>
          <p:cNvSpPr>
            <a:spLocks noGrp="1"/>
          </p:cNvSpPr>
          <p:nvPr>
            <p:ph type="sldNum" sz="quarter" idx="10"/>
          </p:nvPr>
        </p:nvSpPr>
        <p:spPr/>
        <p:txBody>
          <a:bodyPr/>
          <a:lstStyle/>
          <a:p>
            <a:fld id="{3C00E0C1-0C22-4652-BCFC-CCCFF73EC83E}" type="slidenum">
              <a:rPr lang="en-US" smtClean="0"/>
              <a:pPr/>
              <a:t>9</a:t>
            </a:fld>
            <a:endParaRPr lang="en-US" dirty="0"/>
          </a:p>
        </p:txBody>
      </p:sp>
      <p:grpSp>
        <p:nvGrpSpPr>
          <p:cNvPr id="6" name="Group 5">
            <a:extLst>
              <a:ext uri="{FF2B5EF4-FFF2-40B4-BE49-F238E27FC236}">
                <a16:creationId xmlns:a16="http://schemas.microsoft.com/office/drawing/2014/main" id="{28CE755D-0A20-45DA-A6F3-CBBCC7AF730D}"/>
              </a:ext>
            </a:extLst>
          </p:cNvPr>
          <p:cNvGrpSpPr/>
          <p:nvPr/>
        </p:nvGrpSpPr>
        <p:grpSpPr>
          <a:xfrm>
            <a:off x="4594549" y="1885460"/>
            <a:ext cx="3625234" cy="3669520"/>
            <a:chOff x="4594549" y="1885460"/>
            <a:chExt cx="3625234" cy="3669520"/>
          </a:xfrm>
        </p:grpSpPr>
        <p:sp>
          <p:nvSpPr>
            <p:cNvPr id="8" name="Rectangle 7">
              <a:extLst>
                <a:ext uri="{FF2B5EF4-FFF2-40B4-BE49-F238E27FC236}">
                  <a16:creationId xmlns:a16="http://schemas.microsoft.com/office/drawing/2014/main" id="{55003D2D-FDFD-4E04-ABB1-D9473279400F}"/>
                </a:ext>
              </a:extLst>
            </p:cNvPr>
            <p:cNvSpPr/>
            <p:nvPr/>
          </p:nvSpPr>
          <p:spPr>
            <a:xfrm rot="1031395">
              <a:off x="5212440" y="1885460"/>
              <a:ext cx="1741170" cy="5924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dirty="0">
                  <a:solidFill>
                    <a:schemeClr val="tx2"/>
                  </a:solidFill>
                </a:rPr>
                <a:t>Data</a:t>
              </a:r>
            </a:p>
          </p:txBody>
        </p:sp>
        <p:sp>
          <p:nvSpPr>
            <p:cNvPr id="9" name="Rectangle 8">
              <a:extLst>
                <a:ext uri="{FF2B5EF4-FFF2-40B4-BE49-F238E27FC236}">
                  <a16:creationId xmlns:a16="http://schemas.microsoft.com/office/drawing/2014/main" id="{07E0F209-A947-4267-B5F8-6439E8217F1C}"/>
                </a:ext>
              </a:extLst>
            </p:cNvPr>
            <p:cNvSpPr/>
            <p:nvPr/>
          </p:nvSpPr>
          <p:spPr>
            <a:xfrm rot="20926551">
              <a:off x="6367903" y="4962525"/>
              <a:ext cx="1741170" cy="5924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dirty="0">
                  <a:solidFill>
                    <a:schemeClr val="tx2"/>
                  </a:solidFill>
                </a:rPr>
                <a:t>Common Intake</a:t>
              </a:r>
            </a:p>
          </p:txBody>
        </p:sp>
        <p:sp>
          <p:nvSpPr>
            <p:cNvPr id="10" name="Rectangle 9">
              <a:extLst>
                <a:ext uri="{FF2B5EF4-FFF2-40B4-BE49-F238E27FC236}">
                  <a16:creationId xmlns:a16="http://schemas.microsoft.com/office/drawing/2014/main" id="{A86BC5E7-B7EF-49DB-BCE1-8ED50ED2FAFE}"/>
                </a:ext>
              </a:extLst>
            </p:cNvPr>
            <p:cNvSpPr/>
            <p:nvPr/>
          </p:nvSpPr>
          <p:spPr>
            <a:xfrm rot="292013">
              <a:off x="4739498" y="3623989"/>
              <a:ext cx="1820111" cy="5924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dirty="0">
                  <a:solidFill>
                    <a:schemeClr val="tx2"/>
                  </a:solidFill>
                </a:rPr>
                <a:t>Team Case Management</a:t>
              </a:r>
            </a:p>
          </p:txBody>
        </p:sp>
        <p:sp>
          <p:nvSpPr>
            <p:cNvPr id="11" name="Rectangle 10">
              <a:extLst>
                <a:ext uri="{FF2B5EF4-FFF2-40B4-BE49-F238E27FC236}">
                  <a16:creationId xmlns:a16="http://schemas.microsoft.com/office/drawing/2014/main" id="{18E1DF57-39C6-4A2C-BBA1-C9FE4FBEADA2}"/>
                </a:ext>
              </a:extLst>
            </p:cNvPr>
            <p:cNvSpPr/>
            <p:nvPr/>
          </p:nvSpPr>
          <p:spPr>
            <a:xfrm rot="20322157">
              <a:off x="6073141" y="2589623"/>
              <a:ext cx="1741170" cy="5924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dirty="0">
                  <a:solidFill>
                    <a:schemeClr val="tx2"/>
                  </a:solidFill>
                </a:rPr>
                <a:t>Cross-Training</a:t>
              </a:r>
            </a:p>
          </p:txBody>
        </p:sp>
        <p:sp>
          <p:nvSpPr>
            <p:cNvPr id="12" name="Rectangle 11">
              <a:extLst>
                <a:ext uri="{FF2B5EF4-FFF2-40B4-BE49-F238E27FC236}">
                  <a16:creationId xmlns:a16="http://schemas.microsoft.com/office/drawing/2014/main" id="{B8B78288-44D5-4AB2-A467-D87A31AE08C0}"/>
                </a:ext>
              </a:extLst>
            </p:cNvPr>
            <p:cNvSpPr/>
            <p:nvPr/>
          </p:nvSpPr>
          <p:spPr>
            <a:xfrm rot="20542065">
              <a:off x="4864670" y="4830962"/>
              <a:ext cx="1741170" cy="5924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dirty="0">
                  <a:solidFill>
                    <a:schemeClr val="tx2"/>
                  </a:solidFill>
                </a:rPr>
                <a:t>Co-enrollment</a:t>
              </a:r>
            </a:p>
          </p:txBody>
        </p:sp>
        <p:sp>
          <p:nvSpPr>
            <p:cNvPr id="13" name="Rectangle 12">
              <a:extLst>
                <a:ext uri="{FF2B5EF4-FFF2-40B4-BE49-F238E27FC236}">
                  <a16:creationId xmlns:a16="http://schemas.microsoft.com/office/drawing/2014/main" id="{B6E8A23B-4093-4DCA-94A5-43FD9EA62AE8}"/>
                </a:ext>
              </a:extLst>
            </p:cNvPr>
            <p:cNvSpPr/>
            <p:nvPr/>
          </p:nvSpPr>
          <p:spPr>
            <a:xfrm rot="653746">
              <a:off x="6478613" y="3972205"/>
              <a:ext cx="1741170" cy="5924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dirty="0">
                  <a:solidFill>
                    <a:schemeClr val="tx2"/>
                  </a:solidFill>
                </a:rPr>
                <a:t>Blended funding </a:t>
              </a:r>
            </a:p>
          </p:txBody>
        </p:sp>
        <p:sp>
          <p:nvSpPr>
            <p:cNvPr id="14" name="Rectangle 13">
              <a:extLst>
                <a:ext uri="{FF2B5EF4-FFF2-40B4-BE49-F238E27FC236}">
                  <a16:creationId xmlns:a16="http://schemas.microsoft.com/office/drawing/2014/main" id="{1E60D551-7A6E-4945-B04D-7B0DE23717DA}"/>
                </a:ext>
              </a:extLst>
            </p:cNvPr>
            <p:cNvSpPr/>
            <p:nvPr/>
          </p:nvSpPr>
          <p:spPr>
            <a:xfrm>
              <a:off x="4594549" y="2737012"/>
              <a:ext cx="1741170" cy="5924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00" b="1" dirty="0">
                  <a:solidFill>
                    <a:schemeClr val="tx2"/>
                  </a:solidFill>
                </a:rPr>
                <a:t>Co-Location</a:t>
              </a:r>
            </a:p>
          </p:txBody>
        </p:sp>
      </p:grpSp>
    </p:spTree>
    <p:extLst>
      <p:ext uri="{BB962C8B-B14F-4D97-AF65-F5344CB8AC3E}">
        <p14:creationId xmlns:p14="http://schemas.microsoft.com/office/powerpoint/2010/main" val="31413159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INFO" val="&lt;ThreeDShapeInfo&gt;&lt;uuid val=&quot;{67355987-6F33-4AF9-A166-5EE0B8287A7B}&quot;/&gt;&lt;isInvalidForFieldText val=&quot;0&quot;/&gt;&lt;Image&gt;&lt;filename val=&quot;C:\Users\PKosowsky\Documents\WIP_Local_not_network\KWA_Breeze\deploy\data\asimages\{67355987-6F33-4AF9-A166-5EE0B8287A7B}_23.png&quot;/&gt;&lt;left val=&quot;-2&quot;/&gt;&lt;top val=&quot;94&quot;/&gt;&lt;width val=&quot;188&quot;/&gt;&lt;height val=&quot;433&quot;/&gt;&lt;hasText val=&quot;1&quot;/&gt;&lt;/Image&gt;&lt;/ThreeDShapeInfo&gt;"/>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9&quot;/&gt;&lt;lineCharCount val=&quot;11&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2&quot;/&gt;&lt;lineCharCount val=&quot;7&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B90DC5CA-1734-4CF1-9696-00D27F95F2DB}&quot;/&gt;&lt;isInvalidForFieldText val=&quot;0&quot;/&gt;&lt;Image&gt;&lt;filename val=&quot;C:\Users\PKosowsky\Documents\WIP_Local_not_network\KWA_Breeze\deploy\data\asimages\{B90DC5CA-1734-4CF1-9696-00D27F95F2DB}_23.png&quot;/&gt;&lt;left val=&quot;182&quot;/&gt;&lt;top val=&quot;94&quot;/&gt;&lt;width val=&quot;182&quot;/&gt;&lt;height val=&quot;433&quot;/&gt;&lt;hasText val=&quot;1&quot;/&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10&quot;/&gt;&lt;lineCharCount val=&quot;6&quot;/&gt;&lt;/TableIndex&gt;&lt;/ShapeTextInfo&gt;"/>
  <p:tag name="PRESENTER_SHAPEINFO" val="&lt;ThreeDShapeInfo&gt;&lt;uuid val=&quot;{F9321B62-8CEA-4F64-AFD7-7060AF272552}&quot;/&gt;&lt;isInvalidForFieldText val=&quot;0&quot;/&gt;&lt;Image&gt;&lt;filename val=&quot;C:\Users\PKosowsky\Documents\WIP_Local_not_network\KWA_Breeze\deploy\data\asimages\{F9321B62-8CEA-4F64-AFD7-7060AF272552}_23.png&quot;/&gt;&lt;left val=&quot;360&quot;/&gt;&lt;top val=&quot;94&quot;/&gt;&lt;width val=&quot;177&quot;/&gt;&lt;height val=&quot;434&quot;/&gt;&lt;hasText val=&quot;1&quot;/&gt;&lt;/Image&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 name="PRESENTER_SHAPEINFO" val="&lt;ThreeDShapeInfo&gt;&lt;uuid val=&quot;{6E70FD57-CE4A-46BF-8C55-0F049ED74A81}&quot;/&gt;&lt;isInvalidForFieldText val=&quot;0&quot;/&gt;&lt;Image&gt;&lt;filename val=&quot;C:\Users\PKosowsky\Documents\WIP_Local_not_network\KWA_Breeze\deploy\data\asimages\{6E70FD57-CE4A-46BF-8C55-0F049ED74A81}_23.png&quot;/&gt;&lt;left val=&quot;368&quot;/&gt;&lt;top val=&quot;118&quot;/&gt;&lt;width val=&quot;157&quot;/&gt;&lt;height val=&quot;149&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9C679153-58B8-449A-8F40-C84201388F23}&quot;/&gt;&lt;isInvalidForFieldText val=&quot;0&quot;/&gt;&lt;Image&gt;&lt;filename val=&quot;C:\Users\PKosowsky\Documents\WIP_Local_not_network\KWA_Breeze\deploy\data\asimages\{9C679153-58B8-449A-8F40-C84201388F23}_23.png&quot;/&gt;&lt;left val=&quot;529&quot;/&gt;&lt;top val=&quot;94&quot;/&gt;&lt;width val=&quot;199&quot;/&gt;&lt;height val=&quot;433&quot;/&gt;&lt;hasText val=&quot;1&quot;/&gt;&lt;/Image&gt;&lt;/ThreeDShapeInfo&gt;"/>
</p:tagLst>
</file>

<file path=ppt/tags/tag6.xml><?xml version="1.0" encoding="utf-8"?>
<p:tagLst xmlns:a="http://schemas.openxmlformats.org/drawingml/2006/main" xmlns:r="http://schemas.openxmlformats.org/officeDocument/2006/relationships" xmlns:p="http://schemas.openxmlformats.org/presentationml/2006/main">
  <p:tag name="PRESENTER_SHAPEINFO" val="&lt;ThreeDShapeInfo&gt;&lt;uuid val=&quot;{79208E44-191A-46E1-8E8C-4CD8AB542336}&quot;/&gt;&lt;isInvalidForFieldText val=&quot;0&quot;/&gt;&lt;Image&gt;&lt;filename val=&quot;C:\Users\PKosowsky\Documents\WIP_Local_not_network\KWA_Breeze\deploy\data\asimages\{79208E44-191A-46E1-8E8C-4CD8AB542336}_23.png&quot;/&gt;&lt;left val=&quot;-6&quot;/&gt;&lt;top val=&quot;420&quot;/&gt;&lt;width val=&quot;739&quot;/&gt;&lt;height val=&quot;71&quot;/&gt;&lt;hasText val=&quot;1&quot;/&gt;&lt;/Image&gt;&lt;/ThreeDShape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51&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2&quot;/&gt;&lt;lineCharCount val=&quot;9&quot;/&gt;&lt;lineCharCount val=&quot;14&quot;/&gt;&lt;/TableIndex&gt;&lt;/ShapeTextInfo&gt;"/>
</p:tagLst>
</file>

<file path=ppt/theme/_rels/theme2.xml.rels><?xml version="1.0" encoding="UTF-8" standalone="yes"?>
<Relationships xmlns="http://schemas.openxmlformats.org/package/2006/relationships"><Relationship Id="rId1" Type="http://schemas.openxmlformats.org/officeDocument/2006/relationships/image" Target="../media/image6.png"/></Relationships>
</file>

<file path=ppt/theme/theme1.xml><?xml version="1.0" encoding="utf-8"?>
<a:theme xmlns:a="http://schemas.openxmlformats.org/drawingml/2006/main" name="Office Theme">
  <a:themeElements>
    <a:clrScheme name="Custom 3">
      <a:dk1>
        <a:srgbClr val="323332"/>
      </a:dk1>
      <a:lt1>
        <a:sysClr val="window" lastClr="FFFFFF"/>
      </a:lt1>
      <a:dk2>
        <a:srgbClr val="44546A"/>
      </a:dk2>
      <a:lt2>
        <a:srgbClr val="E7E6E6"/>
      </a:lt2>
      <a:accent1>
        <a:srgbClr val="2A5681"/>
      </a:accent1>
      <a:accent2>
        <a:srgbClr val="F35B2D"/>
      </a:accent2>
      <a:accent3>
        <a:srgbClr val="A5A5A5"/>
      </a:accent3>
      <a:accent4>
        <a:srgbClr val="F5AE6C"/>
      </a:accent4>
      <a:accent5>
        <a:srgbClr val="123885"/>
      </a:accent5>
      <a:accent6>
        <a:srgbClr val="44546A"/>
      </a:accent6>
      <a:hlink>
        <a:srgbClr val="F35B2D"/>
      </a:hlink>
      <a:folHlink>
        <a:srgbClr val="2A5681"/>
      </a:folHlink>
    </a:clrScheme>
    <a:fontScheme name="ORM">
      <a:majorFont>
        <a:latin typeface="Rockwell"/>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1_White">
  <a:themeElements>
    <a:clrScheme name="MaxPro_Multi Color 09 (Light Version)">
      <a:dk1>
        <a:srgbClr val="8A9297"/>
      </a:dk1>
      <a:lt1>
        <a:srgbClr val="BBBFC3"/>
      </a:lt1>
      <a:dk2>
        <a:srgbClr val="DCDFE1"/>
      </a:dk2>
      <a:lt2>
        <a:srgbClr val="FFFFFF"/>
      </a:lt2>
      <a:accent1>
        <a:srgbClr val="1B6AA3"/>
      </a:accent1>
      <a:accent2>
        <a:srgbClr val="84CBC5"/>
      </a:accent2>
      <a:accent3>
        <a:srgbClr val="F8D35E"/>
      </a:accent3>
      <a:accent4>
        <a:srgbClr val="F47264"/>
      </a:accent4>
      <a:accent5>
        <a:srgbClr val="B27DB6"/>
      </a:accent5>
      <a:accent6>
        <a:srgbClr val="212830"/>
      </a:accent6>
      <a:hlink>
        <a:srgbClr val="343E48"/>
      </a:hlink>
      <a:folHlink>
        <a:srgbClr val="565F68"/>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1"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1"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FC0B8EBD70D4441A52CC84EB0873F49" ma:contentTypeVersion="" ma:contentTypeDescription="Create a new document." ma:contentTypeScope="" ma:versionID="30e8b2d78f95945da68f245ffc3abe05">
  <xsd:schema xmlns:xsd="http://www.w3.org/2001/XMLSchema" xmlns:xs="http://www.w3.org/2001/XMLSchema" xmlns:p="http://schemas.microsoft.com/office/2006/metadata/properties" xmlns:ns2="f74a1af0-8cac-4364-96ef-aba68ef58bf7" xmlns:ns3="e9383cf3-6c95-48c0-84cb-ffd9d14604cc" targetNamespace="http://schemas.microsoft.com/office/2006/metadata/properties" ma:root="true" ma:fieldsID="071dc68ee47fbb5627b2fabe502e3484" ns2:_="" ns3:_="">
    <xsd:import namespace="f74a1af0-8cac-4364-96ef-aba68ef58bf7"/>
    <xsd:import namespace="e9383cf3-6c95-48c0-84cb-ffd9d14604c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4a1af0-8cac-4364-96ef-aba68ef58bf7"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383cf3-6c95-48c0-84cb-ffd9d14604cc"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EB9DDE6-8855-4437-8212-65B8BFFB9EA4}">
  <ds:schemaRefs>
    <ds:schemaRef ds:uri="http://schemas.microsoft.com/sharepoint/v3/contenttype/forms"/>
  </ds:schemaRefs>
</ds:datastoreItem>
</file>

<file path=customXml/itemProps2.xml><?xml version="1.0" encoding="utf-8"?>
<ds:datastoreItem xmlns:ds="http://schemas.openxmlformats.org/officeDocument/2006/customXml" ds:itemID="{B04A84C6-EC64-4385-A221-591F695F59BE}">
  <ds:schemaRefs>
    <ds:schemaRef ds:uri="http://purl.org/dc/terms/"/>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office/infopath/2007/PartnerControls"/>
    <ds:schemaRef ds:uri="e9383cf3-6c95-48c0-84cb-ffd9d14604cc"/>
    <ds:schemaRef ds:uri="f74a1af0-8cac-4364-96ef-aba68ef58bf7"/>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1018C71F-BE63-4F4C-AADE-F9BF87C35E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4a1af0-8cac-4364-96ef-aba68ef58bf7"/>
    <ds:schemaRef ds:uri="e9383cf3-6c95-48c0-84cb-ffd9d14604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17613</TotalTime>
  <Words>3297</Words>
  <Application>Microsoft Office PowerPoint</Application>
  <PresentationFormat>On-screen Show (4:3)</PresentationFormat>
  <Paragraphs>501</Paragraphs>
  <Slides>69</Slides>
  <Notes>57</Notes>
  <HiddenSlides>0</HiddenSlides>
  <MMClips>0</MMClips>
  <ScaleCrop>false</ScaleCrop>
  <HeadingPairs>
    <vt:vector size="6" baseType="variant">
      <vt:variant>
        <vt:lpstr>Fonts Used</vt:lpstr>
      </vt:variant>
      <vt:variant>
        <vt:i4>19</vt:i4>
      </vt:variant>
      <vt:variant>
        <vt:lpstr>Theme</vt:lpstr>
      </vt:variant>
      <vt:variant>
        <vt:i4>2</vt:i4>
      </vt:variant>
      <vt:variant>
        <vt:lpstr>Slide Titles</vt:lpstr>
      </vt:variant>
      <vt:variant>
        <vt:i4>69</vt:i4>
      </vt:variant>
    </vt:vector>
  </HeadingPairs>
  <TitlesOfParts>
    <vt:vector size="90" baseType="lpstr">
      <vt:lpstr>ＭＳ Ｐゴシック</vt:lpstr>
      <vt:lpstr>Arial</vt:lpstr>
      <vt:lpstr>BebasNeueBold</vt:lpstr>
      <vt:lpstr>Berlin Sans FB Demi</vt:lpstr>
      <vt:lpstr>Calibri</vt:lpstr>
      <vt:lpstr>Calibri Light</vt:lpstr>
      <vt:lpstr>Gill Sans</vt:lpstr>
      <vt:lpstr>Helvetica</vt:lpstr>
      <vt:lpstr>Helvetica Light</vt:lpstr>
      <vt:lpstr>LeagueGothic_Regular</vt:lpstr>
      <vt:lpstr>Lucida Sans Unicode</vt:lpstr>
      <vt:lpstr>Roboto Bold</vt:lpstr>
      <vt:lpstr>Roboto Light</vt:lpstr>
      <vt:lpstr>Roboto Regular</vt:lpstr>
      <vt:lpstr>Rockwell</vt:lpstr>
      <vt:lpstr>Times New Roman</vt:lpstr>
      <vt:lpstr>Verdana</vt:lpstr>
      <vt:lpstr>Wingdings</vt:lpstr>
      <vt:lpstr>Wingdings 3</vt:lpstr>
      <vt:lpstr>Office Theme</vt:lpstr>
      <vt:lpstr>11_White</vt:lpstr>
      <vt:lpstr>Idaho Workforce Development Council  One-Stop Committee Planning Session</vt:lpstr>
      <vt:lpstr>PowerPoint Presentation</vt:lpstr>
      <vt:lpstr>PowerPoint Presentation</vt:lpstr>
      <vt:lpstr>PowerPoint Presentation</vt:lpstr>
      <vt:lpstr>WIOA is an Opportunity</vt:lpstr>
      <vt:lpstr>Vision</vt:lpstr>
      <vt:lpstr>Common vision…common goals</vt:lpstr>
      <vt:lpstr>The Talent Pipeline</vt:lpstr>
      <vt:lpstr>Integrated Service Delivery…A Better Way of Doing Business</vt:lpstr>
      <vt:lpstr>Challenges Here (And Elsewhere)</vt:lpstr>
      <vt:lpstr>Why Integrate?  </vt:lpstr>
      <vt:lpstr>Why Integrate?</vt:lpstr>
      <vt:lpstr>Why Integrate? </vt:lpstr>
      <vt:lpstr>Elements of an Integrated System</vt:lpstr>
      <vt:lpstr>Becoming a Customer-Centered American Job Center - MA</vt:lpstr>
      <vt:lpstr>Service to Rural Areas:  Northern TN</vt:lpstr>
      <vt:lpstr>Unified Regional Job Seeker/Worker Services</vt:lpstr>
      <vt:lpstr>BEFORE integration: by program</vt:lpstr>
      <vt:lpstr>After integration: by function</vt:lpstr>
      <vt:lpstr>PowerPoint Presentation</vt:lpstr>
      <vt:lpstr>Common Intake</vt:lpstr>
      <vt:lpstr>Stages of Integration of Intake</vt:lpstr>
      <vt:lpstr>From Case Management to Career Planning</vt:lpstr>
      <vt:lpstr>Career Planning: South Central KS</vt:lpstr>
      <vt:lpstr>Use of LMI/Data and Business Intelligence</vt:lpstr>
      <vt:lpstr>Translating Industry Feedback into Service Delivery</vt:lpstr>
      <vt:lpstr>Louisville Region Career Calculator</vt:lpstr>
      <vt:lpstr>KY’s Model Affects Job Seeker Side</vt:lpstr>
      <vt:lpstr>Integrated Business Services</vt:lpstr>
      <vt:lpstr>Integrated Business Services</vt:lpstr>
      <vt:lpstr>PowerPoint Presentation</vt:lpstr>
      <vt:lpstr>PowerPoint Presentation</vt:lpstr>
      <vt:lpstr>The BRN Team</vt:lpstr>
      <vt:lpstr>Powerful Partnerships</vt:lpstr>
      <vt:lpstr>PowerPoint Presentation</vt:lpstr>
      <vt:lpstr>Northern Kentucky </vt:lpstr>
      <vt:lpstr>Northern Kentucky</vt:lpstr>
      <vt:lpstr>Northern Kentucky</vt:lpstr>
      <vt:lpstr>Board Role in Facilitating Integrated Service Delivery</vt:lpstr>
      <vt:lpstr>Putting it All Together: NC WDB MOU</vt:lpstr>
      <vt:lpstr>PowerPoint Presentation</vt:lpstr>
      <vt:lpstr>Focus on Communication &amp; Language</vt:lpstr>
      <vt:lpstr>PowerPoint Presentation</vt:lpstr>
      <vt:lpstr>Summary: Ask Yourself</vt:lpstr>
      <vt:lpstr>PowerPoint Presentation</vt:lpstr>
      <vt:lpstr>Break</vt:lpstr>
      <vt:lpstr>A Vision for Integrated Services in Idaho</vt:lpstr>
      <vt:lpstr>Table Discussions and Report-Outs</vt:lpstr>
      <vt:lpstr>Exercise Instructions</vt:lpstr>
      <vt:lpstr>WIOA Vision</vt:lpstr>
      <vt:lpstr>A Vision Should Be…</vt:lpstr>
      <vt:lpstr>PowerPoint Presentation</vt:lpstr>
      <vt:lpstr>Break</vt:lpstr>
      <vt:lpstr>Setting Guiding Principles</vt:lpstr>
      <vt:lpstr>Why Guiding Principles…</vt:lpstr>
      <vt:lpstr>Brainstorm Guiding Principles</vt:lpstr>
      <vt:lpstr>Exercise Instructions</vt:lpstr>
      <vt:lpstr>Possible Guiding Principles</vt:lpstr>
      <vt:lpstr>PowerPoint Presentation</vt:lpstr>
      <vt:lpstr>Key Considerations for Continuous Improvement</vt:lpstr>
      <vt:lpstr>Professional Development: Staff Competencies Needed</vt:lpstr>
      <vt:lpstr>Staff Training: Building Capacity</vt:lpstr>
      <vt:lpstr>Free Training for Case Managers</vt:lpstr>
      <vt:lpstr>Measuring Impacts and Continuous Improvement: Beyond WIOA</vt:lpstr>
      <vt:lpstr>Change in Definition of “Continuous Improvement”</vt:lpstr>
      <vt:lpstr>Resources</vt:lpstr>
      <vt:lpstr>Next Steps Discussion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Cheryl Robbins</dc:creator>
  <cp:lastModifiedBy>Todd Cohen</cp:lastModifiedBy>
  <cp:revision>337</cp:revision>
  <dcterms:created xsi:type="dcterms:W3CDTF">2017-07-03T14:42:16Z</dcterms:created>
  <dcterms:modified xsi:type="dcterms:W3CDTF">2018-05-06T23:29:16Z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0x0101005FC0B8EBD70D4441A52CC84EB0873F49</vt:lpwstr>
  </property>
</Properties>
</file>